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7" r:id="rId4"/>
    <p:sldId id="258" r:id="rId5"/>
    <p:sldId id="259" r:id="rId6"/>
    <p:sldId id="260" r:id="rId7"/>
    <p:sldId id="284" r:id="rId8"/>
    <p:sldId id="285" r:id="rId9"/>
    <p:sldId id="261" r:id="rId10"/>
    <p:sldId id="262" r:id="rId11"/>
    <p:sldId id="263" r:id="rId12"/>
    <p:sldId id="286" r:id="rId13"/>
    <p:sldId id="287" r:id="rId14"/>
    <p:sldId id="264" r:id="rId15"/>
    <p:sldId id="265" r:id="rId16"/>
    <p:sldId id="266" r:id="rId17"/>
    <p:sldId id="288" r:id="rId18"/>
    <p:sldId id="267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68" r:id="rId27"/>
    <p:sldId id="269" r:id="rId28"/>
    <p:sldId id="270" r:id="rId29"/>
    <p:sldId id="296" r:id="rId30"/>
    <p:sldId id="297" r:id="rId31"/>
    <p:sldId id="271" r:id="rId32"/>
    <p:sldId id="272" r:id="rId33"/>
    <p:sldId id="298" r:id="rId34"/>
    <p:sldId id="299" r:id="rId35"/>
    <p:sldId id="300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</p:sldIdLst>
  <p:sldSz cx="9144000" cy="6858000" type="screen4x3"/>
  <p:notesSz cx="9144000" cy="6858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7C4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4829" y="461899"/>
            <a:ext cx="451434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3110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1" y="461899"/>
            <a:ext cx="5457570" cy="1354217"/>
          </a:xfrm>
        </p:spPr>
        <p:txBody>
          <a:bodyPr/>
          <a:lstStyle/>
          <a:p>
            <a:r>
              <a:rPr lang="sk-SK" dirty="0" smtClean="0"/>
              <a:t>Dýchanie a fotosyntéza</a:t>
            </a:r>
            <a:endParaRPr lang="sk-SK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4308872"/>
          </a:xfrm>
        </p:spPr>
        <p:txBody>
          <a:bodyPr/>
          <a:lstStyle/>
          <a:p>
            <a:r>
              <a:rPr lang="sk-SK" sz="2800" spc="-15" dirty="0" smtClean="0">
                <a:solidFill>
                  <a:schemeClr val="tx2"/>
                </a:solidFill>
                <a:latin typeface="+mn-lt"/>
              </a:rPr>
              <a:t>O</a:t>
            </a:r>
            <a:r>
              <a:rPr lang="sk-SK" sz="2800" spc="-22" baseline="-20061" dirty="0" smtClean="0">
                <a:solidFill>
                  <a:schemeClr val="tx2"/>
                </a:solidFill>
              </a:rPr>
              <a:t>2</a:t>
            </a:r>
            <a:r>
              <a:rPr lang="sk-SK" sz="2800" spc="-15" dirty="0" smtClean="0">
                <a:solidFill>
                  <a:schemeClr val="tx1"/>
                </a:solidFill>
                <a:latin typeface="+mn-lt"/>
              </a:rPr>
              <a:t> v procese dýchania aj fotosyntézy </a:t>
            </a:r>
            <a:r>
              <a:rPr lang="sk-SK" sz="2800" spc="-15" dirty="0" err="1" smtClean="0">
                <a:solidFill>
                  <a:schemeClr val="tx1"/>
                </a:solidFill>
                <a:latin typeface="+mn-lt"/>
              </a:rPr>
              <a:t>particpuje</a:t>
            </a:r>
            <a:r>
              <a:rPr lang="sk-SK" sz="2800" spc="-15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sk-SK" sz="2800" spc="-15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sk-SK" sz="2800" spc="-15" dirty="0" smtClean="0">
                <a:solidFill>
                  <a:srgbClr val="FF0000"/>
                </a:solidFill>
                <a:latin typeface="+mn-lt"/>
              </a:rPr>
              <a:t>ako substrát</a:t>
            </a:r>
            <a:r>
              <a:rPr lang="sk-SK" sz="2800" spc="-15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k-SK" sz="2800" spc="-15" dirty="0" smtClean="0">
                <a:solidFill>
                  <a:schemeClr val="tx2"/>
                </a:solidFill>
                <a:latin typeface="+mn-lt"/>
              </a:rPr>
              <a:t>ktorý je redukovaný na vodu (dýchanie)</a:t>
            </a:r>
          </a:p>
          <a:p>
            <a:r>
              <a:rPr lang="sk-SK" sz="2800" spc="-22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sk-SK" sz="2800" spc="-22" dirty="0" smtClean="0">
                <a:solidFill>
                  <a:srgbClr val="FF0000"/>
                </a:solidFill>
                <a:latin typeface="+mn-lt"/>
              </a:rPr>
              <a:t>ako produkt</a:t>
            </a:r>
            <a:r>
              <a:rPr lang="sk-SK" sz="2800" spc="-22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k-SK" sz="2800" spc="-22" dirty="0" smtClean="0">
                <a:solidFill>
                  <a:schemeClr val="tx2"/>
                </a:solidFill>
                <a:latin typeface="+mn-lt"/>
              </a:rPr>
              <a:t>ktorý je vytvorený z vody ( fotosyntéza)</a:t>
            </a:r>
          </a:p>
          <a:p>
            <a:pPr>
              <a:buFontTx/>
              <a:buChar char="-"/>
            </a:pPr>
            <a:endParaRPr lang="sk-SK" sz="2800" spc="-22" dirty="0" smtClean="0">
              <a:solidFill>
                <a:schemeClr val="tx1"/>
              </a:solidFill>
              <a:latin typeface="+mn-lt"/>
            </a:endParaRPr>
          </a:p>
          <a:p>
            <a:r>
              <a:rPr lang="sk-SK" sz="2800" spc="-22" dirty="0" smtClean="0">
                <a:solidFill>
                  <a:schemeClr val="tx2"/>
                </a:solidFill>
                <a:latin typeface="+mn-lt"/>
              </a:rPr>
              <a:t>NADH</a:t>
            </a:r>
            <a:r>
              <a:rPr lang="sk-SK" sz="2800" spc="-22" dirty="0" smtClean="0">
                <a:solidFill>
                  <a:schemeClr val="tx1"/>
                </a:solidFill>
                <a:latin typeface="+mn-lt"/>
              </a:rPr>
              <a:t> ( alebo NADPH) v oboch procesoch participuje:</a:t>
            </a:r>
          </a:p>
          <a:p>
            <a:pPr>
              <a:buFontTx/>
              <a:buChar char="-"/>
            </a:pPr>
            <a:r>
              <a:rPr lang="sk-SK" sz="2800" spc="-22" dirty="0" smtClean="0">
                <a:solidFill>
                  <a:srgbClr val="FF0000"/>
                </a:solidFill>
                <a:latin typeface="+mn-lt"/>
              </a:rPr>
              <a:t>Ako nosič </a:t>
            </a:r>
            <a:r>
              <a:rPr lang="sk-SK" sz="2800" spc="-22" dirty="0" err="1" smtClean="0">
                <a:solidFill>
                  <a:srgbClr val="FF0000"/>
                </a:solidFill>
                <a:latin typeface="+mn-lt"/>
              </a:rPr>
              <a:t>elektronov</a:t>
            </a:r>
            <a:r>
              <a:rPr lang="sk-SK" sz="2800" spc="-22" dirty="0" smtClean="0">
                <a:solidFill>
                  <a:srgbClr val="FF0000"/>
                </a:solidFill>
                <a:latin typeface="+mn-lt"/>
              </a:rPr>
              <a:t> a </a:t>
            </a:r>
            <a:r>
              <a:rPr lang="sk-SK" sz="2800" spc="-22" dirty="0" err="1" smtClean="0">
                <a:solidFill>
                  <a:srgbClr val="FF0000"/>
                </a:solidFill>
                <a:latin typeface="+mn-lt"/>
              </a:rPr>
              <a:t>protonov</a:t>
            </a:r>
            <a:endParaRPr lang="sk-SK" sz="2800" spc="-22" dirty="0" smtClean="0">
              <a:solidFill>
                <a:srgbClr val="FF0000"/>
              </a:solidFill>
              <a:latin typeface="+mn-lt"/>
            </a:endParaRPr>
          </a:p>
          <a:p>
            <a:pPr>
              <a:buFontTx/>
              <a:buChar char="-"/>
            </a:pPr>
            <a:r>
              <a:rPr lang="sk-SK" sz="2800" spc="-22" dirty="0" smtClean="0">
                <a:solidFill>
                  <a:schemeClr val="tx1"/>
                </a:solidFill>
                <a:latin typeface="+mn-lt"/>
              </a:rPr>
              <a:t>Ak chceme posúdiť, či je ľahší prenos </a:t>
            </a:r>
            <a:r>
              <a:rPr lang="sk-SK" sz="2800" spc="-22" dirty="0" err="1" smtClean="0">
                <a:solidFill>
                  <a:schemeClr val="tx1"/>
                </a:solidFill>
                <a:latin typeface="+mn-lt"/>
              </a:rPr>
              <a:t>elektronov</a:t>
            </a:r>
            <a:r>
              <a:rPr lang="sk-SK" sz="2800" spc="-22" dirty="0" smtClean="0">
                <a:solidFill>
                  <a:schemeClr val="tx1"/>
                </a:solidFill>
                <a:latin typeface="+mn-lt"/>
              </a:rPr>
              <a:t> a </a:t>
            </a:r>
            <a:r>
              <a:rPr lang="sk-SK" sz="2800" spc="-22" dirty="0" err="1" smtClean="0">
                <a:solidFill>
                  <a:schemeClr val="tx1"/>
                </a:solidFill>
                <a:latin typeface="+mn-lt"/>
              </a:rPr>
              <a:t>protonov</a:t>
            </a:r>
            <a:r>
              <a:rPr lang="sk-SK" sz="2800" spc="-22" dirty="0" smtClean="0">
                <a:solidFill>
                  <a:schemeClr val="tx1"/>
                </a:solidFill>
                <a:latin typeface="+mn-lt"/>
              </a:rPr>
              <a:t> na NAD+ za vzniku NADH alebo </a:t>
            </a:r>
            <a:r>
              <a:rPr lang="sk-SK" sz="2800" spc="-15" dirty="0" smtClean="0">
                <a:solidFill>
                  <a:schemeClr val="tx1"/>
                </a:solidFill>
                <a:latin typeface="+mn-lt"/>
              </a:rPr>
              <a:t>O</a:t>
            </a:r>
            <a:r>
              <a:rPr lang="sk-SK" sz="2800" spc="-22" baseline="-20061" dirty="0" smtClean="0">
                <a:solidFill>
                  <a:schemeClr val="tx1"/>
                </a:solidFill>
                <a:latin typeface="+mn-lt"/>
              </a:rPr>
              <a:t>2 za vzniku dvoch molekúl</a:t>
            </a:r>
            <a:r>
              <a:rPr lang="sk-SK" sz="2800" spc="-22" dirty="0" smtClean="0">
                <a:solidFill>
                  <a:schemeClr val="tx1"/>
                </a:solidFill>
                <a:latin typeface="+mn-lt"/>
              </a:rPr>
              <a:t> H</a:t>
            </a:r>
            <a:r>
              <a:rPr lang="sk-SK" sz="2800" spc="-22" baseline="-20061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sk-SK" sz="2800" spc="-22" dirty="0" smtClean="0">
                <a:solidFill>
                  <a:schemeClr val="tx1"/>
                </a:solidFill>
                <a:latin typeface="+mn-lt"/>
              </a:rPr>
              <a:t>O musíme posúdiť kvantitatívne redukčné </a:t>
            </a:r>
            <a:r>
              <a:rPr lang="sk-SK" sz="2800" spc="-22" dirty="0" err="1" smtClean="0">
                <a:solidFill>
                  <a:schemeClr val="tx1"/>
                </a:solidFill>
                <a:latin typeface="+mn-lt"/>
              </a:rPr>
              <a:t>pozeciály</a:t>
            </a:r>
            <a:r>
              <a:rPr lang="sk-SK" sz="2800" spc="-22" dirty="0" smtClean="0">
                <a:solidFill>
                  <a:schemeClr val="tx1"/>
                </a:solidFill>
                <a:latin typeface="+mn-lt"/>
              </a:rPr>
              <a:t> oboch procesov:</a:t>
            </a:r>
            <a:endParaRPr lang="sk-SK" sz="28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801" y="1179703"/>
            <a:ext cx="8174355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15925" algn="l"/>
              </a:tabLst>
            </a:pPr>
            <a:r>
              <a:rPr sz="2400" spc="-20" dirty="0">
                <a:latin typeface="Calibri"/>
                <a:cs typeface="Calibri"/>
              </a:rPr>
              <a:t>návrat </a:t>
            </a:r>
            <a:r>
              <a:rPr sz="2400" spc="-10" dirty="0">
                <a:latin typeface="Calibri"/>
                <a:cs typeface="Calibri"/>
              </a:rPr>
              <a:t>do </a:t>
            </a:r>
            <a:r>
              <a:rPr sz="2400" spc="-5" dirty="0">
                <a:latin typeface="Calibri"/>
                <a:cs typeface="Calibri"/>
              </a:rPr>
              <a:t>základného </a:t>
            </a:r>
            <a:r>
              <a:rPr sz="2400" spc="-25" dirty="0">
                <a:latin typeface="Calibri"/>
                <a:cs typeface="Calibri"/>
              </a:rPr>
              <a:t>stavu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5" dirty="0">
                <a:latin typeface="Calibri"/>
                <a:cs typeface="Calibri"/>
              </a:rPr>
              <a:t>súčasným </a:t>
            </a:r>
            <a:r>
              <a:rPr sz="2400" spc="-10" dirty="0">
                <a:latin typeface="Calibri"/>
                <a:cs typeface="Calibri"/>
              </a:rPr>
              <a:t>emitovaním </a:t>
            </a:r>
            <a:r>
              <a:rPr sz="2400" spc="-15" dirty="0">
                <a:latin typeface="Calibri"/>
                <a:cs typeface="Calibri"/>
              </a:rPr>
              <a:t>svetla  </a:t>
            </a:r>
            <a:r>
              <a:rPr sz="2400" spc="-5" dirty="0">
                <a:latin typeface="Calibri"/>
                <a:cs typeface="Calibri"/>
              </a:rPr>
              <a:t>(fluorescencia):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Calibri"/>
                <a:cs typeface="Calibri"/>
              </a:rPr>
              <a:t>Chl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5" dirty="0">
                <a:latin typeface="Symbol"/>
                <a:cs typeface="Symbol"/>
              </a:rPr>
              <a:t></a:t>
            </a:r>
            <a:r>
              <a:rPr sz="2400" spc="-7" baseline="-20833" dirty="0">
                <a:latin typeface="Calibri"/>
                <a:cs typeface="Calibri"/>
              </a:rPr>
              <a:t>1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Chl*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Chl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3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5" dirty="0">
                <a:latin typeface="Symbol"/>
                <a:cs typeface="Symbol"/>
              </a:rPr>
              <a:t></a:t>
            </a:r>
            <a:r>
              <a:rPr sz="2400" spc="-7" baseline="-20833" dirty="0">
                <a:latin typeface="Calibri"/>
                <a:cs typeface="Calibri"/>
              </a:rPr>
              <a:t>2</a:t>
            </a:r>
            <a:endParaRPr sz="2400" baseline="-20833">
              <a:latin typeface="Calibri"/>
              <a:cs typeface="Calibri"/>
            </a:endParaRPr>
          </a:p>
          <a:p>
            <a:pPr marL="361950" indent="-299085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AutoNum type="arabicPeriod" startAt="2"/>
              <a:tabLst>
                <a:tab pos="36258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vyvolanie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prenosov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excitácii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z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jedného chlorofylu na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druhý:</a:t>
            </a:r>
            <a:endParaRPr sz="2400">
              <a:latin typeface="Calibri"/>
              <a:cs typeface="Calibri"/>
            </a:endParaRPr>
          </a:p>
          <a:p>
            <a:pPr marL="236854" marR="230504" algn="ctr">
              <a:lnSpc>
                <a:spcPct val="100000"/>
              </a:lnSpc>
              <a:spcBef>
                <a:spcPts val="600"/>
              </a:spcBef>
              <a:tabLst>
                <a:tab pos="4277360" algn="l"/>
                <a:tab pos="550291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Chl</a:t>
            </a:r>
            <a:r>
              <a:rPr sz="2400" spc="-7" baseline="-20833" dirty="0">
                <a:solidFill>
                  <a:srgbClr val="006FC0"/>
                </a:solidFill>
                <a:latin typeface="Calibri"/>
                <a:cs typeface="Calibri"/>
              </a:rPr>
              <a:t>1 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+ h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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Chl</a:t>
            </a:r>
            <a:r>
              <a:rPr sz="2400" spc="-7" baseline="-20833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*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+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Chl</a:t>
            </a:r>
            <a:r>
              <a:rPr sz="2400" spc="-7" baseline="-20833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spc="-195" baseline="-2083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Chl</a:t>
            </a:r>
            <a:r>
              <a:rPr sz="2400" spc="-7" baseline="-20833" dirty="0">
                <a:solidFill>
                  <a:srgbClr val="006FC0"/>
                </a:solidFill>
                <a:latin typeface="Calibri"/>
                <a:cs typeface="Calibri"/>
              </a:rPr>
              <a:t>1	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+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Chl</a:t>
            </a:r>
            <a:r>
              <a:rPr sz="2400" spc="-7" baseline="-20833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*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+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Chl</a:t>
            </a:r>
            <a:r>
              <a:rPr sz="2400" spc="-7" baseline="-20833" dirty="0">
                <a:solidFill>
                  <a:srgbClr val="006FC0"/>
                </a:solidFill>
                <a:latin typeface="Calibri"/>
                <a:cs typeface="Calibri"/>
              </a:rPr>
              <a:t>3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Chl</a:t>
            </a:r>
            <a:r>
              <a:rPr sz="2400" spc="-7" baseline="-20833" dirty="0">
                <a:solidFill>
                  <a:srgbClr val="006FC0"/>
                </a:solidFill>
                <a:latin typeface="Calibri"/>
                <a:cs typeface="Calibri"/>
              </a:rPr>
              <a:t>1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+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Chl</a:t>
            </a:r>
            <a:r>
              <a:rPr sz="2400" spc="-7" baseline="-20833" dirty="0">
                <a:solidFill>
                  <a:srgbClr val="006FC0"/>
                </a:solidFill>
                <a:latin typeface="Calibri"/>
                <a:cs typeface="Calibri"/>
              </a:rPr>
              <a:t>2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+ 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Chl</a:t>
            </a:r>
            <a:r>
              <a:rPr sz="2400" spc="-7" baseline="-20833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*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atď.</a:t>
            </a:r>
            <a:endParaRPr sz="2400">
              <a:latin typeface="Calibri"/>
              <a:cs typeface="Calibri"/>
            </a:endParaRPr>
          </a:p>
          <a:p>
            <a:pPr marL="361950" indent="-299085">
              <a:lnSpc>
                <a:spcPct val="100000"/>
              </a:lnSpc>
              <a:spcBef>
                <a:spcPts val="555"/>
              </a:spcBef>
              <a:buAutoNum type="arabicPeriod" startAt="3"/>
              <a:tabLst>
                <a:tab pos="362585" algn="l"/>
              </a:tabLst>
            </a:pPr>
            <a:r>
              <a:rPr sz="2400" spc="-25" dirty="0">
                <a:latin typeface="Calibri"/>
                <a:cs typeface="Calibri"/>
              </a:rPr>
              <a:t>strata </a:t>
            </a:r>
            <a:r>
              <a:rPr sz="2400" spc="-10" dirty="0">
                <a:latin typeface="Calibri"/>
                <a:cs typeface="Calibri"/>
              </a:rPr>
              <a:t>elektrónu, </a:t>
            </a:r>
            <a:r>
              <a:rPr sz="2400" spc="-20" dirty="0">
                <a:latin typeface="Calibri"/>
                <a:cs typeface="Calibri"/>
              </a:rPr>
              <a:t>ktorá </a:t>
            </a:r>
            <a:r>
              <a:rPr sz="2400" dirty="0">
                <a:latin typeface="Calibri"/>
                <a:cs typeface="Calibri"/>
              </a:rPr>
              <a:t>inicializuje </a:t>
            </a:r>
            <a:r>
              <a:rPr sz="2400" spc="-15" dirty="0">
                <a:latin typeface="Calibri"/>
                <a:cs typeface="Calibri"/>
              </a:rPr>
              <a:t>reakcie </a:t>
            </a:r>
            <a:r>
              <a:rPr sz="2400" spc="-10" dirty="0">
                <a:latin typeface="Calibri"/>
                <a:cs typeface="Calibri"/>
              </a:rPr>
              <a:t>prenosu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elektrónov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63500" marR="53975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V </a:t>
            </a:r>
            <a:r>
              <a:rPr sz="2400" spc="-5" dirty="0">
                <a:latin typeface="Calibri"/>
                <a:cs typeface="Calibri"/>
              </a:rPr>
              <a:t>poslednom prípade, </a:t>
            </a:r>
            <a:r>
              <a:rPr sz="2400" spc="-10" dirty="0">
                <a:latin typeface="Calibri"/>
                <a:cs typeface="Calibri"/>
              </a:rPr>
              <a:t>výsledný </a:t>
            </a:r>
            <a:r>
              <a:rPr sz="2400" spc="-20" dirty="0">
                <a:latin typeface="Calibri"/>
                <a:cs typeface="Calibri"/>
              </a:rPr>
              <a:t>oxidovaný </a:t>
            </a:r>
            <a:r>
              <a:rPr sz="2400" spc="-15" dirty="0">
                <a:latin typeface="Calibri"/>
                <a:cs typeface="Calibri"/>
              </a:rPr>
              <a:t>chlorofylový,  </a:t>
            </a:r>
            <a:r>
              <a:rPr sz="2400" spc="-10" dirty="0">
                <a:latin typeface="Calibri"/>
                <a:cs typeface="Calibri"/>
              </a:rPr>
              <a:t>katiónový </a:t>
            </a:r>
            <a:r>
              <a:rPr sz="2400" spc="-15" dirty="0">
                <a:latin typeface="Calibri"/>
                <a:cs typeface="Calibri"/>
              </a:rPr>
              <a:t>radikál </a:t>
            </a:r>
            <a:r>
              <a:rPr sz="2400" dirty="0">
                <a:latin typeface="Calibri"/>
                <a:cs typeface="Calibri"/>
              </a:rPr>
              <a:t>je </a:t>
            </a:r>
            <a:r>
              <a:rPr sz="2400" spc="-20" dirty="0">
                <a:latin typeface="Calibri"/>
                <a:cs typeface="Calibri"/>
              </a:rPr>
              <a:t>vysoko </a:t>
            </a:r>
            <a:r>
              <a:rPr sz="2400" spc="-15" dirty="0">
                <a:latin typeface="Calibri"/>
                <a:cs typeface="Calibri"/>
              </a:rPr>
              <a:t>reaktívny </a:t>
            </a:r>
            <a:r>
              <a:rPr sz="2400" dirty="0">
                <a:latin typeface="Calibri"/>
                <a:cs typeface="Calibri"/>
              </a:rPr>
              <a:t>a má </a:t>
            </a:r>
            <a:r>
              <a:rPr sz="2400" spc="-5" dirty="0">
                <a:latin typeface="Calibri"/>
                <a:cs typeface="Calibri"/>
              </a:rPr>
              <a:t>snahu </a:t>
            </a:r>
            <a:r>
              <a:rPr sz="2400" spc="-15" dirty="0">
                <a:latin typeface="Calibri"/>
                <a:cs typeface="Calibri"/>
              </a:rPr>
              <a:t>vrátiť </a:t>
            </a:r>
            <a:r>
              <a:rPr sz="2400" spc="-10" dirty="0">
                <a:latin typeface="Calibri"/>
                <a:cs typeface="Calibri"/>
              </a:rPr>
              <a:t>elektrón  </a:t>
            </a:r>
            <a:r>
              <a:rPr sz="2400" spc="-5" dirty="0">
                <a:latin typeface="Calibri"/>
                <a:cs typeface="Calibri"/>
              </a:rPr>
              <a:t>do základného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stavu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6817" y="93345"/>
            <a:ext cx="369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Reťazec</a:t>
            </a:r>
            <a:r>
              <a:rPr sz="3600" spc="-70" dirty="0"/>
              <a:t> </a:t>
            </a:r>
            <a:r>
              <a:rPr sz="3600" spc="-30" dirty="0"/>
              <a:t>fotosyntézy</a:t>
            </a:r>
            <a:endParaRPr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63065"/>
            <a:ext cx="8074025" cy="42786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715" indent="-342900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Najčastejšie </a:t>
            </a:r>
            <a:r>
              <a:rPr sz="3000" spc="-5" dirty="0">
                <a:latin typeface="Calibri"/>
                <a:cs typeface="Calibri"/>
              </a:rPr>
              <a:t>chlorofyly </a:t>
            </a:r>
            <a:r>
              <a:rPr sz="3000" i="1" dirty="0">
                <a:latin typeface="Calibri"/>
                <a:cs typeface="Calibri"/>
              </a:rPr>
              <a:t>a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i="1" dirty="0">
                <a:latin typeface="Calibri"/>
                <a:cs typeface="Calibri"/>
              </a:rPr>
              <a:t>b </a:t>
            </a:r>
            <a:r>
              <a:rPr sz="3000" spc="-15" dirty="0">
                <a:latin typeface="Calibri"/>
                <a:cs typeface="Calibri"/>
              </a:rPr>
              <a:t>pracujú </a:t>
            </a:r>
            <a:r>
              <a:rPr sz="3000" spc="-5" dirty="0">
                <a:solidFill>
                  <a:srgbClr val="4F81BC"/>
                </a:solidFill>
                <a:latin typeface="Calibri"/>
                <a:cs typeface="Calibri"/>
              </a:rPr>
              <a:t>2.spôsobom</a:t>
            </a:r>
            <a:r>
              <a:rPr sz="3000" spc="-5" dirty="0">
                <a:latin typeface="Calibri"/>
                <a:cs typeface="Calibri"/>
              </a:rPr>
              <a:t>,  </a:t>
            </a:r>
            <a:r>
              <a:rPr sz="3000" dirty="0">
                <a:latin typeface="Calibri"/>
                <a:cs typeface="Calibri"/>
              </a:rPr>
              <a:t>čím sa </a:t>
            </a:r>
            <a:r>
              <a:rPr sz="3000" spc="-30" dirty="0">
                <a:latin typeface="Calibri"/>
                <a:cs typeface="Calibri"/>
              </a:rPr>
              <a:t>stavajú </a:t>
            </a:r>
            <a:r>
              <a:rPr sz="3000" spc="-10" dirty="0">
                <a:latin typeface="Calibri"/>
                <a:cs typeface="Calibri"/>
              </a:rPr>
              <a:t>vlastne anténami počas celej </a:t>
            </a:r>
            <a:r>
              <a:rPr sz="3000" spc="-50" dirty="0">
                <a:latin typeface="Calibri"/>
                <a:cs typeface="Calibri"/>
              </a:rPr>
              <a:t>doby,  </a:t>
            </a:r>
            <a:r>
              <a:rPr sz="3000" spc="-10" dirty="0">
                <a:latin typeface="Calibri"/>
                <a:cs typeface="Calibri"/>
              </a:rPr>
              <a:t>teda </a:t>
            </a:r>
            <a:r>
              <a:rPr sz="3000" spc="-5" dirty="0">
                <a:solidFill>
                  <a:srgbClr val="FFC000"/>
                </a:solidFill>
                <a:latin typeface="Calibri"/>
                <a:cs typeface="Calibri"/>
              </a:rPr>
              <a:t>99% </a:t>
            </a:r>
            <a:r>
              <a:rPr sz="3000" dirty="0">
                <a:solidFill>
                  <a:srgbClr val="FFC000"/>
                </a:solidFill>
                <a:latin typeface="Calibri"/>
                <a:cs typeface="Calibri"/>
              </a:rPr>
              <a:t>molekúl </a:t>
            </a:r>
            <a:r>
              <a:rPr sz="3000" spc="-10" dirty="0">
                <a:solidFill>
                  <a:srgbClr val="FFC000"/>
                </a:solidFill>
                <a:latin typeface="Calibri"/>
                <a:cs typeface="Calibri"/>
              </a:rPr>
              <a:t>chlorofylu </a:t>
            </a:r>
            <a:r>
              <a:rPr sz="3000" spc="-5" dirty="0">
                <a:latin typeface="Calibri"/>
                <a:cs typeface="Calibri"/>
              </a:rPr>
              <a:t>slúži na </a:t>
            </a:r>
            <a:r>
              <a:rPr sz="3000" spc="-15" dirty="0">
                <a:latin typeface="Calibri"/>
                <a:cs typeface="Calibri"/>
              </a:rPr>
              <a:t>prenos   </a:t>
            </a:r>
            <a:r>
              <a:rPr sz="3000" spc="-20" dirty="0">
                <a:latin typeface="Calibri"/>
                <a:cs typeface="Calibri"/>
              </a:rPr>
              <a:t>excitačnej </a:t>
            </a:r>
            <a:r>
              <a:rPr sz="3000" spc="-10" dirty="0">
                <a:latin typeface="Calibri"/>
                <a:cs typeface="Calibri"/>
              </a:rPr>
              <a:t>energie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zvyšok </a:t>
            </a:r>
            <a:r>
              <a:rPr sz="3000" spc="-5" dirty="0">
                <a:latin typeface="Calibri"/>
                <a:cs typeface="Calibri"/>
              </a:rPr>
              <a:t>pôsobí </a:t>
            </a:r>
            <a:r>
              <a:rPr sz="3000" spc="-35" dirty="0">
                <a:latin typeface="Calibri"/>
                <a:cs typeface="Calibri"/>
              </a:rPr>
              <a:t>ako </a:t>
            </a:r>
            <a:r>
              <a:rPr sz="3000" spc="-20" dirty="0">
                <a:latin typeface="Calibri"/>
                <a:cs typeface="Calibri"/>
              </a:rPr>
              <a:t>redox-  </a:t>
            </a:r>
            <a:r>
              <a:rPr sz="3000" spc="-5" dirty="0">
                <a:latin typeface="Calibri"/>
                <a:cs typeface="Calibri"/>
              </a:rPr>
              <a:t>aktívne </a:t>
            </a:r>
            <a:r>
              <a:rPr sz="3000" spc="-40" dirty="0">
                <a:latin typeface="Calibri"/>
                <a:cs typeface="Calibri"/>
              </a:rPr>
              <a:t>katalyzátory, </a:t>
            </a:r>
            <a:r>
              <a:rPr sz="3000" spc="-20" dirty="0">
                <a:latin typeface="Calibri"/>
                <a:cs typeface="Calibri"/>
              </a:rPr>
              <a:t>ktoré </a:t>
            </a:r>
            <a:r>
              <a:rPr sz="3000" spc="-10" dirty="0">
                <a:latin typeface="Calibri"/>
                <a:cs typeface="Calibri"/>
              </a:rPr>
              <a:t>inicializujú </a:t>
            </a:r>
            <a:r>
              <a:rPr sz="3000" spc="-20" dirty="0">
                <a:latin typeface="Calibri"/>
                <a:cs typeface="Calibri"/>
              </a:rPr>
              <a:t>reakcie  </a:t>
            </a:r>
            <a:r>
              <a:rPr sz="3000" spc="-10" dirty="0">
                <a:latin typeface="Calibri"/>
                <a:cs typeface="Calibri"/>
              </a:rPr>
              <a:t>prenosu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elektrónov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56279" algn="l"/>
                <a:tab pos="5535930" algn="l"/>
              </a:tabLst>
            </a:pPr>
            <a:r>
              <a:rPr sz="3000" spc="-15" dirty="0">
                <a:solidFill>
                  <a:srgbClr val="006FC0"/>
                </a:solidFill>
                <a:latin typeface="Calibri"/>
                <a:cs typeface="Calibri"/>
              </a:rPr>
              <a:t>Anténové </a:t>
            </a:r>
            <a:r>
              <a:rPr sz="3000" spc="-10" dirty="0">
                <a:solidFill>
                  <a:srgbClr val="006FC0"/>
                </a:solidFill>
                <a:latin typeface="Calibri"/>
                <a:cs typeface="Calibri"/>
              </a:rPr>
              <a:t>chlorofyly </a:t>
            </a:r>
            <a:r>
              <a:rPr sz="3000" i="1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000" i="1" dirty="0">
                <a:solidFill>
                  <a:srgbClr val="006FC0"/>
                </a:solidFill>
                <a:latin typeface="Calibri"/>
                <a:cs typeface="Calibri"/>
              </a:rPr>
              <a:t>b </a:t>
            </a:r>
            <a:r>
              <a:rPr sz="3000" dirty="0">
                <a:latin typeface="Calibri"/>
                <a:cs typeface="Calibri"/>
              </a:rPr>
              <a:t>sú </a:t>
            </a:r>
            <a:r>
              <a:rPr sz="3000" spc="-10" dirty="0">
                <a:latin typeface="Calibri"/>
                <a:cs typeface="Calibri"/>
              </a:rPr>
              <a:t>pripojené </a:t>
            </a:r>
            <a:r>
              <a:rPr sz="3000" dirty="0">
                <a:latin typeface="Calibri"/>
                <a:cs typeface="Calibri"/>
              </a:rPr>
              <a:t>k </a:t>
            </a:r>
            <a:r>
              <a:rPr sz="3000" spc="-15" dirty="0">
                <a:latin typeface="Calibri"/>
                <a:cs typeface="Calibri"/>
              </a:rPr>
              <a:t>skupine 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proteínov, </a:t>
            </a:r>
            <a:r>
              <a:rPr sz="3000" spc="-20" dirty="0">
                <a:latin typeface="Calibri"/>
                <a:cs typeface="Calibri"/>
              </a:rPr>
              <a:t>ktoré </a:t>
            </a:r>
            <a:r>
              <a:rPr sz="3000" spc="-10" dirty="0">
                <a:latin typeface="Calibri"/>
                <a:cs typeface="Calibri"/>
              </a:rPr>
              <a:t>sa nazývajú </a:t>
            </a:r>
            <a:r>
              <a:rPr sz="3000" spc="-15" dirty="0">
                <a:latin typeface="Calibri"/>
                <a:cs typeface="Calibri"/>
              </a:rPr>
              <a:t>svetlo-odoberajúce   </a:t>
            </a:r>
            <a:r>
              <a:rPr sz="3000" dirty="0">
                <a:latin typeface="Calibri"/>
                <a:cs typeface="Calibri"/>
              </a:rPr>
              <a:t>chlo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25" dirty="0">
                <a:latin typeface="Calibri"/>
                <a:cs typeface="Calibri"/>
              </a:rPr>
              <a:t>f</a:t>
            </a:r>
            <a:r>
              <a:rPr sz="3000" dirty="0">
                <a:latin typeface="Calibri"/>
                <a:cs typeface="Calibri"/>
              </a:rPr>
              <a:t>ylo</a:t>
            </a:r>
            <a:r>
              <a:rPr sz="3000" spc="-20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é	</a:t>
            </a:r>
            <a:r>
              <a:rPr sz="3000" spc="-20" dirty="0">
                <a:latin typeface="Calibri"/>
                <a:cs typeface="Calibri"/>
              </a:rPr>
              <a:t>p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í</a:t>
            </a:r>
            <a:r>
              <a:rPr sz="3000" spc="-5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y	(l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10" dirty="0">
                <a:latin typeface="Calibri"/>
                <a:cs typeface="Calibri"/>
              </a:rPr>
              <a:t>g</a:t>
            </a:r>
            <a:r>
              <a:rPr sz="3000" spc="-30" dirty="0">
                <a:latin typeface="Calibri"/>
                <a:cs typeface="Calibri"/>
              </a:rPr>
              <a:t>h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-</a:t>
            </a:r>
            <a:r>
              <a:rPr sz="3000" spc="-5" dirty="0">
                <a:latin typeface="Calibri"/>
                <a:cs typeface="Calibri"/>
              </a:rPr>
              <a:t>ha</a:t>
            </a:r>
            <a:r>
              <a:rPr sz="3000" spc="20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4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ting  </a:t>
            </a:r>
            <a:r>
              <a:rPr sz="3000" spc="-15" dirty="0">
                <a:latin typeface="Calibri"/>
                <a:cs typeface="Calibri"/>
              </a:rPr>
              <a:t>chlorophyll proteins,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LHCPs)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14829" y="461899"/>
            <a:ext cx="5076571" cy="1354217"/>
          </a:xfrm>
        </p:spPr>
        <p:txBody>
          <a:bodyPr/>
          <a:lstStyle/>
          <a:p>
            <a:r>
              <a:rPr lang="sk-SK" dirty="0" smtClean="0"/>
              <a:t>Reťazec fotosyntézy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4739759"/>
          </a:xfrm>
        </p:spPr>
        <p:txBody>
          <a:bodyPr/>
          <a:lstStyle/>
          <a:p>
            <a:r>
              <a:rPr lang="sk-SK" sz="2800" b="0" dirty="0" smtClean="0">
                <a:solidFill>
                  <a:schemeClr val="accent1"/>
                </a:solidFill>
              </a:rPr>
              <a:t>Konverzia svetelnej na </a:t>
            </a:r>
            <a:r>
              <a:rPr lang="sk-SK" sz="2800" b="0" dirty="0" err="1" smtClean="0">
                <a:solidFill>
                  <a:schemeClr val="accent1"/>
                </a:solidFill>
              </a:rPr>
              <a:t>redox</a:t>
            </a:r>
            <a:r>
              <a:rPr lang="sk-SK" sz="2800" b="0" dirty="0" smtClean="0">
                <a:solidFill>
                  <a:schemeClr val="accent1"/>
                </a:solidFill>
              </a:rPr>
              <a:t> energiu</a:t>
            </a:r>
          </a:p>
          <a:p>
            <a:pPr>
              <a:buFontTx/>
              <a:buChar char="-"/>
            </a:pPr>
            <a:r>
              <a:rPr lang="sk-SK" sz="2800" b="0" dirty="0" smtClean="0">
                <a:solidFill>
                  <a:schemeClr val="tx1"/>
                </a:solidFill>
              </a:rPr>
              <a:t>Je založená na energetickom rozdiele medzi základným a </a:t>
            </a:r>
            <a:r>
              <a:rPr lang="sk-SK" sz="2800" b="0" dirty="0" err="1" smtClean="0">
                <a:solidFill>
                  <a:schemeClr val="tx1"/>
                </a:solidFill>
              </a:rPr>
              <a:t>excitovaným</a:t>
            </a:r>
            <a:r>
              <a:rPr lang="sk-SK" sz="2800" b="0" dirty="0" smtClean="0">
                <a:solidFill>
                  <a:schemeClr val="tx1"/>
                </a:solidFill>
              </a:rPr>
              <a:t> stavom molekuly</a:t>
            </a:r>
          </a:p>
          <a:p>
            <a:pPr>
              <a:buFontTx/>
              <a:buChar char="-"/>
            </a:pPr>
            <a:r>
              <a:rPr lang="sk-SK" sz="2800" b="0" dirty="0" smtClean="0">
                <a:solidFill>
                  <a:schemeClr val="tx1"/>
                </a:solidFill>
              </a:rPr>
              <a:t>- v kyslíkovej fotosyntéze sú tieto </a:t>
            </a:r>
            <a:r>
              <a:rPr lang="sk-SK" sz="2800" b="0" dirty="0" smtClean="0">
                <a:solidFill>
                  <a:schemeClr val="accent1"/>
                </a:solidFill>
              </a:rPr>
              <a:t>energetické rozdiely v modrej až ďaleko- červenej oblasti spektra (400-700nm ---- 30-170kJ*mol -1 alebo 72-40kcal*mol-1)</a:t>
            </a:r>
          </a:p>
          <a:p>
            <a:pPr>
              <a:buFontTx/>
              <a:buChar char="-"/>
            </a:pPr>
            <a:r>
              <a:rPr lang="sk-SK" sz="2800" b="0" dirty="0" smtClean="0">
                <a:solidFill>
                  <a:schemeClr val="tx1"/>
                </a:solidFill>
              </a:rPr>
              <a:t>-</a:t>
            </a:r>
            <a:r>
              <a:rPr lang="sk-SK" sz="2800" b="0" dirty="0" smtClean="0">
                <a:solidFill>
                  <a:srgbClr val="FF0000"/>
                </a:solidFill>
              </a:rPr>
              <a:t>Absorpcia </a:t>
            </a:r>
            <a:r>
              <a:rPr lang="sk-SK" sz="2800" b="0" dirty="0" err="1" smtClean="0">
                <a:solidFill>
                  <a:srgbClr val="FF0000"/>
                </a:solidFill>
              </a:rPr>
              <a:t>fotonu</a:t>
            </a:r>
            <a:r>
              <a:rPr lang="sk-SK" sz="2800" b="0" dirty="0" smtClean="0">
                <a:solidFill>
                  <a:srgbClr val="FF0000"/>
                </a:solidFill>
              </a:rPr>
              <a:t> chlorofylom </a:t>
            </a:r>
            <a:r>
              <a:rPr lang="sk-SK" sz="2800" b="0" dirty="0" err="1" smtClean="0">
                <a:solidFill>
                  <a:srgbClr val="FF0000"/>
                </a:solidFill>
              </a:rPr>
              <a:t>zapričiňuje</a:t>
            </a:r>
            <a:r>
              <a:rPr lang="sk-SK" sz="2800" b="0" dirty="0" smtClean="0">
                <a:solidFill>
                  <a:srgbClr val="FF0000"/>
                </a:solidFill>
              </a:rPr>
              <a:t> </a:t>
            </a:r>
            <a:r>
              <a:rPr lang="sk-SK" sz="2800" b="0" dirty="0" err="1" smtClean="0">
                <a:solidFill>
                  <a:srgbClr val="FF0000"/>
                </a:solidFill>
              </a:rPr>
              <a:t>excitáciu</a:t>
            </a:r>
            <a:r>
              <a:rPr lang="sk-SK" sz="2800" b="0" dirty="0" smtClean="0">
                <a:solidFill>
                  <a:srgbClr val="FF0000"/>
                </a:solidFill>
              </a:rPr>
              <a:t> </a:t>
            </a:r>
            <a:r>
              <a:rPr lang="sk-SK" sz="2800" b="0" dirty="0" err="1" smtClean="0">
                <a:solidFill>
                  <a:srgbClr val="FF0000"/>
                </a:solidFill>
              </a:rPr>
              <a:t>elektronu</a:t>
            </a:r>
            <a:r>
              <a:rPr lang="sk-SK" sz="2800" b="0" dirty="0" smtClean="0">
                <a:solidFill>
                  <a:srgbClr val="FF0000"/>
                </a:solidFill>
              </a:rPr>
              <a:t> zo základného stavu do </a:t>
            </a:r>
            <a:r>
              <a:rPr lang="sk-SK" sz="2800" b="0" dirty="0" err="1" smtClean="0">
                <a:solidFill>
                  <a:srgbClr val="FF0000"/>
                </a:solidFill>
              </a:rPr>
              <a:t>excitovaného</a:t>
            </a:r>
            <a:r>
              <a:rPr lang="sk-SK" sz="2800" b="0" dirty="0" smtClean="0">
                <a:solidFill>
                  <a:srgbClr val="FF0000"/>
                </a:solidFill>
              </a:rPr>
              <a:t> </a:t>
            </a:r>
            <a:r>
              <a:rPr lang="sk-SK" sz="2800" b="0" dirty="0" err="1" smtClean="0">
                <a:solidFill>
                  <a:srgbClr val="FF0000"/>
                </a:solidFill>
              </a:rPr>
              <a:t>singletového</a:t>
            </a:r>
            <a:r>
              <a:rPr lang="sk-SK" sz="2800" b="0" dirty="0" smtClean="0">
                <a:solidFill>
                  <a:srgbClr val="FF0000"/>
                </a:solidFill>
              </a:rPr>
              <a:t> stavu</a:t>
            </a:r>
          </a:p>
          <a:p>
            <a:pPr>
              <a:buFontTx/>
              <a:buChar char="-"/>
            </a:pPr>
            <a:r>
              <a:rPr lang="sk-SK" sz="2800" b="0" dirty="0" smtClean="0">
                <a:solidFill>
                  <a:schemeClr val="tx1"/>
                </a:solidFill>
              </a:rPr>
              <a:t>-Pigment v </a:t>
            </a:r>
            <a:r>
              <a:rPr lang="sk-SK" sz="2800" b="0" dirty="0" err="1" smtClean="0">
                <a:solidFill>
                  <a:schemeClr val="tx1"/>
                </a:solidFill>
              </a:rPr>
              <a:t>excitovanom</a:t>
            </a:r>
            <a:r>
              <a:rPr lang="sk-SK" sz="2800" b="0" dirty="0" smtClean="0">
                <a:solidFill>
                  <a:schemeClr val="tx1"/>
                </a:solidFill>
              </a:rPr>
              <a:t> stave  môže podliehať </a:t>
            </a:r>
            <a:r>
              <a:rPr lang="sk-SK" sz="2800" b="0" dirty="0" err="1" smtClean="0">
                <a:solidFill>
                  <a:schemeClr val="tx1"/>
                </a:solidFill>
              </a:rPr>
              <a:t>následovným</a:t>
            </a:r>
            <a:r>
              <a:rPr lang="sk-SK" sz="2800" b="0" dirty="0" smtClean="0">
                <a:solidFill>
                  <a:schemeClr val="tx1"/>
                </a:solidFill>
              </a:rPr>
              <a:t> procesom:</a:t>
            </a:r>
            <a:endParaRPr lang="sk-SK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52601" y="461899"/>
            <a:ext cx="5076570" cy="1354217"/>
          </a:xfrm>
        </p:spPr>
        <p:txBody>
          <a:bodyPr/>
          <a:lstStyle/>
          <a:p>
            <a:r>
              <a:rPr lang="sk-SK" dirty="0" smtClean="0"/>
              <a:t>Reťazec fotosyntézy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507831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sk-SK" dirty="0" smtClean="0">
                <a:solidFill>
                  <a:schemeClr val="tx1"/>
                </a:solidFill>
              </a:rPr>
              <a:t>Návrat do základného stavu so </a:t>
            </a:r>
            <a:r>
              <a:rPr lang="sk-SK" dirty="0" err="1" smtClean="0">
                <a:solidFill>
                  <a:schemeClr val="tx1"/>
                </a:solidFill>
              </a:rPr>
              <a:t>súčasnýmemitovaním</a:t>
            </a:r>
            <a:r>
              <a:rPr lang="sk-SK" dirty="0" smtClean="0">
                <a:solidFill>
                  <a:schemeClr val="tx1"/>
                </a:solidFill>
              </a:rPr>
              <a:t> svetla (fluorescencia):</a:t>
            </a:r>
          </a:p>
          <a:p>
            <a:pPr marL="457200" indent="-457200">
              <a:buAutoNum type="arabicPeriod"/>
            </a:pPr>
            <a:endParaRPr lang="sk-SK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sk-SK" dirty="0" smtClean="0">
                <a:solidFill>
                  <a:schemeClr val="tx1"/>
                </a:solidFill>
              </a:rPr>
              <a:t>                   </a:t>
            </a:r>
            <a:r>
              <a:rPr lang="sk-SK" dirty="0" err="1" smtClean="0">
                <a:solidFill>
                  <a:schemeClr val="tx1"/>
                </a:solidFill>
              </a:rPr>
              <a:t>Chl</a:t>
            </a:r>
            <a:r>
              <a:rPr lang="sk-SK" dirty="0" smtClean="0">
                <a:solidFill>
                  <a:schemeClr val="tx1"/>
                </a:solidFill>
              </a:rPr>
              <a:t> + hv</a:t>
            </a:r>
            <a:r>
              <a:rPr lang="sk-SK" baseline="-25000" dirty="0" smtClean="0">
                <a:solidFill>
                  <a:schemeClr val="tx1"/>
                </a:solidFill>
              </a:rPr>
              <a:t>1</a:t>
            </a:r>
            <a:r>
              <a:rPr lang="sk-SK" dirty="0" smtClean="0">
                <a:solidFill>
                  <a:schemeClr val="tx1"/>
                </a:solidFill>
              </a:rPr>
              <a:t>--- </a:t>
            </a:r>
            <a:r>
              <a:rPr lang="sk-SK" dirty="0" err="1" smtClean="0">
                <a:solidFill>
                  <a:schemeClr val="tx1"/>
                </a:solidFill>
              </a:rPr>
              <a:t>Chl</a:t>
            </a:r>
            <a:r>
              <a:rPr lang="sk-SK" dirty="0" smtClean="0">
                <a:solidFill>
                  <a:schemeClr val="tx1"/>
                </a:solidFill>
              </a:rPr>
              <a:t>* ---- </a:t>
            </a:r>
            <a:r>
              <a:rPr lang="sk-SK" dirty="0" err="1" smtClean="0">
                <a:solidFill>
                  <a:schemeClr val="tx1"/>
                </a:solidFill>
              </a:rPr>
              <a:t>Chl</a:t>
            </a:r>
            <a:r>
              <a:rPr lang="sk-SK" dirty="0" smtClean="0">
                <a:solidFill>
                  <a:schemeClr val="tx1"/>
                </a:solidFill>
              </a:rPr>
              <a:t> + hv</a:t>
            </a:r>
            <a:r>
              <a:rPr lang="sk-SK" baseline="-25000" dirty="0" smtClean="0">
                <a:solidFill>
                  <a:schemeClr val="tx1"/>
                </a:solidFill>
              </a:rPr>
              <a:t>2</a:t>
            </a:r>
          </a:p>
          <a:p>
            <a:pPr marL="457200" indent="-457200"/>
            <a:endParaRPr lang="sk-SK" dirty="0" smtClean="0"/>
          </a:p>
          <a:p>
            <a:pPr marL="457200" indent="-457200"/>
            <a:r>
              <a:rPr lang="sk-SK" dirty="0" smtClean="0"/>
              <a:t>2. vyvolanie prenosov </a:t>
            </a:r>
            <a:r>
              <a:rPr lang="sk-SK" dirty="0" err="1" smtClean="0"/>
              <a:t>exitácii</a:t>
            </a:r>
            <a:r>
              <a:rPr lang="sk-SK" dirty="0" smtClean="0"/>
              <a:t> z </a:t>
            </a:r>
            <a:r>
              <a:rPr lang="sk-SK" dirty="0" err="1" smtClean="0"/>
              <a:t>jednoho</a:t>
            </a:r>
            <a:r>
              <a:rPr lang="sk-SK" dirty="0" smtClean="0"/>
              <a:t> chlorofylu na druhý</a:t>
            </a:r>
          </a:p>
          <a:p>
            <a:pPr marL="457200" indent="-457200"/>
            <a:endParaRPr lang="sk-SK" dirty="0" smtClean="0"/>
          </a:p>
          <a:p>
            <a:pPr marL="457200" indent="-457200"/>
            <a:r>
              <a:rPr lang="sk-SK" dirty="0" smtClean="0">
                <a:solidFill>
                  <a:schemeClr val="tx1"/>
                </a:solidFill>
              </a:rPr>
              <a:t>3.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tx1"/>
                </a:solidFill>
              </a:rPr>
              <a:t>Strana </a:t>
            </a:r>
            <a:r>
              <a:rPr lang="sk-SK" dirty="0" err="1" smtClean="0">
                <a:solidFill>
                  <a:schemeClr val="tx1"/>
                </a:solidFill>
              </a:rPr>
              <a:t>elektronu</a:t>
            </a:r>
            <a:r>
              <a:rPr lang="sk-SK" dirty="0" smtClean="0">
                <a:solidFill>
                  <a:schemeClr val="tx1"/>
                </a:solidFill>
              </a:rPr>
              <a:t>, ktorá inicializuje reakcie prenosu </a:t>
            </a:r>
            <a:r>
              <a:rPr lang="sk-SK" dirty="0" err="1" smtClean="0">
                <a:solidFill>
                  <a:schemeClr val="tx1"/>
                </a:solidFill>
              </a:rPr>
              <a:t>elektronov</a:t>
            </a:r>
            <a:endParaRPr lang="sk-SK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sk-SK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sk-SK" dirty="0" smtClean="0">
                <a:solidFill>
                  <a:schemeClr val="tx1"/>
                </a:solidFill>
              </a:rPr>
              <a:t> V poslednom prípade, výsledný </a:t>
            </a:r>
            <a:r>
              <a:rPr lang="sk-SK" dirty="0" err="1" smtClean="0">
                <a:solidFill>
                  <a:schemeClr val="tx1"/>
                </a:solidFill>
              </a:rPr>
              <a:t>oxidovanýchlorofylový</a:t>
            </a:r>
            <a:r>
              <a:rPr lang="sk-SK" dirty="0" smtClean="0">
                <a:solidFill>
                  <a:schemeClr val="tx1"/>
                </a:solidFill>
              </a:rPr>
              <a:t>, katiónový radikál je vysoko reaktívny a má snahu vrátiť </a:t>
            </a:r>
            <a:r>
              <a:rPr lang="sk-SK" dirty="0" err="1" smtClean="0">
                <a:solidFill>
                  <a:schemeClr val="tx1"/>
                </a:solidFill>
              </a:rPr>
              <a:t>elektron</a:t>
            </a:r>
            <a:r>
              <a:rPr lang="sk-SK" dirty="0" smtClean="0">
                <a:solidFill>
                  <a:schemeClr val="tx1"/>
                </a:solidFill>
              </a:rPr>
              <a:t> do základného stavu</a:t>
            </a:r>
          </a:p>
          <a:p>
            <a:pPr marL="457200" indent="-457200"/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 marL="457200" indent="-457200"/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93139"/>
            <a:ext cx="8072755" cy="57327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Stechiometria </a:t>
            </a:r>
            <a:r>
              <a:rPr sz="2400" spc="-15" dirty="0">
                <a:latin typeface="Calibri"/>
                <a:cs typeface="Calibri"/>
              </a:rPr>
              <a:t>týchto pigmentových </a:t>
            </a:r>
            <a:r>
              <a:rPr sz="2400" spc="-10" dirty="0">
                <a:latin typeface="Calibri"/>
                <a:cs typeface="Calibri"/>
              </a:rPr>
              <a:t>proteínov </a:t>
            </a:r>
            <a:r>
              <a:rPr sz="2400" dirty="0">
                <a:latin typeface="Calibri"/>
                <a:cs typeface="Calibri"/>
              </a:rPr>
              <a:t>je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rôzna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Najväčší</a:t>
            </a:r>
            <a:r>
              <a:rPr sz="24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počet</a:t>
            </a:r>
            <a:r>
              <a:rPr sz="24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(13-14)</a:t>
            </a:r>
            <a:r>
              <a:rPr sz="24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chlorofylov</a:t>
            </a:r>
            <a:r>
              <a:rPr sz="24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i="1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i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viazaných</a:t>
            </a:r>
            <a:r>
              <a:rPr sz="2400" b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anténový proteín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je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u vyšších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rastlín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Naopak,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chlorofyly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 ďalšími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kofaktormi, 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ktoré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sú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súčasťou 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svetlom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katalyzovanej 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redox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aktivity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sú spojené s ďalšími  typmi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komplexov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Tieto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proteíny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nazývajú </a:t>
            </a:r>
            <a:r>
              <a:rPr sz="2400" b="1" spc="-15" dirty="0">
                <a:solidFill>
                  <a:srgbClr val="548ED4"/>
                </a:solidFill>
                <a:latin typeface="Calibri"/>
                <a:cs typeface="Calibri"/>
              </a:rPr>
              <a:t>reakčné centrá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sú zapustené</a:t>
            </a:r>
            <a:r>
              <a:rPr sz="2400" spc="2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lipidovej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dvojvrstve chloroplastovej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tylakoidnej</a:t>
            </a:r>
            <a:r>
              <a:rPr sz="24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membrány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Reakčné centrá </a:t>
            </a:r>
            <a:r>
              <a:rPr sz="2400" spc="-5" dirty="0">
                <a:latin typeface="Calibri"/>
                <a:cs typeface="Calibri"/>
              </a:rPr>
              <a:t>sú </a:t>
            </a:r>
            <a:r>
              <a:rPr sz="2400" spc="-20" dirty="0">
                <a:latin typeface="Calibri"/>
                <a:cs typeface="Calibri"/>
              </a:rPr>
              <a:t>komplikovanejšie </a:t>
            </a:r>
            <a:r>
              <a:rPr sz="2400" spc="-30" dirty="0">
                <a:latin typeface="Calibri"/>
                <a:cs typeface="Calibri"/>
              </a:rPr>
              <a:t>ako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LHCPs.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65" dirty="0">
                <a:latin typeface="Calibri"/>
                <a:cs typeface="Calibri"/>
              </a:rPr>
              <a:t>Táto </a:t>
            </a:r>
            <a:r>
              <a:rPr sz="2400" spc="-15" dirty="0">
                <a:latin typeface="Calibri"/>
                <a:cs typeface="Calibri"/>
              </a:rPr>
              <a:t>zložitosť </a:t>
            </a:r>
            <a:r>
              <a:rPr sz="2400" dirty="0">
                <a:latin typeface="Calibri"/>
                <a:cs typeface="Calibri"/>
              </a:rPr>
              <a:t>je </a:t>
            </a:r>
            <a:r>
              <a:rPr sz="2400" spc="-5" dirty="0">
                <a:latin typeface="Calibri"/>
                <a:cs typeface="Calibri"/>
              </a:rPr>
              <a:t>daná tým, </a:t>
            </a:r>
            <a:r>
              <a:rPr sz="2400" spc="-25" dirty="0">
                <a:latin typeface="Calibri"/>
                <a:cs typeface="Calibri"/>
              </a:rPr>
              <a:t>že </a:t>
            </a:r>
            <a:r>
              <a:rPr sz="2400" dirty="0">
                <a:latin typeface="Calibri"/>
                <a:cs typeface="Calibri"/>
              </a:rPr>
              <a:t>musia </a:t>
            </a:r>
            <a:r>
              <a:rPr sz="2400" spc="-10" dirty="0">
                <a:latin typeface="Calibri"/>
                <a:cs typeface="Calibri"/>
              </a:rPr>
              <a:t>zabezpečiť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priamy </a:t>
            </a:r>
            <a:r>
              <a:rPr sz="2400" spc="-5" dirty="0">
                <a:latin typeface="Calibri"/>
                <a:cs typeface="Calibri"/>
              </a:rPr>
              <a:t>alebo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vertikálny prenos elektrónov počas </a:t>
            </a:r>
            <a:r>
              <a:rPr sz="2400" spc="-20" dirty="0">
                <a:latin typeface="Calibri"/>
                <a:cs typeface="Calibri"/>
              </a:rPr>
              <a:t>redox </a:t>
            </a:r>
            <a:r>
              <a:rPr sz="2400" spc="-10" dirty="0">
                <a:latin typeface="Calibri"/>
                <a:cs typeface="Calibri"/>
              </a:rPr>
              <a:t>procesu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Elektróny</a:t>
            </a:r>
            <a:r>
              <a:rPr sz="24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sú</a:t>
            </a:r>
            <a:r>
              <a:rPr sz="24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prenášané</a:t>
            </a:r>
            <a:r>
              <a:rPr sz="24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cez</a:t>
            </a:r>
            <a:r>
              <a:rPr sz="24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reakčné</a:t>
            </a:r>
            <a:r>
              <a:rPr sz="24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centrum</a:t>
            </a:r>
            <a:r>
              <a:rPr sz="24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zo</a:t>
            </a:r>
            <a:r>
              <a:rPr sz="24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strany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bunečnej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dutiny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tylakoidnej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membrány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na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stranu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stromy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Rozoznávame </a:t>
            </a:r>
            <a:r>
              <a:rPr sz="2400" spc="-15" dirty="0">
                <a:latin typeface="Calibri"/>
                <a:cs typeface="Calibri"/>
              </a:rPr>
              <a:t>dve reakčné </a:t>
            </a:r>
            <a:r>
              <a:rPr sz="2400" spc="-10" dirty="0">
                <a:latin typeface="Calibri"/>
                <a:cs typeface="Calibri"/>
              </a:rPr>
              <a:t>centrá: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PSII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PSI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860" y="159765"/>
            <a:ext cx="4512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0452" y="941832"/>
            <a:ext cx="6471473" cy="497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4732" y="1487424"/>
            <a:ext cx="6557384" cy="3883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Fotosystém</a:t>
            </a:r>
            <a:r>
              <a:rPr lang="sk-SK" dirty="0" smtClean="0"/>
              <a:t> II (PS II)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4924425"/>
          </a:xfrm>
        </p:spPr>
        <p:txBody>
          <a:bodyPr/>
          <a:lstStyle/>
          <a:p>
            <a:r>
              <a:rPr lang="sk-SK" sz="3200" b="0" dirty="0" smtClean="0">
                <a:solidFill>
                  <a:schemeClr val="tx1"/>
                </a:solidFill>
              </a:rPr>
              <a:t>Komplex integrálnych bielkovín v </a:t>
            </a:r>
            <a:r>
              <a:rPr lang="sk-SK" sz="3200" b="0" dirty="0" err="1" smtClean="0">
                <a:solidFill>
                  <a:schemeClr val="tx1"/>
                </a:solidFill>
              </a:rPr>
              <a:t>tylakoidnej</a:t>
            </a:r>
            <a:r>
              <a:rPr lang="sk-SK" sz="3200" b="0" dirty="0" smtClean="0">
                <a:solidFill>
                  <a:schemeClr val="tx1"/>
                </a:solidFill>
              </a:rPr>
              <a:t> membráne:</a:t>
            </a:r>
          </a:p>
          <a:p>
            <a:pPr>
              <a:buFontTx/>
              <a:buChar char="-"/>
            </a:pPr>
            <a:r>
              <a:rPr lang="sk-SK" sz="3200" b="0" dirty="0" smtClean="0">
                <a:solidFill>
                  <a:schemeClr val="tx1"/>
                </a:solidFill>
              </a:rPr>
              <a:t>Proteíny nesúce pigment reakčného centra P680 (</a:t>
            </a:r>
            <a:r>
              <a:rPr lang="sk-SK" sz="3200" b="0" dirty="0" err="1" smtClean="0">
                <a:solidFill>
                  <a:schemeClr val="tx1"/>
                </a:solidFill>
              </a:rPr>
              <a:t>chl</a:t>
            </a:r>
            <a:r>
              <a:rPr lang="sk-SK" sz="3200" b="0" dirty="0" smtClean="0">
                <a:solidFill>
                  <a:schemeClr val="tx1"/>
                </a:solidFill>
              </a:rPr>
              <a:t> a )</a:t>
            </a:r>
          </a:p>
          <a:p>
            <a:pPr>
              <a:buFontTx/>
              <a:buChar char="-"/>
            </a:pPr>
            <a:r>
              <a:rPr lang="sk-SK" sz="3200" b="0" dirty="0" smtClean="0">
                <a:solidFill>
                  <a:schemeClr val="tx1"/>
                </a:solidFill>
              </a:rPr>
              <a:t>- </a:t>
            </a:r>
            <a:r>
              <a:rPr lang="sk-SK" sz="3200" b="0" dirty="0" err="1" smtClean="0">
                <a:solidFill>
                  <a:schemeClr val="tx1"/>
                </a:solidFill>
              </a:rPr>
              <a:t>feofytín</a:t>
            </a:r>
            <a:r>
              <a:rPr lang="sk-SK" sz="3200" b="0" dirty="0" smtClean="0">
                <a:solidFill>
                  <a:schemeClr val="tx1"/>
                </a:solidFill>
              </a:rPr>
              <a:t> (</a:t>
            </a:r>
            <a:r>
              <a:rPr lang="sk-SK" sz="3200" b="0" dirty="0" err="1" smtClean="0">
                <a:solidFill>
                  <a:schemeClr val="tx1"/>
                </a:solidFill>
              </a:rPr>
              <a:t>Phaeo</a:t>
            </a:r>
            <a:r>
              <a:rPr lang="sk-SK" sz="3200" b="0" dirty="0" smtClean="0">
                <a:solidFill>
                  <a:schemeClr val="tx1"/>
                </a:solidFill>
              </a:rPr>
              <a:t>)- primárny </a:t>
            </a:r>
            <a:r>
              <a:rPr lang="sk-SK" sz="3200" b="0" dirty="0" err="1" smtClean="0">
                <a:solidFill>
                  <a:schemeClr val="tx1"/>
                </a:solidFill>
              </a:rPr>
              <a:t>akceptor</a:t>
            </a:r>
            <a:r>
              <a:rPr lang="sk-SK" sz="3200" b="0" dirty="0" smtClean="0">
                <a:solidFill>
                  <a:schemeClr val="tx1"/>
                </a:solidFill>
              </a:rPr>
              <a:t> e –</a:t>
            </a:r>
          </a:p>
          <a:p>
            <a:pPr>
              <a:buFontTx/>
              <a:buChar char="-"/>
            </a:pPr>
            <a:r>
              <a:rPr lang="sk-SK" sz="3200" b="0" dirty="0" smtClean="0">
                <a:solidFill>
                  <a:schemeClr val="tx1"/>
                </a:solidFill>
              </a:rPr>
              <a:t>- </a:t>
            </a:r>
            <a:r>
              <a:rPr lang="sk-SK" sz="3200" b="0" dirty="0" err="1" smtClean="0">
                <a:solidFill>
                  <a:schemeClr val="tx1"/>
                </a:solidFill>
              </a:rPr>
              <a:t>Fe</a:t>
            </a:r>
            <a:r>
              <a:rPr lang="sk-SK" sz="3200" b="0" dirty="0" smtClean="0">
                <a:solidFill>
                  <a:schemeClr val="tx1"/>
                </a:solidFill>
              </a:rPr>
              <a:t> na bielkovinách D1 a D2</a:t>
            </a:r>
          </a:p>
          <a:p>
            <a:pPr>
              <a:buFontTx/>
              <a:buChar char="-"/>
            </a:pPr>
            <a:r>
              <a:rPr lang="sk-SK" sz="3200" b="0" dirty="0" smtClean="0">
                <a:solidFill>
                  <a:schemeClr val="tx1"/>
                </a:solidFill>
              </a:rPr>
              <a:t>-</a:t>
            </a:r>
            <a:r>
              <a:rPr lang="sk-SK" sz="3200" b="0" dirty="0" err="1" smtClean="0">
                <a:solidFill>
                  <a:schemeClr val="tx1"/>
                </a:solidFill>
              </a:rPr>
              <a:t>plastochinón</a:t>
            </a:r>
            <a:r>
              <a:rPr lang="sk-SK" sz="3200" b="0" dirty="0" smtClean="0">
                <a:solidFill>
                  <a:schemeClr val="tx1"/>
                </a:solidFill>
              </a:rPr>
              <a:t> </a:t>
            </a:r>
            <a:r>
              <a:rPr lang="sk-SK" sz="3200" b="0" dirty="0" err="1" smtClean="0">
                <a:solidFill>
                  <a:schemeClr val="tx1"/>
                </a:solidFill>
              </a:rPr>
              <a:t>Qa</a:t>
            </a:r>
            <a:r>
              <a:rPr lang="sk-SK" sz="3200" b="0" dirty="0" smtClean="0">
                <a:solidFill>
                  <a:schemeClr val="tx1"/>
                </a:solidFill>
              </a:rPr>
              <a:t> viazaný na bielkovine D2</a:t>
            </a:r>
          </a:p>
          <a:p>
            <a:pPr>
              <a:buFontTx/>
              <a:buChar char="-"/>
            </a:pPr>
            <a:r>
              <a:rPr lang="sk-SK" sz="3200" b="0" dirty="0" err="1" smtClean="0">
                <a:solidFill>
                  <a:schemeClr val="tx1"/>
                </a:solidFill>
              </a:rPr>
              <a:t>Plastochinón</a:t>
            </a:r>
            <a:r>
              <a:rPr lang="sk-SK" sz="3200" b="0" dirty="0" smtClean="0">
                <a:solidFill>
                  <a:schemeClr val="tx1"/>
                </a:solidFill>
              </a:rPr>
              <a:t> </a:t>
            </a:r>
            <a:r>
              <a:rPr lang="sk-SK" sz="3200" b="0" dirty="0" err="1" smtClean="0">
                <a:solidFill>
                  <a:schemeClr val="tx1"/>
                </a:solidFill>
              </a:rPr>
              <a:t>Qb</a:t>
            </a:r>
            <a:r>
              <a:rPr lang="sk-SK" sz="3200" b="0" dirty="0" smtClean="0">
                <a:solidFill>
                  <a:schemeClr val="tx1"/>
                </a:solidFill>
              </a:rPr>
              <a:t> viazaný na bielkovine D1</a:t>
            </a:r>
          </a:p>
          <a:p>
            <a:pPr>
              <a:buFontTx/>
              <a:buChar char="-"/>
            </a:pPr>
            <a:r>
              <a:rPr lang="sk-SK" sz="3200" b="0" dirty="0" smtClean="0">
                <a:solidFill>
                  <a:schemeClr val="tx1"/>
                </a:solidFill>
              </a:rPr>
              <a:t>-mangánový komplex rozkladajúci H2O (</a:t>
            </a:r>
            <a:r>
              <a:rPr lang="sk-SK" sz="3200" b="0" dirty="0" err="1" smtClean="0">
                <a:solidFill>
                  <a:schemeClr val="tx1"/>
                </a:solidFill>
              </a:rPr>
              <a:t>Hillova</a:t>
            </a:r>
            <a:r>
              <a:rPr lang="sk-SK" sz="3200" b="0" dirty="0" smtClean="0">
                <a:solidFill>
                  <a:schemeClr val="tx1"/>
                </a:solidFill>
              </a:rPr>
              <a:t> reakcia)</a:t>
            </a:r>
            <a:endParaRPr lang="sk-SK" sz="3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1" y="2761490"/>
            <a:ext cx="5327904" cy="810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051" y="0"/>
            <a:ext cx="6399957" cy="276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7376" y="3500717"/>
            <a:ext cx="6516624" cy="326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381001"/>
            <a:ext cx="8172450" cy="590931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sk-SK" sz="2400" dirty="0" smtClean="0">
                <a:solidFill>
                  <a:schemeClr val="tx1"/>
                </a:solidFill>
              </a:rPr>
              <a:t>Prenos </a:t>
            </a:r>
            <a:r>
              <a:rPr lang="sk-SK" sz="2400" dirty="0" err="1" smtClean="0">
                <a:solidFill>
                  <a:schemeClr val="tx1"/>
                </a:solidFill>
              </a:rPr>
              <a:t>excitačnej</a:t>
            </a:r>
            <a:r>
              <a:rPr lang="sk-SK" sz="2400" dirty="0" smtClean="0">
                <a:solidFill>
                  <a:schemeClr val="tx1"/>
                </a:solidFill>
              </a:rPr>
              <a:t> En: z antén do reakčného centra na </a:t>
            </a:r>
            <a:r>
              <a:rPr lang="sk-SK" sz="2400" dirty="0" err="1" smtClean="0">
                <a:solidFill>
                  <a:schemeClr val="tx1"/>
                </a:solidFill>
              </a:rPr>
              <a:t>Chl</a:t>
            </a:r>
            <a:r>
              <a:rPr lang="sk-SK" sz="2400" dirty="0" smtClean="0">
                <a:solidFill>
                  <a:schemeClr val="tx1"/>
                </a:solidFill>
              </a:rPr>
              <a:t> a (P680)</a:t>
            </a:r>
          </a:p>
          <a:p>
            <a:pPr marL="457200" indent="-457200">
              <a:buAutoNum type="arabicPeriod"/>
            </a:pPr>
            <a:r>
              <a:rPr lang="sk-SK" sz="2400" dirty="0" smtClean="0">
                <a:solidFill>
                  <a:schemeClr val="tx1"/>
                </a:solidFill>
              </a:rPr>
              <a:t>Separácia náboja: e- sa predáva z </a:t>
            </a:r>
            <a:r>
              <a:rPr lang="sk-SK" sz="2400" dirty="0" err="1" smtClean="0">
                <a:solidFill>
                  <a:schemeClr val="tx1"/>
                </a:solidFill>
              </a:rPr>
              <a:t>chl</a:t>
            </a:r>
            <a:r>
              <a:rPr lang="sk-SK" sz="2400" dirty="0" smtClean="0">
                <a:solidFill>
                  <a:schemeClr val="tx1"/>
                </a:solidFill>
              </a:rPr>
              <a:t> a na </a:t>
            </a:r>
            <a:r>
              <a:rPr lang="sk-SK" sz="2400" dirty="0" err="1" smtClean="0">
                <a:solidFill>
                  <a:schemeClr val="tx1"/>
                </a:solidFill>
              </a:rPr>
              <a:t>feofytín</a:t>
            </a:r>
            <a:r>
              <a:rPr lang="sk-SK" sz="2400" dirty="0" smtClean="0">
                <a:solidFill>
                  <a:schemeClr val="tx1"/>
                </a:solidFill>
              </a:rPr>
              <a:t> (primárny </a:t>
            </a:r>
            <a:r>
              <a:rPr lang="sk-SK" sz="2400" dirty="0" err="1" smtClean="0">
                <a:solidFill>
                  <a:schemeClr val="tx1"/>
                </a:solidFill>
              </a:rPr>
              <a:t>akceptor</a:t>
            </a:r>
            <a:r>
              <a:rPr lang="sk-SK" sz="2400" dirty="0" smtClean="0">
                <a:solidFill>
                  <a:schemeClr val="tx1"/>
                </a:solidFill>
              </a:rPr>
              <a:t>), </a:t>
            </a:r>
            <a:r>
              <a:rPr lang="sk-SK" sz="2400" dirty="0" err="1" smtClean="0">
                <a:solidFill>
                  <a:schemeClr val="tx1"/>
                </a:solidFill>
              </a:rPr>
              <a:t>Fe</a:t>
            </a:r>
            <a:r>
              <a:rPr lang="sk-SK" sz="2400" dirty="0" smtClean="0">
                <a:solidFill>
                  <a:schemeClr val="tx1"/>
                </a:solidFill>
              </a:rPr>
              <a:t> na bielkovinách D1 a D2 proteín až na </a:t>
            </a:r>
            <a:r>
              <a:rPr lang="sk-SK" sz="2400" dirty="0" err="1" smtClean="0">
                <a:solidFill>
                  <a:schemeClr val="tx1"/>
                </a:solidFill>
              </a:rPr>
              <a:t>plastochinón</a:t>
            </a:r>
            <a:r>
              <a:rPr lang="sk-SK" sz="2400" dirty="0" smtClean="0">
                <a:solidFill>
                  <a:schemeClr val="tx1"/>
                </a:solidFill>
              </a:rPr>
              <a:t> </a:t>
            </a:r>
            <a:r>
              <a:rPr lang="sk-SK" sz="2400" dirty="0" err="1" smtClean="0">
                <a:solidFill>
                  <a:schemeClr val="tx1"/>
                </a:solidFill>
              </a:rPr>
              <a:t>Qa</a:t>
            </a:r>
            <a:r>
              <a:rPr lang="sk-SK" sz="2400" dirty="0" smtClean="0">
                <a:solidFill>
                  <a:schemeClr val="tx1"/>
                </a:solidFill>
              </a:rPr>
              <a:t> </a:t>
            </a:r>
            <a:r>
              <a:rPr lang="sk-SK" sz="2400" dirty="0" err="1" smtClean="0">
                <a:solidFill>
                  <a:schemeClr val="tx1"/>
                </a:solidFill>
              </a:rPr>
              <a:t>na</a:t>
            </a:r>
            <a:r>
              <a:rPr lang="sk-SK" sz="2400" dirty="0" smtClean="0">
                <a:solidFill>
                  <a:schemeClr val="tx1"/>
                </a:solidFill>
              </a:rPr>
              <a:t> D2 bielkovine</a:t>
            </a:r>
          </a:p>
          <a:p>
            <a:pPr marL="457200" indent="-457200">
              <a:buAutoNum type="arabicPeriod"/>
            </a:pPr>
            <a:r>
              <a:rPr lang="sk-SK" sz="2400" dirty="0" smtClean="0">
                <a:solidFill>
                  <a:schemeClr val="tx1"/>
                </a:solidFill>
              </a:rPr>
              <a:t>Rozklad vody za uvoľnenia O2 (</a:t>
            </a:r>
            <a:r>
              <a:rPr lang="sk-SK" sz="2400" dirty="0" err="1" smtClean="0">
                <a:solidFill>
                  <a:schemeClr val="tx1"/>
                </a:solidFill>
              </a:rPr>
              <a:t>oxygénová</a:t>
            </a:r>
            <a:r>
              <a:rPr lang="sk-SK" sz="2400" dirty="0" smtClean="0">
                <a:solidFill>
                  <a:schemeClr val="tx1"/>
                </a:solidFill>
              </a:rPr>
              <a:t> fotosyntéza)</a:t>
            </a:r>
          </a:p>
          <a:p>
            <a:pPr marL="457200" indent="-457200">
              <a:buAutoNum type="arabicPeriod"/>
            </a:pPr>
            <a:r>
              <a:rPr lang="sk-SK" sz="2400" dirty="0" smtClean="0">
                <a:solidFill>
                  <a:schemeClr val="tx1"/>
                </a:solidFill>
              </a:rPr>
              <a:t>Oxidovaný P680 sa redukuje elektrónom uvoľneným z molekuly H2O</a:t>
            </a:r>
          </a:p>
          <a:p>
            <a:pPr marL="457200" indent="-457200">
              <a:buAutoNum type="arabicPeriod"/>
            </a:pPr>
            <a:r>
              <a:rPr lang="sk-SK" sz="2400" dirty="0" err="1" smtClean="0">
                <a:solidFill>
                  <a:schemeClr val="tx1"/>
                </a:solidFill>
              </a:rPr>
              <a:t>Plastochinón</a:t>
            </a:r>
            <a:r>
              <a:rPr lang="sk-SK" sz="2400" dirty="0" smtClean="0">
                <a:solidFill>
                  <a:schemeClr val="tx1"/>
                </a:solidFill>
              </a:rPr>
              <a:t> je funkčne spojený s </a:t>
            </a:r>
            <a:r>
              <a:rPr lang="sk-SK" sz="2400" dirty="0" err="1" smtClean="0">
                <a:solidFill>
                  <a:schemeClr val="tx1"/>
                </a:solidFill>
              </a:rPr>
              <a:t>cytochrómom</a:t>
            </a:r>
            <a:r>
              <a:rPr lang="sk-SK" sz="2400" dirty="0" smtClean="0">
                <a:solidFill>
                  <a:schemeClr val="tx1"/>
                </a:solidFill>
              </a:rPr>
              <a:t>, ktorý prenáša e z PSII na PSI</a:t>
            </a:r>
          </a:p>
          <a:p>
            <a:pPr marL="457200" indent="-457200">
              <a:buAutoNum type="arabicPeriod"/>
            </a:pPr>
            <a:endParaRPr lang="sk-SK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sk-SK" sz="2400" dirty="0" smtClean="0">
                <a:solidFill>
                  <a:schemeClr val="tx1"/>
                </a:solidFill>
              </a:rPr>
              <a:t>PS II využíva energiu žiarenia na oxidáciu dvoch molekúl vody na jednu molekulu molekulárneho kyslíka. Štyri </a:t>
            </a:r>
            <a:r>
              <a:rPr lang="sk-SK" sz="2400" dirty="0" err="1" smtClean="0">
                <a:solidFill>
                  <a:schemeClr val="tx1"/>
                </a:solidFill>
              </a:rPr>
              <a:t>elektrony</a:t>
            </a:r>
            <a:r>
              <a:rPr lang="sk-SK" sz="2400" dirty="0" smtClean="0">
                <a:solidFill>
                  <a:schemeClr val="tx1"/>
                </a:solidFill>
              </a:rPr>
              <a:t> z molekuly vody sa prenášajú v </a:t>
            </a:r>
            <a:r>
              <a:rPr lang="sk-SK" sz="2400" dirty="0" err="1" smtClean="0">
                <a:solidFill>
                  <a:schemeClr val="tx1"/>
                </a:solidFill>
              </a:rPr>
              <a:t>elekróntransportnom</a:t>
            </a:r>
            <a:r>
              <a:rPr lang="sk-SK" sz="2400" dirty="0" smtClean="0">
                <a:solidFill>
                  <a:schemeClr val="tx1"/>
                </a:solidFill>
              </a:rPr>
              <a:t> reťazci cez </a:t>
            </a:r>
            <a:r>
              <a:rPr lang="sk-SK" sz="2400" dirty="0" err="1" smtClean="0">
                <a:solidFill>
                  <a:schemeClr val="tx1"/>
                </a:solidFill>
              </a:rPr>
              <a:t>plastochinon</a:t>
            </a:r>
            <a:r>
              <a:rPr lang="sk-SK" sz="2400" dirty="0" smtClean="0">
                <a:solidFill>
                  <a:schemeClr val="tx1"/>
                </a:solidFill>
              </a:rPr>
              <a:t> na </a:t>
            </a:r>
            <a:r>
              <a:rPr lang="sk-SK" sz="2400" dirty="0" err="1" smtClean="0">
                <a:solidFill>
                  <a:schemeClr val="tx1"/>
                </a:solidFill>
              </a:rPr>
              <a:t>cytochrom</a:t>
            </a:r>
            <a:r>
              <a:rPr lang="sk-SK" sz="2400" dirty="0" smtClean="0">
                <a:solidFill>
                  <a:schemeClr val="tx1"/>
                </a:solidFill>
              </a:rPr>
              <a:t> b/f komplex a redukujú 2NADP+ na 2NADPH+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733" y="461899"/>
            <a:ext cx="2733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F</a:t>
            </a:r>
            <a:r>
              <a:rPr spc="-5" dirty="0"/>
              <a:t>o</a:t>
            </a:r>
            <a:r>
              <a:rPr spc="-45" dirty="0"/>
              <a:t>t</a:t>
            </a:r>
            <a:r>
              <a:rPr spc="-5" dirty="0"/>
              <a:t>o</a:t>
            </a:r>
            <a:r>
              <a:rPr spc="-75" dirty="0"/>
              <a:t>s</a:t>
            </a:r>
            <a:r>
              <a:rPr dirty="0"/>
              <a:t>y</a:t>
            </a:r>
            <a:r>
              <a:rPr spc="-35" dirty="0"/>
              <a:t>n</a:t>
            </a:r>
            <a:r>
              <a:rPr spc="-50" dirty="0"/>
              <a:t>t</a:t>
            </a:r>
            <a:r>
              <a:rPr spc="-45" dirty="0"/>
              <a:t>é</a:t>
            </a:r>
            <a:r>
              <a:rPr spc="-75" dirty="0"/>
              <a:t>z</a:t>
            </a:r>
            <a:r>
              <a:rPr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1676400"/>
            <a:ext cx="6569068" cy="4795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Fotosystém</a:t>
            </a:r>
            <a:r>
              <a:rPr lang="sk-SK" dirty="0" smtClean="0"/>
              <a:t> I (PS I)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646634"/>
            <a:ext cx="8172450" cy="3077766"/>
          </a:xfrm>
        </p:spPr>
        <p:txBody>
          <a:bodyPr/>
          <a:lstStyle/>
          <a:p>
            <a:pPr>
              <a:buFontTx/>
              <a:buChar char="-"/>
            </a:pPr>
            <a:r>
              <a:rPr lang="sk-SK" sz="4000" b="0" dirty="0" smtClean="0">
                <a:solidFill>
                  <a:schemeClr val="tx1"/>
                </a:solidFill>
              </a:rPr>
              <a:t>Reakčné centrum P700 (</a:t>
            </a:r>
            <a:r>
              <a:rPr lang="sk-SK" sz="4000" b="0" dirty="0" err="1" smtClean="0">
                <a:solidFill>
                  <a:schemeClr val="tx1"/>
                </a:solidFill>
              </a:rPr>
              <a:t>Chl</a:t>
            </a:r>
            <a:r>
              <a:rPr lang="sk-SK" sz="4000" b="0" dirty="0" smtClean="0">
                <a:solidFill>
                  <a:schemeClr val="tx1"/>
                </a:solidFill>
              </a:rPr>
              <a:t> a 700nm)</a:t>
            </a:r>
          </a:p>
          <a:p>
            <a:pPr>
              <a:buFontTx/>
              <a:buChar char="-"/>
            </a:pPr>
            <a:r>
              <a:rPr lang="sk-SK" sz="4000" b="0" dirty="0" smtClean="0">
                <a:solidFill>
                  <a:schemeClr val="tx1"/>
                </a:solidFill>
              </a:rPr>
              <a:t>LHC získava e- pre svoje RC z </a:t>
            </a:r>
            <a:r>
              <a:rPr lang="sk-SK" sz="4000" b="0" dirty="0" err="1" smtClean="0">
                <a:solidFill>
                  <a:schemeClr val="tx1"/>
                </a:solidFill>
              </a:rPr>
              <a:t>cytochrómového</a:t>
            </a:r>
            <a:r>
              <a:rPr lang="sk-SK" sz="4000" b="0" dirty="0" smtClean="0">
                <a:solidFill>
                  <a:schemeClr val="tx1"/>
                </a:solidFill>
              </a:rPr>
              <a:t> komplexu b6/f = prenos cez </a:t>
            </a:r>
            <a:r>
              <a:rPr lang="sk-SK" sz="4000" b="0" dirty="0" err="1" smtClean="0">
                <a:solidFill>
                  <a:schemeClr val="tx1"/>
                </a:solidFill>
              </a:rPr>
              <a:t>feredoxín</a:t>
            </a:r>
            <a:r>
              <a:rPr lang="sk-SK" sz="4000" b="0" dirty="0" smtClean="0">
                <a:solidFill>
                  <a:schemeClr val="tx1"/>
                </a:solidFill>
              </a:rPr>
              <a:t> a redukcia NADP+ na NADPH+H+</a:t>
            </a:r>
            <a:endParaRPr lang="sk-SK" sz="4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1" y="461899"/>
            <a:ext cx="8229600" cy="553998"/>
          </a:xfrm>
        </p:spPr>
        <p:txBody>
          <a:bodyPr/>
          <a:lstStyle/>
          <a:p>
            <a:r>
              <a:rPr lang="sk-SK" sz="3600" dirty="0" smtClean="0"/>
              <a:t>Cyklický a necyklický transport elektrónov</a:t>
            </a:r>
            <a:endParaRPr lang="sk-SK" sz="36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443198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sk-SK" b="0" dirty="0" smtClean="0">
                <a:solidFill>
                  <a:schemeClr val="tx1"/>
                </a:solidFill>
              </a:rPr>
              <a:t>CYKLICKÝ TRANSPORT:</a:t>
            </a:r>
          </a:p>
          <a:p>
            <a:pPr marL="457200" indent="-457200">
              <a:buFontTx/>
              <a:buChar char="-"/>
            </a:pPr>
            <a:r>
              <a:rPr lang="sk-SK" b="0" dirty="0" smtClean="0">
                <a:solidFill>
                  <a:schemeClr val="tx1"/>
                </a:solidFill>
              </a:rPr>
              <a:t>Len za účasti PS I</a:t>
            </a:r>
          </a:p>
          <a:p>
            <a:pPr marL="457200" indent="-457200">
              <a:buFontTx/>
              <a:buChar char="-"/>
            </a:pPr>
            <a:r>
              <a:rPr lang="sk-SK" b="0" dirty="0" smtClean="0">
                <a:solidFill>
                  <a:schemeClr val="tx1"/>
                </a:solidFill>
              </a:rPr>
              <a:t>Zahŕňa cyklickú </a:t>
            </a:r>
            <a:r>
              <a:rPr lang="sk-SK" b="0" dirty="0" err="1" smtClean="0">
                <a:solidFill>
                  <a:schemeClr val="tx1"/>
                </a:solidFill>
              </a:rPr>
              <a:t>fotofosforyláciu</a:t>
            </a:r>
            <a:endParaRPr lang="sk-SK" b="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sk-SK" b="0" dirty="0" smtClean="0">
                <a:solidFill>
                  <a:schemeClr val="tx1"/>
                </a:solidFill>
              </a:rPr>
              <a:t> </a:t>
            </a:r>
            <a:r>
              <a:rPr lang="sk-SK" sz="1600" b="0" dirty="0" smtClean="0">
                <a:solidFill>
                  <a:schemeClr val="tx1"/>
                </a:solidFill>
              </a:rPr>
              <a:t>prebieha len za účasti PS I, kedy po separácii elektrického náboja sa elektróny cez </a:t>
            </a:r>
            <a:r>
              <a:rPr lang="sk-SK" sz="1600" b="0" dirty="0" err="1" smtClean="0">
                <a:solidFill>
                  <a:schemeClr val="tx1"/>
                </a:solidFill>
              </a:rPr>
              <a:t>plastocyanín</a:t>
            </a:r>
            <a:r>
              <a:rPr lang="sk-SK" sz="1600" b="0" dirty="0" smtClean="0">
                <a:solidFill>
                  <a:schemeClr val="tx1"/>
                </a:solidFill>
              </a:rPr>
              <a:t> a </a:t>
            </a:r>
            <a:r>
              <a:rPr lang="sk-SK" sz="1600" b="0" dirty="0" err="1" smtClean="0">
                <a:solidFill>
                  <a:schemeClr val="tx1"/>
                </a:solidFill>
              </a:rPr>
              <a:t>cytochróm</a:t>
            </a:r>
            <a:r>
              <a:rPr lang="sk-SK" sz="1600" b="0" dirty="0" smtClean="0">
                <a:solidFill>
                  <a:schemeClr val="tx1"/>
                </a:solidFill>
              </a:rPr>
              <a:t> b6/f vracajú späť do reakčného </a:t>
            </a:r>
            <a:r>
              <a:rPr lang="sk-SK" sz="1600" b="0" dirty="0" err="1" smtClean="0">
                <a:solidFill>
                  <a:schemeClr val="tx1"/>
                </a:solidFill>
              </a:rPr>
              <a:t>cestra</a:t>
            </a:r>
            <a:r>
              <a:rPr lang="sk-SK" sz="1600" b="0" dirty="0" smtClean="0">
                <a:solidFill>
                  <a:schemeClr val="tx1"/>
                </a:solidFill>
              </a:rPr>
              <a:t> PS I</a:t>
            </a:r>
          </a:p>
          <a:p>
            <a:pPr marL="457200" indent="-457200">
              <a:buFontTx/>
              <a:buChar char="-"/>
            </a:pPr>
            <a:r>
              <a:rPr lang="sk-SK" sz="2000" b="0" dirty="0" err="1" smtClean="0">
                <a:solidFill>
                  <a:schemeClr val="tx1"/>
                </a:solidFill>
              </a:rPr>
              <a:t>Zahrňa</a:t>
            </a:r>
            <a:r>
              <a:rPr lang="sk-SK" sz="2000" b="0" dirty="0" smtClean="0">
                <a:solidFill>
                  <a:schemeClr val="tx1"/>
                </a:solidFill>
              </a:rPr>
              <a:t> iba vytvorenie </a:t>
            </a:r>
            <a:r>
              <a:rPr lang="sk-SK" sz="2000" b="0" dirty="0" err="1" smtClean="0">
                <a:solidFill>
                  <a:schemeClr val="tx1"/>
                </a:solidFill>
              </a:rPr>
              <a:t>protonového</a:t>
            </a:r>
            <a:r>
              <a:rPr lang="sk-SK" sz="2000" b="0" dirty="0" smtClean="0">
                <a:solidFill>
                  <a:schemeClr val="tx1"/>
                </a:solidFill>
              </a:rPr>
              <a:t> </a:t>
            </a:r>
            <a:r>
              <a:rPr lang="sk-SK" sz="2000" b="0" dirty="0" err="1" smtClean="0">
                <a:solidFill>
                  <a:schemeClr val="tx1"/>
                </a:solidFill>
              </a:rPr>
              <a:t>gradietu</a:t>
            </a:r>
            <a:r>
              <a:rPr lang="sk-SK" sz="2000" b="0" dirty="0" smtClean="0">
                <a:solidFill>
                  <a:schemeClr val="tx1"/>
                </a:solidFill>
              </a:rPr>
              <a:t>--- syntéza ATP</a:t>
            </a:r>
          </a:p>
          <a:p>
            <a:pPr marL="457200" indent="-457200">
              <a:buFontTx/>
              <a:buChar char="-"/>
            </a:pPr>
            <a:endParaRPr lang="sk-SK" sz="2000" b="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 startAt="2"/>
            </a:pPr>
            <a:r>
              <a:rPr lang="sk-SK" b="0" dirty="0" smtClean="0">
                <a:solidFill>
                  <a:schemeClr val="tx1"/>
                </a:solidFill>
              </a:rPr>
              <a:t>NECYKLICKÝ TRANSPORT:</a:t>
            </a:r>
            <a:r>
              <a:rPr lang="sk-SK" sz="2000" b="0" dirty="0" smtClean="0">
                <a:solidFill>
                  <a:schemeClr val="tx1"/>
                </a:solidFill>
              </a:rPr>
              <a:t/>
            </a:r>
            <a:br>
              <a:rPr lang="sk-SK" sz="2000" b="0" dirty="0" smtClean="0">
                <a:solidFill>
                  <a:schemeClr val="tx1"/>
                </a:solidFill>
              </a:rPr>
            </a:br>
            <a:r>
              <a:rPr lang="sk-SK" sz="2000" b="0" dirty="0" smtClean="0">
                <a:solidFill>
                  <a:schemeClr val="tx1"/>
                </a:solidFill>
              </a:rPr>
              <a:t>- e- uvoľnené z </a:t>
            </a:r>
            <a:r>
              <a:rPr lang="sk-SK" sz="2000" b="0" dirty="0" err="1" smtClean="0">
                <a:solidFill>
                  <a:schemeClr val="tx1"/>
                </a:solidFill>
              </a:rPr>
              <a:t>fotolýzy</a:t>
            </a:r>
            <a:r>
              <a:rPr lang="sk-SK" sz="2000" b="0" dirty="0" smtClean="0">
                <a:solidFill>
                  <a:schemeClr val="tx1"/>
                </a:solidFill>
              </a:rPr>
              <a:t> H2O ( </a:t>
            </a:r>
            <a:r>
              <a:rPr lang="sk-SK" sz="2000" b="0" dirty="0" err="1" smtClean="0">
                <a:solidFill>
                  <a:schemeClr val="tx1"/>
                </a:solidFill>
              </a:rPr>
              <a:t>Hillova</a:t>
            </a:r>
            <a:r>
              <a:rPr lang="sk-SK" sz="2000" b="0" dirty="0" smtClean="0">
                <a:solidFill>
                  <a:schemeClr val="tx1"/>
                </a:solidFill>
              </a:rPr>
              <a:t> reakcia) sa prenášajú cez PS II aj PS I až na NADP+</a:t>
            </a:r>
          </a:p>
          <a:p>
            <a:pPr marL="514350" indent="-514350"/>
            <a:r>
              <a:rPr lang="sk-SK" sz="2000" b="0" dirty="0" smtClean="0">
                <a:solidFill>
                  <a:schemeClr val="tx1"/>
                </a:solidFill>
              </a:rPr>
              <a:t>-syntetizuje sa ATP aj redukčné ekvivalenty NADPH + H+,</a:t>
            </a:r>
          </a:p>
          <a:p>
            <a:pPr marL="514350" indent="-514350"/>
            <a:r>
              <a:rPr lang="sk-SK" sz="2000" b="0" dirty="0" smtClean="0">
                <a:solidFill>
                  <a:schemeClr val="tx1"/>
                </a:solidFill>
              </a:rPr>
              <a:t>-</a:t>
            </a:r>
            <a:r>
              <a:rPr lang="sk-SK" sz="2000" b="0" dirty="0" err="1" smtClean="0">
                <a:solidFill>
                  <a:schemeClr val="tx1"/>
                </a:solidFill>
              </a:rPr>
              <a:t>Hillova</a:t>
            </a:r>
            <a:r>
              <a:rPr lang="sk-SK" sz="2000" b="0" dirty="0" smtClean="0">
                <a:solidFill>
                  <a:schemeClr val="tx1"/>
                </a:solidFill>
              </a:rPr>
              <a:t> reakcia: enzým viazaný na PS II, ktorý na svoju aktiváciu potrebuje En žiarenia, rozkladá vodu:</a:t>
            </a:r>
          </a:p>
          <a:p>
            <a:pPr marL="514350" indent="-514350"/>
            <a:r>
              <a:rPr lang="sk-SK" sz="2000" b="0" dirty="0" smtClean="0">
                <a:solidFill>
                  <a:schemeClr val="tx1"/>
                </a:solidFill>
              </a:rPr>
              <a:t>2H2O -----4H+ + 4 e- +  O2</a:t>
            </a:r>
            <a:endParaRPr lang="sk-SK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ATP </a:t>
            </a:r>
            <a:r>
              <a:rPr lang="sk-SK" dirty="0" err="1" smtClean="0"/>
              <a:t>syntáza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4431983"/>
          </a:xfrm>
        </p:spPr>
        <p:txBody>
          <a:bodyPr/>
          <a:lstStyle/>
          <a:p>
            <a:pPr>
              <a:buFontTx/>
              <a:buChar char="-"/>
            </a:pPr>
            <a:r>
              <a:rPr lang="sk-SK" sz="3600" b="0" dirty="0" smtClean="0">
                <a:solidFill>
                  <a:schemeClr val="tx1"/>
                </a:solidFill>
              </a:rPr>
              <a:t>tzv. </a:t>
            </a:r>
            <a:r>
              <a:rPr lang="sk-SK" sz="3600" b="0" dirty="0" err="1" smtClean="0">
                <a:solidFill>
                  <a:schemeClr val="tx1"/>
                </a:solidFill>
              </a:rPr>
              <a:t>chemiosmotická</a:t>
            </a:r>
            <a:r>
              <a:rPr lang="sk-SK" sz="3600" b="0" dirty="0" smtClean="0">
                <a:solidFill>
                  <a:schemeClr val="tx1"/>
                </a:solidFill>
              </a:rPr>
              <a:t> teória</a:t>
            </a:r>
          </a:p>
          <a:p>
            <a:pPr>
              <a:buFontTx/>
              <a:buChar char="-"/>
            </a:pPr>
            <a:r>
              <a:rPr lang="sk-SK" sz="3600" b="0" dirty="0" smtClean="0">
                <a:solidFill>
                  <a:schemeClr val="tx1"/>
                </a:solidFill>
              </a:rPr>
              <a:t>Membrána </a:t>
            </a:r>
            <a:r>
              <a:rPr lang="sk-SK" sz="3600" b="0" dirty="0" err="1" smtClean="0">
                <a:solidFill>
                  <a:schemeClr val="tx1"/>
                </a:solidFill>
              </a:rPr>
              <a:t>tylakoidu</a:t>
            </a:r>
            <a:r>
              <a:rPr lang="sk-SK" sz="3600" b="0" dirty="0" smtClean="0">
                <a:solidFill>
                  <a:schemeClr val="tx1"/>
                </a:solidFill>
              </a:rPr>
              <a:t> je pre H+ nepriepustná</a:t>
            </a:r>
          </a:p>
          <a:p>
            <a:pPr>
              <a:buFontTx/>
              <a:buChar char="-"/>
            </a:pPr>
            <a:r>
              <a:rPr lang="sk-SK" sz="3600" b="0" dirty="0" smtClean="0">
                <a:solidFill>
                  <a:schemeClr val="tx1"/>
                </a:solidFill>
              </a:rPr>
              <a:t>Hlavným zdrojom H+ vo vnútri </a:t>
            </a:r>
            <a:r>
              <a:rPr lang="sk-SK" sz="3600" b="0" dirty="0" err="1" smtClean="0">
                <a:solidFill>
                  <a:schemeClr val="tx1"/>
                </a:solidFill>
              </a:rPr>
              <a:t>tylakodov</a:t>
            </a:r>
            <a:r>
              <a:rPr lang="sk-SK" sz="3600" b="0" dirty="0" smtClean="0">
                <a:solidFill>
                  <a:schemeClr val="tx1"/>
                </a:solidFill>
              </a:rPr>
              <a:t> je </a:t>
            </a:r>
            <a:r>
              <a:rPr lang="sk-SK" sz="3600" b="0" dirty="0" err="1" smtClean="0">
                <a:solidFill>
                  <a:schemeClr val="tx1"/>
                </a:solidFill>
              </a:rPr>
              <a:t>fotolýza</a:t>
            </a:r>
            <a:r>
              <a:rPr lang="sk-SK" sz="3600" b="0" dirty="0" smtClean="0">
                <a:solidFill>
                  <a:schemeClr val="tx1"/>
                </a:solidFill>
              </a:rPr>
              <a:t> vody</a:t>
            </a:r>
          </a:p>
          <a:p>
            <a:pPr>
              <a:buFontTx/>
              <a:buChar char="-"/>
            </a:pPr>
            <a:r>
              <a:rPr lang="sk-SK" sz="3600" b="0" dirty="0" smtClean="0">
                <a:solidFill>
                  <a:schemeClr val="tx1"/>
                </a:solidFill>
              </a:rPr>
              <a:t>Vytvorený </a:t>
            </a:r>
            <a:r>
              <a:rPr lang="sk-SK" sz="3600" b="0" dirty="0" err="1" smtClean="0">
                <a:solidFill>
                  <a:schemeClr val="tx1"/>
                </a:solidFill>
              </a:rPr>
              <a:t>protonový</a:t>
            </a:r>
            <a:r>
              <a:rPr lang="sk-SK" sz="3600" b="0" dirty="0" smtClean="0">
                <a:solidFill>
                  <a:schemeClr val="tx1"/>
                </a:solidFill>
              </a:rPr>
              <a:t> </a:t>
            </a:r>
            <a:r>
              <a:rPr lang="sk-SK" sz="3600" b="0" dirty="0" err="1" smtClean="0">
                <a:solidFill>
                  <a:schemeClr val="tx1"/>
                </a:solidFill>
              </a:rPr>
              <a:t>gradient</a:t>
            </a:r>
            <a:r>
              <a:rPr lang="sk-SK" sz="3600" b="0" dirty="0" smtClean="0">
                <a:solidFill>
                  <a:schemeClr val="tx1"/>
                </a:solidFill>
              </a:rPr>
              <a:t> (</a:t>
            </a:r>
            <a:r>
              <a:rPr lang="sk-SK" sz="3600" b="0" dirty="0" err="1" smtClean="0">
                <a:solidFill>
                  <a:schemeClr val="tx1"/>
                </a:solidFill>
              </a:rPr>
              <a:t>protonmotorická</a:t>
            </a:r>
            <a:r>
              <a:rPr lang="sk-SK" sz="3600" b="0" dirty="0" smtClean="0">
                <a:solidFill>
                  <a:schemeClr val="tx1"/>
                </a:solidFill>
              </a:rPr>
              <a:t> sila) sa využíva na syntézu ATP</a:t>
            </a:r>
            <a:endParaRPr lang="sk-SK" sz="3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599" cy="2031325"/>
          </a:xfrm>
        </p:spPr>
        <p:txBody>
          <a:bodyPr/>
          <a:lstStyle/>
          <a:p>
            <a:r>
              <a:rPr lang="sk-SK" dirty="0" smtClean="0"/>
              <a:t>Ako sa vytvára </a:t>
            </a:r>
            <a:r>
              <a:rPr lang="sk-SK" dirty="0" err="1" smtClean="0"/>
              <a:t>protonový</a:t>
            </a:r>
            <a:r>
              <a:rPr lang="sk-SK" dirty="0" smtClean="0"/>
              <a:t> </a:t>
            </a:r>
            <a:r>
              <a:rPr lang="sk-SK" dirty="0" err="1" smtClean="0"/>
              <a:t>gradient</a:t>
            </a:r>
            <a:r>
              <a:rPr lang="sk-SK" dirty="0" smtClean="0"/>
              <a:t> ?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393954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sk-SK" sz="3200" b="0" dirty="0" err="1" smtClean="0">
                <a:solidFill>
                  <a:schemeClr val="tx1"/>
                </a:solidFill>
              </a:rPr>
              <a:t>Fotolýza</a:t>
            </a:r>
            <a:r>
              <a:rPr lang="sk-SK" sz="3200" b="0" dirty="0" smtClean="0">
                <a:solidFill>
                  <a:schemeClr val="tx1"/>
                </a:solidFill>
              </a:rPr>
              <a:t> vody (</a:t>
            </a:r>
            <a:r>
              <a:rPr lang="sk-SK" sz="3200" b="0" dirty="0" err="1" smtClean="0">
                <a:solidFill>
                  <a:schemeClr val="tx1"/>
                </a:solidFill>
              </a:rPr>
              <a:t>Hillova</a:t>
            </a:r>
            <a:r>
              <a:rPr lang="sk-SK" sz="3200" b="0" dirty="0" smtClean="0">
                <a:solidFill>
                  <a:schemeClr val="tx1"/>
                </a:solidFill>
              </a:rPr>
              <a:t> reakcia)</a:t>
            </a:r>
          </a:p>
          <a:p>
            <a:pPr marL="457200" indent="-457200">
              <a:buAutoNum type="arabicPeriod"/>
            </a:pPr>
            <a:r>
              <a:rPr lang="sk-SK" sz="3200" b="0" dirty="0" smtClean="0">
                <a:solidFill>
                  <a:schemeClr val="tx1"/>
                </a:solidFill>
              </a:rPr>
              <a:t>K redukcii </a:t>
            </a:r>
            <a:r>
              <a:rPr lang="sk-SK" sz="3200" b="0" dirty="0" err="1" smtClean="0">
                <a:solidFill>
                  <a:schemeClr val="tx1"/>
                </a:solidFill>
              </a:rPr>
              <a:t>plastochinónu</a:t>
            </a:r>
            <a:r>
              <a:rPr lang="sk-SK" sz="3200" b="0" dirty="0" smtClean="0">
                <a:solidFill>
                  <a:schemeClr val="tx1"/>
                </a:solidFill>
              </a:rPr>
              <a:t> sú potrebné nielen dva elektróny, ale tiež dva vodíkové ióny, ktoré sú preberané z vonkajšej strany membrány ( zo </a:t>
            </a:r>
            <a:r>
              <a:rPr lang="sk-SK" sz="3200" b="0" dirty="0" err="1" smtClean="0">
                <a:solidFill>
                  <a:schemeClr val="tx1"/>
                </a:solidFill>
              </a:rPr>
              <a:t>strómy</a:t>
            </a:r>
            <a:r>
              <a:rPr lang="sk-SK" sz="3200" b="0" dirty="0" smtClean="0">
                <a:solidFill>
                  <a:schemeClr val="tx1"/>
                </a:solidFill>
              </a:rPr>
              <a:t>), a pri ďalších </a:t>
            </a:r>
            <a:r>
              <a:rPr lang="sk-SK" sz="3200" b="0" dirty="0" err="1" smtClean="0">
                <a:solidFill>
                  <a:schemeClr val="tx1"/>
                </a:solidFill>
              </a:rPr>
              <a:t>redoxných</a:t>
            </a:r>
            <a:r>
              <a:rPr lang="sk-SK" sz="3200" b="0" dirty="0" smtClean="0">
                <a:solidFill>
                  <a:schemeClr val="tx1"/>
                </a:solidFill>
              </a:rPr>
              <a:t> zmenách (</a:t>
            </a:r>
            <a:r>
              <a:rPr lang="sk-SK" sz="3200" b="0" dirty="0" err="1" smtClean="0">
                <a:solidFill>
                  <a:schemeClr val="tx1"/>
                </a:solidFill>
              </a:rPr>
              <a:t>hydrochinónu</a:t>
            </a:r>
            <a:r>
              <a:rPr lang="sk-SK" sz="3200" b="0" dirty="0" smtClean="0">
                <a:solidFill>
                  <a:schemeClr val="tx1"/>
                </a:solidFill>
              </a:rPr>
              <a:t> na </a:t>
            </a:r>
            <a:r>
              <a:rPr lang="sk-SK" sz="3200" b="0" dirty="0" err="1" smtClean="0">
                <a:solidFill>
                  <a:schemeClr val="tx1"/>
                </a:solidFill>
              </a:rPr>
              <a:t>chinón</a:t>
            </a:r>
            <a:r>
              <a:rPr lang="sk-SK" sz="3200" b="0" dirty="0" smtClean="0">
                <a:solidFill>
                  <a:schemeClr val="tx1"/>
                </a:solidFill>
              </a:rPr>
              <a:t>) sa v membráne uvoľňujú na jej opačnej strane, teda do </a:t>
            </a:r>
            <a:r>
              <a:rPr lang="sk-SK" sz="3200" b="0" dirty="0" err="1" smtClean="0">
                <a:solidFill>
                  <a:schemeClr val="tx1"/>
                </a:solidFill>
              </a:rPr>
              <a:t>lumenu</a:t>
            </a:r>
            <a:r>
              <a:rPr lang="sk-SK" sz="3200" b="0" dirty="0" smtClean="0">
                <a:solidFill>
                  <a:schemeClr val="tx1"/>
                </a:solidFill>
              </a:rPr>
              <a:t> </a:t>
            </a:r>
            <a:r>
              <a:rPr lang="sk-SK" sz="3200" b="0" dirty="0" err="1" smtClean="0">
                <a:solidFill>
                  <a:schemeClr val="tx1"/>
                </a:solidFill>
              </a:rPr>
              <a:t>tylakoidu</a:t>
            </a:r>
            <a:endParaRPr lang="sk-SK" sz="3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" y="461899"/>
            <a:ext cx="9144000" cy="615553"/>
          </a:xfrm>
        </p:spPr>
        <p:txBody>
          <a:bodyPr/>
          <a:lstStyle/>
          <a:p>
            <a:r>
              <a:rPr lang="sk-SK" sz="4000" dirty="0" smtClean="0"/>
              <a:t>Primárne a sekundárne procesy fotosyntézy</a:t>
            </a:r>
            <a:endParaRPr lang="sk-SK" sz="40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4431983"/>
          </a:xfrm>
        </p:spPr>
        <p:txBody>
          <a:bodyPr/>
          <a:lstStyle/>
          <a:p>
            <a:r>
              <a:rPr lang="sk-SK" sz="2400" b="0" dirty="0" smtClean="0">
                <a:solidFill>
                  <a:schemeClr val="tx1"/>
                </a:solidFill>
              </a:rPr>
              <a:t>PRIMARNE:</a:t>
            </a:r>
          </a:p>
          <a:p>
            <a:r>
              <a:rPr lang="sk-SK" sz="2400" b="0" dirty="0" smtClean="0">
                <a:solidFill>
                  <a:schemeClr val="tx1"/>
                </a:solidFill>
              </a:rPr>
              <a:t>-prebiehajú na svetle (svetelná fáza)</a:t>
            </a:r>
          </a:p>
          <a:p>
            <a:r>
              <a:rPr lang="sk-SK" sz="2400" b="0" dirty="0" smtClean="0">
                <a:solidFill>
                  <a:schemeClr val="tx1"/>
                </a:solidFill>
              </a:rPr>
              <a:t>Výsledkom je </a:t>
            </a:r>
            <a:r>
              <a:rPr lang="sk-SK" sz="2400" b="0" dirty="0" err="1" smtClean="0">
                <a:solidFill>
                  <a:schemeClr val="tx1"/>
                </a:solidFill>
              </a:rPr>
              <a:t>orodukcia</a:t>
            </a:r>
            <a:r>
              <a:rPr lang="sk-SK" sz="2400" b="0" dirty="0" smtClean="0">
                <a:solidFill>
                  <a:schemeClr val="tx1"/>
                </a:solidFill>
              </a:rPr>
              <a:t> ATP, NAD(P)H + H+</a:t>
            </a:r>
          </a:p>
          <a:p>
            <a:r>
              <a:rPr lang="sk-SK" sz="2400" b="0" dirty="0" smtClean="0">
                <a:solidFill>
                  <a:schemeClr val="tx1"/>
                </a:solidFill>
              </a:rPr>
              <a:t>Z </a:t>
            </a:r>
            <a:r>
              <a:rPr lang="sk-SK" sz="2400" b="0" dirty="0" err="1" smtClean="0">
                <a:solidFill>
                  <a:schemeClr val="tx1"/>
                </a:solidFill>
              </a:rPr>
              <a:t>Hillovej</a:t>
            </a:r>
            <a:r>
              <a:rPr lang="sk-SK" sz="2400" b="0" dirty="0" smtClean="0">
                <a:solidFill>
                  <a:schemeClr val="tx1"/>
                </a:solidFill>
              </a:rPr>
              <a:t> reakcie sa uvoľňuje O2</a:t>
            </a:r>
          </a:p>
          <a:p>
            <a:r>
              <a:rPr lang="sk-SK" sz="2400" b="0" dirty="0" smtClean="0">
                <a:solidFill>
                  <a:schemeClr val="tx1"/>
                </a:solidFill>
              </a:rPr>
              <a:t>Dokážu rastliny vyrobiť jedlo ? (no keď som vegetarián tak isto hej )</a:t>
            </a:r>
          </a:p>
          <a:p>
            <a:endParaRPr lang="sk-SK" sz="2400" b="0" dirty="0" smtClean="0">
              <a:solidFill>
                <a:schemeClr val="tx1"/>
              </a:solidFill>
            </a:endParaRPr>
          </a:p>
          <a:p>
            <a:r>
              <a:rPr lang="sk-SK" sz="2400" b="0" dirty="0" smtClean="0">
                <a:solidFill>
                  <a:schemeClr val="tx1"/>
                </a:solidFill>
              </a:rPr>
              <a:t>SEKUNDÁRNE:</a:t>
            </a:r>
            <a:br>
              <a:rPr lang="sk-SK" sz="2400" b="0" dirty="0" smtClean="0">
                <a:solidFill>
                  <a:schemeClr val="tx1"/>
                </a:solidFill>
              </a:rPr>
            </a:br>
            <a:r>
              <a:rPr lang="sk-SK" sz="2400" b="0" dirty="0" smtClean="0">
                <a:solidFill>
                  <a:schemeClr val="tx1"/>
                </a:solidFill>
              </a:rPr>
              <a:t>-od svetla nezávislé</a:t>
            </a:r>
          </a:p>
          <a:p>
            <a:r>
              <a:rPr lang="sk-SK" sz="2400" b="0" dirty="0" smtClean="0">
                <a:solidFill>
                  <a:schemeClr val="tx1"/>
                </a:solidFill>
              </a:rPr>
              <a:t>Prebiehajú v </a:t>
            </a:r>
            <a:r>
              <a:rPr lang="sk-SK" sz="2400" b="0" dirty="0" err="1" smtClean="0">
                <a:solidFill>
                  <a:schemeClr val="tx1"/>
                </a:solidFill>
              </a:rPr>
              <a:t>stróme</a:t>
            </a:r>
            <a:r>
              <a:rPr lang="sk-SK" sz="2400" b="0" dirty="0" smtClean="0">
                <a:solidFill>
                  <a:schemeClr val="tx1"/>
                </a:solidFill>
              </a:rPr>
              <a:t> </a:t>
            </a:r>
            <a:r>
              <a:rPr lang="sk-SK" sz="2400" b="0" dirty="0" err="1" smtClean="0">
                <a:solidFill>
                  <a:schemeClr val="tx1"/>
                </a:solidFill>
              </a:rPr>
              <a:t>chloroplastov</a:t>
            </a:r>
            <a:endParaRPr lang="sk-SK" sz="2400" b="0" dirty="0" smtClean="0">
              <a:solidFill>
                <a:schemeClr val="tx1"/>
              </a:solidFill>
            </a:endParaRPr>
          </a:p>
          <a:p>
            <a:r>
              <a:rPr lang="sk-SK" sz="2400" b="0" dirty="0" smtClean="0">
                <a:solidFill>
                  <a:schemeClr val="tx1"/>
                </a:solidFill>
              </a:rPr>
              <a:t>Spojené sú s fixáciou CO2</a:t>
            </a:r>
          </a:p>
          <a:p>
            <a:r>
              <a:rPr lang="sk-SK" sz="2400" b="0" dirty="0" smtClean="0">
                <a:solidFill>
                  <a:schemeClr val="tx1"/>
                </a:solidFill>
              </a:rPr>
              <a:t>Využívajú produkty primárnych procesov, a to ATP a NADHP + H+</a:t>
            </a:r>
            <a:endParaRPr lang="sk-SK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1" y="461899"/>
            <a:ext cx="8610600" cy="1354217"/>
          </a:xfrm>
        </p:spPr>
        <p:txBody>
          <a:bodyPr/>
          <a:lstStyle/>
          <a:p>
            <a:pPr algn="ctr"/>
            <a:r>
              <a:rPr lang="sk-SK" dirty="0" smtClean="0"/>
              <a:t>Tmavé (</a:t>
            </a:r>
            <a:r>
              <a:rPr lang="sk-SK" dirty="0" err="1" smtClean="0"/>
              <a:t>chemosyntetické</a:t>
            </a:r>
            <a:r>
              <a:rPr lang="sk-SK" dirty="0" smtClean="0"/>
              <a:t>) štádium fotosyntézy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2057400"/>
            <a:ext cx="8172450" cy="3148488"/>
          </a:xfrm>
        </p:spPr>
        <p:txBody>
          <a:bodyPr/>
          <a:lstStyle/>
          <a:p>
            <a:r>
              <a:rPr lang="sk-SK" sz="3600" b="0" dirty="0" smtClean="0">
                <a:solidFill>
                  <a:schemeClr val="tx1"/>
                </a:solidFill>
              </a:rPr>
              <a:t>-</a:t>
            </a:r>
            <a:r>
              <a:rPr lang="sk-SK" sz="4000" b="0" dirty="0" err="1" smtClean="0">
                <a:solidFill>
                  <a:schemeClr val="tx1"/>
                </a:solidFill>
              </a:rPr>
              <a:t>zahrňa</a:t>
            </a:r>
            <a:r>
              <a:rPr lang="sk-SK" sz="4000" b="0" dirty="0" smtClean="0">
                <a:solidFill>
                  <a:schemeClr val="tx1"/>
                </a:solidFill>
              </a:rPr>
              <a:t> reakcie, v ktorých na úkor chemickej energie produktov svetelného štádia (NADPH, ATP) sa syntetizujú rozličné organické látky (sacharidy, organické kyseliny, tuky, bielkoviny a pod.)</a:t>
            </a:r>
            <a:endParaRPr lang="sk-SK" sz="3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783" y="1379219"/>
            <a:ext cx="6487126" cy="4099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117397"/>
            <a:ext cx="5382790" cy="3959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2184" y="2709670"/>
            <a:ext cx="3681865" cy="4148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113" y="461899"/>
            <a:ext cx="5048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Fotosyntéza </a:t>
            </a:r>
            <a:r>
              <a:rPr dirty="0"/>
              <a:t>-</a:t>
            </a:r>
            <a:r>
              <a:rPr spc="-45" dirty="0"/>
              <a:t> </a:t>
            </a:r>
            <a:r>
              <a:rPr spc="-5" dirty="0"/>
              <a:t>zhrnutie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55749"/>
            <a:ext cx="8098155" cy="445198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68300" marR="18415" indent="-342900" algn="just">
              <a:lnSpc>
                <a:spcPct val="80100"/>
              </a:lnSpc>
              <a:spcBef>
                <a:spcPts val="620"/>
              </a:spcBef>
              <a:buFont typeface="Arial"/>
              <a:buChar char="•"/>
              <a:tabLst>
                <a:tab pos="368300" algn="l"/>
              </a:tabLst>
            </a:pPr>
            <a:r>
              <a:rPr sz="2200" spc="-5" dirty="0">
                <a:latin typeface="Calibri"/>
                <a:cs typeface="Calibri"/>
              </a:rPr>
              <a:t>Mitochondrie </a:t>
            </a:r>
            <a:r>
              <a:rPr sz="2200" spc="-15" dirty="0">
                <a:latin typeface="Calibri"/>
                <a:cs typeface="Calibri"/>
              </a:rPr>
              <a:t>získavajú </a:t>
            </a:r>
            <a:r>
              <a:rPr sz="2200" spc="-10" dirty="0">
                <a:latin typeface="Calibri"/>
                <a:cs typeface="Calibri"/>
              </a:rPr>
              <a:t>energiu </a:t>
            </a:r>
            <a:r>
              <a:rPr sz="2200" spc="-5" dirty="0">
                <a:latin typeface="Calibri"/>
                <a:cs typeface="Calibri"/>
              </a:rPr>
              <a:t>na </a:t>
            </a:r>
            <a:r>
              <a:rPr sz="2200" spc="-10" dirty="0">
                <a:latin typeface="Calibri"/>
                <a:cs typeface="Calibri"/>
              </a:rPr>
              <a:t>redukciu </a:t>
            </a:r>
            <a:r>
              <a:rPr sz="2200" spc="-5" dirty="0">
                <a:latin typeface="Calibri"/>
                <a:cs typeface="Calibri"/>
              </a:rPr>
              <a:t>NAD a </a:t>
            </a:r>
            <a:r>
              <a:rPr sz="2200" spc="-45" dirty="0">
                <a:latin typeface="Calibri"/>
                <a:cs typeface="Calibri"/>
              </a:rPr>
              <a:t>FAD </a:t>
            </a:r>
            <a:r>
              <a:rPr sz="2200" spc="-5" dirty="0">
                <a:latin typeface="Calibri"/>
                <a:cs typeface="Calibri"/>
              </a:rPr>
              <a:t>z </a:t>
            </a:r>
            <a:r>
              <a:rPr sz="2200" spc="-15" dirty="0">
                <a:latin typeface="Calibri"/>
                <a:cs typeface="Calibri"/>
              </a:rPr>
              <a:t>oxidácie  </a:t>
            </a:r>
            <a:r>
              <a:rPr sz="2200" spc="-20" dirty="0">
                <a:latin typeface="Calibri"/>
                <a:cs typeface="Calibri"/>
              </a:rPr>
              <a:t>substrátov </a:t>
            </a:r>
            <a:r>
              <a:rPr sz="2200" spc="-15" dirty="0">
                <a:latin typeface="Calibri"/>
                <a:cs typeface="Calibri"/>
              </a:rPr>
              <a:t>uhlíka </a:t>
            </a:r>
            <a:r>
              <a:rPr sz="2200" spc="-10" dirty="0">
                <a:latin typeface="Calibri"/>
                <a:cs typeface="Calibri"/>
              </a:rPr>
              <a:t>pochádzajúcich </a:t>
            </a:r>
            <a:r>
              <a:rPr sz="2200" spc="-5" dirty="0">
                <a:latin typeface="Calibri"/>
                <a:cs typeface="Calibri"/>
              </a:rPr>
              <a:t>z </a:t>
            </a:r>
            <a:r>
              <a:rPr sz="2200" spc="-25" dirty="0">
                <a:latin typeface="Calibri"/>
                <a:cs typeface="Calibri"/>
              </a:rPr>
              <a:t>proteínov, </a:t>
            </a:r>
            <a:r>
              <a:rPr sz="2200" spc="-20" dirty="0">
                <a:latin typeface="Calibri"/>
                <a:cs typeface="Calibri"/>
              </a:rPr>
              <a:t>karbohydrátov </a:t>
            </a:r>
            <a:r>
              <a:rPr sz="2200" spc="-5" dirty="0">
                <a:latin typeface="Calibri"/>
                <a:cs typeface="Calibri"/>
              </a:rPr>
              <a:t>alebo  </a:t>
            </a:r>
            <a:r>
              <a:rPr sz="2200" spc="-20" dirty="0">
                <a:latin typeface="Calibri"/>
                <a:cs typeface="Calibri"/>
              </a:rPr>
              <a:t>tukov</a:t>
            </a:r>
            <a:endParaRPr sz="2200">
              <a:latin typeface="Calibri"/>
              <a:cs typeface="Calibri"/>
            </a:endParaRPr>
          </a:p>
          <a:p>
            <a:pPr marL="368300" marR="17780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68300" algn="l"/>
              </a:tabLst>
            </a:pPr>
            <a:r>
              <a:rPr sz="2200" spc="-10" dirty="0">
                <a:latin typeface="Calibri"/>
                <a:cs typeface="Calibri"/>
              </a:rPr>
              <a:t>Výsledné </a:t>
            </a:r>
            <a:r>
              <a:rPr sz="2200" dirty="0">
                <a:latin typeface="Calibri"/>
                <a:cs typeface="Calibri"/>
              </a:rPr>
              <a:t>NADH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5" dirty="0">
                <a:latin typeface="Calibri"/>
                <a:cs typeface="Calibri"/>
              </a:rPr>
              <a:t>FADH</a:t>
            </a:r>
            <a:r>
              <a:rPr sz="2175" spc="-37" baseline="-21072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sú </a:t>
            </a:r>
            <a:r>
              <a:rPr sz="2200" spc="-10" dirty="0">
                <a:latin typeface="Calibri"/>
                <a:cs typeface="Calibri"/>
              </a:rPr>
              <a:t>používané </a:t>
            </a:r>
            <a:r>
              <a:rPr sz="2200" spc="-30" dirty="0">
                <a:latin typeface="Calibri"/>
                <a:cs typeface="Calibri"/>
              </a:rPr>
              <a:t>ako </a:t>
            </a:r>
            <a:r>
              <a:rPr sz="2200" spc="-15" dirty="0">
                <a:latin typeface="Calibri"/>
                <a:cs typeface="Calibri"/>
              </a:rPr>
              <a:t>substráty pre reakcie  </a:t>
            </a:r>
            <a:r>
              <a:rPr sz="2200" spc="-5" dirty="0">
                <a:latin typeface="Calibri"/>
                <a:cs typeface="Calibri"/>
              </a:rPr>
              <a:t>prenosu </a:t>
            </a:r>
            <a:r>
              <a:rPr sz="2200" spc="-10" dirty="0">
                <a:latin typeface="Calibri"/>
                <a:cs typeface="Calibri"/>
              </a:rPr>
              <a:t>elektrónov respiračného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reťazca</a:t>
            </a:r>
            <a:endParaRPr sz="2200">
              <a:latin typeface="Calibri"/>
              <a:cs typeface="Calibri"/>
            </a:endParaRPr>
          </a:p>
          <a:p>
            <a:pPr marL="368300" marR="19685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68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Zásoba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redukovaného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uhlíka (získavaného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z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kyslíkovej fotosyntézy) 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v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rastlinách,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riasach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cyanobaktériách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nie je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nekonečná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 bez 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kontinuálneho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obnovy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redukovaných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foriem uhlíka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by život 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postupne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zanikol</a:t>
            </a:r>
            <a:endParaRPr sz="2200">
              <a:latin typeface="Calibri"/>
              <a:cs typeface="Calibri"/>
            </a:endParaRPr>
          </a:p>
          <a:p>
            <a:pPr marL="368300" indent="-342900" algn="just">
              <a:lnSpc>
                <a:spcPts val="2375"/>
              </a:lnSpc>
              <a:buFont typeface="Arial"/>
              <a:buChar char="•"/>
              <a:tabLst>
                <a:tab pos="368300" algn="l"/>
              </a:tabLst>
            </a:pPr>
            <a:r>
              <a:rPr sz="2200" spc="-10" dirty="0">
                <a:latin typeface="Calibri"/>
                <a:cs typeface="Calibri"/>
              </a:rPr>
              <a:t>Energia </a:t>
            </a:r>
            <a:r>
              <a:rPr sz="2200" dirty="0">
                <a:latin typeface="Calibri"/>
                <a:cs typeface="Calibri"/>
              </a:rPr>
              <a:t>sa </a:t>
            </a:r>
            <a:r>
              <a:rPr sz="2200" spc="-10" dirty="0">
                <a:latin typeface="Calibri"/>
                <a:cs typeface="Calibri"/>
              </a:rPr>
              <a:t>počas </a:t>
            </a:r>
            <a:r>
              <a:rPr sz="2200" spc="-20" dirty="0">
                <a:latin typeface="Calibri"/>
                <a:cs typeface="Calibri"/>
              </a:rPr>
              <a:t>konverzie </a:t>
            </a:r>
            <a:r>
              <a:rPr sz="2200" spc="-15" dirty="0">
                <a:latin typeface="Calibri"/>
                <a:cs typeface="Calibri"/>
              </a:rPr>
              <a:t>redukovaného uhlíka </a:t>
            </a:r>
            <a:r>
              <a:rPr sz="2200" spc="-20" dirty="0">
                <a:latin typeface="Calibri"/>
                <a:cs typeface="Calibri"/>
              </a:rPr>
              <a:t>(organické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látky</a:t>
            </a:r>
            <a:endParaRPr sz="2200">
              <a:latin typeface="Calibri"/>
              <a:cs typeface="Calibri"/>
            </a:endParaRPr>
          </a:p>
          <a:p>
            <a:pPr marL="368300" algn="just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organizmu) </a:t>
            </a:r>
            <a:r>
              <a:rPr sz="2200" spc="-5" dirty="0">
                <a:latin typeface="Calibri"/>
                <a:cs typeface="Calibri"/>
              </a:rPr>
              <a:t>na </a:t>
            </a:r>
            <a:r>
              <a:rPr sz="2200" spc="-10" dirty="0">
                <a:latin typeface="Calibri"/>
                <a:cs typeface="Calibri"/>
              </a:rPr>
              <a:t>CO</a:t>
            </a:r>
            <a:r>
              <a:rPr sz="2175" spc="-15" baseline="-21072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a H</a:t>
            </a:r>
            <a:r>
              <a:rPr sz="2175" spc="-7" baseline="-21072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10" dirty="0">
                <a:latin typeface="Calibri"/>
                <a:cs typeface="Calibri"/>
              </a:rPr>
              <a:t>(respirácia)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stráca,</a:t>
            </a:r>
            <a:endParaRPr sz="2200">
              <a:latin typeface="Calibri"/>
              <a:cs typeface="Calibri"/>
            </a:endParaRPr>
          </a:p>
          <a:p>
            <a:pPr marL="368300" indent="-342900" algn="just">
              <a:lnSpc>
                <a:spcPts val="2375"/>
              </a:lnSpc>
              <a:buFont typeface="Arial"/>
              <a:buChar char="•"/>
              <a:tabLst>
                <a:tab pos="368300" algn="l"/>
              </a:tabLst>
            </a:pPr>
            <a:r>
              <a:rPr sz="2200" spc="-15" dirty="0">
                <a:latin typeface="Calibri"/>
                <a:cs typeface="Calibri"/>
              </a:rPr>
              <a:t>Preto </a:t>
            </a:r>
            <a:r>
              <a:rPr sz="2200" spc="-5" dirty="0">
                <a:latin typeface="Calibri"/>
                <a:cs typeface="Calibri"/>
              </a:rPr>
              <a:t>je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potrebný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alternatívny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zdroj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energie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na riadenie</a:t>
            </a:r>
            <a:r>
              <a:rPr sz="220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redukcie</a:t>
            </a:r>
            <a:endParaRPr sz="2200">
              <a:latin typeface="Calibri"/>
              <a:cs typeface="Calibri"/>
            </a:endParaRPr>
          </a:p>
          <a:p>
            <a:pPr marL="368300" algn="just">
              <a:lnSpc>
                <a:spcPts val="2375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</a:t>
            </a:r>
            <a:r>
              <a:rPr sz="2175" spc="-15" baseline="-21072" dirty="0">
                <a:solidFill>
                  <a:srgbClr val="006FC0"/>
                </a:solidFill>
                <a:latin typeface="Calibri"/>
                <a:cs typeface="Calibri"/>
              </a:rPr>
              <a:t>2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na cukry a iné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metabolity</a:t>
            </a:r>
            <a:r>
              <a:rPr sz="22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(fotosyntéza)</a:t>
            </a:r>
            <a:endParaRPr sz="2200">
              <a:latin typeface="Calibri"/>
              <a:cs typeface="Calibri"/>
            </a:endParaRPr>
          </a:p>
          <a:p>
            <a:pPr marL="368300" marR="19685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68300" algn="l"/>
              </a:tabLst>
            </a:pPr>
            <a:r>
              <a:rPr sz="2200" spc="-35" dirty="0">
                <a:solidFill>
                  <a:srgbClr val="FF0000"/>
                </a:solidFill>
                <a:latin typeface="Calibri"/>
                <a:cs typeface="Calibri"/>
              </a:rPr>
              <a:t>Týmto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energetickým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zdrojom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je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svetlo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molekula,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ktorá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absorbuje  a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konvertuje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túto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energiu do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redox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reakcií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2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chlorofyle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C3 rastliny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2954655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3200" b="0" dirty="0" smtClean="0">
                <a:solidFill>
                  <a:schemeClr val="tx1"/>
                </a:solidFill>
              </a:rPr>
              <a:t>väčšina rastlín mierneho pásma a niektoré tropické druhy (ryža siata, sója), väčšina drevín</a:t>
            </a:r>
          </a:p>
          <a:p>
            <a:r>
              <a:rPr lang="sk-SK" sz="3200" b="0" dirty="0" smtClean="0">
                <a:solidFill>
                  <a:schemeClr val="tx1"/>
                </a:solidFill>
              </a:rPr>
              <a:t>Cesta fixácie CO2= </a:t>
            </a:r>
            <a:r>
              <a:rPr lang="sk-SK" sz="3200" b="0" dirty="0" err="1" smtClean="0">
                <a:solidFill>
                  <a:schemeClr val="tx1"/>
                </a:solidFill>
              </a:rPr>
              <a:t>Calvinov-Bensonov</a:t>
            </a:r>
            <a:r>
              <a:rPr lang="sk-SK" sz="3200" b="0" dirty="0" smtClean="0">
                <a:solidFill>
                  <a:schemeClr val="tx1"/>
                </a:solidFill>
              </a:rPr>
              <a:t> cyklus</a:t>
            </a:r>
          </a:p>
          <a:p>
            <a:endParaRPr lang="sk-SK" sz="3200" b="0" dirty="0" smtClean="0">
              <a:solidFill>
                <a:schemeClr val="tx1"/>
              </a:solidFill>
            </a:endParaRPr>
          </a:p>
          <a:p>
            <a:r>
              <a:rPr lang="sk-SK" sz="3200" b="0" dirty="0" smtClean="0">
                <a:solidFill>
                  <a:schemeClr val="tx1"/>
                </a:solidFill>
              </a:rPr>
              <a:t>Výsledkom je vznik </a:t>
            </a:r>
            <a:r>
              <a:rPr lang="sk-SK" sz="3200" b="0" dirty="0" err="1" smtClean="0">
                <a:solidFill>
                  <a:schemeClr val="tx1"/>
                </a:solidFill>
              </a:rPr>
              <a:t>hexózy</a:t>
            </a:r>
            <a:r>
              <a:rPr lang="sk-SK" sz="3200" b="0" dirty="0" smtClean="0">
                <a:solidFill>
                  <a:schemeClr val="tx1"/>
                </a:solidFill>
              </a:rPr>
              <a:t> (</a:t>
            </a:r>
            <a:r>
              <a:rPr lang="sk-SK" sz="3200" b="0" dirty="0" err="1" smtClean="0">
                <a:solidFill>
                  <a:schemeClr val="tx1"/>
                </a:solidFill>
              </a:rPr>
              <a:t>glukozy</a:t>
            </a:r>
            <a:r>
              <a:rPr lang="sk-SK" sz="3200" b="0" dirty="0" smtClean="0">
                <a:solidFill>
                  <a:schemeClr val="tx1"/>
                </a:solidFill>
              </a:rPr>
              <a:t> a </a:t>
            </a:r>
            <a:r>
              <a:rPr lang="sk-SK" sz="3200" b="0" dirty="0" err="1" smtClean="0">
                <a:solidFill>
                  <a:schemeClr val="tx1"/>
                </a:solidFill>
              </a:rPr>
              <a:t>fruktozy</a:t>
            </a:r>
            <a:r>
              <a:rPr lang="sk-SK" sz="3200" b="0" dirty="0" smtClean="0">
                <a:solidFill>
                  <a:schemeClr val="tx1"/>
                </a:solidFill>
              </a:rPr>
              <a:t>) a obnova </a:t>
            </a:r>
            <a:r>
              <a:rPr lang="sk-SK" sz="3200" b="0" dirty="0" err="1" smtClean="0">
                <a:solidFill>
                  <a:schemeClr val="tx1"/>
                </a:solidFill>
              </a:rPr>
              <a:t>akceptora</a:t>
            </a:r>
            <a:r>
              <a:rPr lang="sk-SK" sz="3200" b="0" dirty="0" smtClean="0">
                <a:solidFill>
                  <a:schemeClr val="tx1"/>
                </a:solidFill>
              </a:rPr>
              <a:t> CO, </a:t>
            </a:r>
            <a:r>
              <a:rPr lang="sk-SK" sz="3200" b="0" dirty="0" err="1" smtClean="0">
                <a:solidFill>
                  <a:schemeClr val="tx1"/>
                </a:solidFill>
              </a:rPr>
              <a:t>ribulóza-,-bifosfátu</a:t>
            </a:r>
            <a:r>
              <a:rPr lang="sk-SK" sz="3200" b="0" dirty="0" smtClean="0">
                <a:solidFill>
                  <a:schemeClr val="tx1"/>
                </a:solidFill>
              </a:rPr>
              <a:t> (</a:t>
            </a:r>
            <a:r>
              <a:rPr lang="sk-SK" sz="3200" b="0" dirty="0" err="1" smtClean="0">
                <a:solidFill>
                  <a:schemeClr val="tx1"/>
                </a:solidFill>
              </a:rPr>
              <a:t>RuBP</a:t>
            </a:r>
            <a:r>
              <a:rPr lang="sk-SK" sz="3200" b="0" dirty="0" smtClean="0">
                <a:solidFill>
                  <a:schemeClr val="tx1"/>
                </a:solidFill>
              </a:rPr>
              <a:t>)</a:t>
            </a:r>
            <a:endParaRPr lang="sk-SK" sz="3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539" y="952500"/>
            <a:ext cx="6598594" cy="495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1" y="461899"/>
            <a:ext cx="5228970" cy="1354217"/>
          </a:xfrm>
        </p:spPr>
        <p:txBody>
          <a:bodyPr/>
          <a:lstStyle/>
          <a:p>
            <a:r>
              <a:rPr lang="sk-SK" dirty="0" smtClean="0"/>
              <a:t>Fotosyntéza zhrnutie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5078313"/>
          </a:xfrm>
        </p:spPr>
        <p:txBody>
          <a:bodyPr/>
          <a:lstStyle/>
          <a:p>
            <a:r>
              <a:rPr lang="sk-SK" b="0" dirty="0" smtClean="0">
                <a:solidFill>
                  <a:schemeClr val="tx1"/>
                </a:solidFill>
              </a:rPr>
              <a:t>Mitochondrie získavajú energiu na redukciu NAD a FAD z oxidácie substrátov uhlíka pochádzajúcich z proteínov, </a:t>
            </a:r>
            <a:r>
              <a:rPr lang="sk-SK" b="0" dirty="0" err="1" smtClean="0">
                <a:solidFill>
                  <a:schemeClr val="tx1"/>
                </a:solidFill>
              </a:rPr>
              <a:t>karbohydrátov</a:t>
            </a:r>
            <a:r>
              <a:rPr lang="sk-SK" b="0" dirty="0" smtClean="0">
                <a:solidFill>
                  <a:schemeClr val="tx1"/>
                </a:solidFill>
              </a:rPr>
              <a:t> alebo  tukov</a:t>
            </a:r>
          </a:p>
          <a:p>
            <a:r>
              <a:rPr lang="sk-SK" b="0" dirty="0" smtClean="0">
                <a:solidFill>
                  <a:schemeClr val="tx1"/>
                </a:solidFill>
              </a:rPr>
              <a:t>Výsledné NADH a FADH sú používané ako substráty pre reakcie prenosu </a:t>
            </a:r>
            <a:r>
              <a:rPr lang="sk-SK" b="0" dirty="0" err="1" smtClean="0">
                <a:solidFill>
                  <a:schemeClr val="tx1"/>
                </a:solidFill>
              </a:rPr>
              <a:t>elektronov</a:t>
            </a:r>
            <a:r>
              <a:rPr lang="sk-SK" b="0" dirty="0" smtClean="0">
                <a:solidFill>
                  <a:schemeClr val="tx1"/>
                </a:solidFill>
              </a:rPr>
              <a:t> respiračného </a:t>
            </a:r>
            <a:r>
              <a:rPr lang="sk-SK" b="0" dirty="0" err="1" smtClean="0">
                <a:solidFill>
                  <a:schemeClr val="tx1"/>
                </a:solidFill>
              </a:rPr>
              <a:t>režazca</a:t>
            </a:r>
            <a:endParaRPr lang="sk-SK" b="0" dirty="0" smtClean="0">
              <a:solidFill>
                <a:schemeClr val="tx1"/>
              </a:solidFill>
            </a:endParaRPr>
          </a:p>
          <a:p>
            <a:r>
              <a:rPr lang="sk-SK" b="0" dirty="0" smtClean="0">
                <a:solidFill>
                  <a:schemeClr val="tx1"/>
                </a:solidFill>
              </a:rPr>
              <a:t>Zásoba redukovaného uhlíka (získavaného z kyslíkovej fotosyntézy), v rastlinách, riasach a </a:t>
            </a:r>
            <a:r>
              <a:rPr lang="sk-SK" b="0" dirty="0" err="1" smtClean="0">
                <a:solidFill>
                  <a:schemeClr val="tx1"/>
                </a:solidFill>
              </a:rPr>
              <a:t>cyanobaktériách</a:t>
            </a:r>
            <a:r>
              <a:rPr lang="sk-SK" b="0" dirty="0" smtClean="0">
                <a:solidFill>
                  <a:schemeClr val="tx1"/>
                </a:solidFill>
              </a:rPr>
              <a:t>, nie je nekonečná a bez kontinuálnej obnovy redukovaných foriem uhlíka by život postupne zanikol</a:t>
            </a:r>
          </a:p>
          <a:p>
            <a:r>
              <a:rPr lang="sk-SK" b="0" dirty="0" smtClean="0">
                <a:solidFill>
                  <a:schemeClr val="tx1"/>
                </a:solidFill>
              </a:rPr>
              <a:t>Energia sa počas konverzie redukovaného uhlíka (organické látky organizmu) na CO2 a H2O (respirácia) stráca</a:t>
            </a:r>
          </a:p>
          <a:p>
            <a:r>
              <a:rPr lang="sk-SK" b="0" dirty="0" smtClean="0">
                <a:solidFill>
                  <a:schemeClr val="tx1"/>
                </a:solidFill>
              </a:rPr>
              <a:t>Preto je potrebný alternatívny zdroj energie na riadenie redukcie CO2 na cukry a iné </a:t>
            </a:r>
            <a:r>
              <a:rPr lang="sk-SK" b="0" dirty="0" err="1" smtClean="0">
                <a:solidFill>
                  <a:schemeClr val="tx1"/>
                </a:solidFill>
              </a:rPr>
              <a:t>metabolity</a:t>
            </a:r>
            <a:r>
              <a:rPr lang="sk-SK" b="0" dirty="0" smtClean="0">
                <a:solidFill>
                  <a:schemeClr val="tx1"/>
                </a:solidFill>
              </a:rPr>
              <a:t> (fotosyntéza)</a:t>
            </a:r>
          </a:p>
          <a:p>
            <a:r>
              <a:rPr lang="sk-SK" b="0" dirty="0" smtClean="0">
                <a:solidFill>
                  <a:schemeClr val="tx1"/>
                </a:solidFill>
              </a:rPr>
              <a:t>Týmto energetickým zdrojom je svetlo a molekula, ktorá absorbuje a konvertuje túto energiu do </a:t>
            </a:r>
            <a:r>
              <a:rPr lang="sk-SK" b="0" dirty="0" err="1" smtClean="0">
                <a:solidFill>
                  <a:schemeClr val="tx1"/>
                </a:solidFill>
              </a:rPr>
              <a:t>redox</a:t>
            </a:r>
            <a:r>
              <a:rPr lang="sk-SK" b="0" dirty="0" smtClean="0">
                <a:solidFill>
                  <a:schemeClr val="tx1"/>
                </a:solidFill>
              </a:rPr>
              <a:t> reakcií v chlorofyle</a:t>
            </a:r>
            <a:endParaRPr lang="sk-SK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8493"/>
            <a:ext cx="8071484" cy="13925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Prenos elektrónov </a:t>
            </a:r>
            <a:r>
              <a:rPr sz="3200" dirty="0">
                <a:latin typeface="Calibri"/>
                <a:cs typeface="Calibri"/>
              </a:rPr>
              <a:t>medzi </a:t>
            </a:r>
            <a:r>
              <a:rPr sz="3200" spc="-5" dirty="0">
                <a:latin typeface="Calibri"/>
                <a:cs typeface="Calibri"/>
              </a:rPr>
              <a:t>týmito  </a:t>
            </a:r>
            <a:r>
              <a:rPr sz="3200" spc="-20" dirty="0">
                <a:latin typeface="Calibri"/>
                <a:cs typeface="Calibri"/>
              </a:rPr>
              <a:t>fotosystémami </a:t>
            </a:r>
            <a:r>
              <a:rPr sz="3200" spc="-30" dirty="0">
                <a:latin typeface="Calibri"/>
                <a:cs typeface="Calibri"/>
              </a:rPr>
              <a:t>môže </a:t>
            </a:r>
            <a:r>
              <a:rPr sz="3200" dirty="0">
                <a:latin typeface="Calibri"/>
                <a:cs typeface="Calibri"/>
              </a:rPr>
              <a:t>byť </a:t>
            </a:r>
            <a:r>
              <a:rPr sz="3200" spc="-15" dirty="0">
                <a:latin typeface="Calibri"/>
                <a:cs typeface="Calibri"/>
              </a:rPr>
              <a:t>modelovaný </a:t>
            </a:r>
            <a:r>
              <a:rPr sz="3200" spc="-10" dirty="0">
                <a:latin typeface="Calibri"/>
                <a:cs typeface="Calibri"/>
              </a:rPr>
              <a:t>tak, </a:t>
            </a:r>
            <a:r>
              <a:rPr sz="3200" spc="-80" dirty="0">
                <a:latin typeface="Calibri"/>
                <a:cs typeface="Calibri"/>
              </a:rPr>
              <a:t>že  </a:t>
            </a:r>
            <a:r>
              <a:rPr sz="3200" spc="-5" dirty="0">
                <a:latin typeface="Calibri"/>
                <a:cs typeface="Calibri"/>
              </a:rPr>
              <a:t>sa použijú </a:t>
            </a:r>
            <a:r>
              <a:rPr sz="3200" spc="-25" dirty="0">
                <a:latin typeface="Calibri"/>
                <a:cs typeface="Calibri"/>
              </a:rPr>
              <a:t>hypotetické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komponenty: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924758"/>
            <a:ext cx="3981450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  <a:tabLst>
                <a:tab pos="926465" algn="l"/>
                <a:tab pos="1497965" algn="l"/>
                <a:tab pos="1528445" algn="l"/>
              </a:tabLst>
            </a:pPr>
            <a:r>
              <a:rPr sz="3200" dirty="0">
                <a:latin typeface="Calibri"/>
                <a:cs typeface="Calibri"/>
              </a:rPr>
              <a:t>D	=	</a:t>
            </a:r>
            <a:r>
              <a:rPr sz="3200" spc="-10" dirty="0">
                <a:latin typeface="Calibri"/>
                <a:cs typeface="Calibri"/>
              </a:rPr>
              <a:t>elektrón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donor  </a:t>
            </a:r>
            <a:r>
              <a:rPr sz="3200" dirty="0">
                <a:latin typeface="Calibri"/>
                <a:cs typeface="Calibri"/>
              </a:rPr>
              <a:t>P	=		</a:t>
            </a:r>
            <a:r>
              <a:rPr sz="3200" spc="-5" dirty="0">
                <a:latin typeface="Calibri"/>
                <a:cs typeface="Calibri"/>
              </a:rPr>
              <a:t>špeciálne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49065"/>
            <a:ext cx="2757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0000" algn="l"/>
              </a:tabLst>
            </a:pPr>
            <a:r>
              <a:rPr sz="3200" spc="-20" dirty="0">
                <a:latin typeface="Calibri"/>
                <a:cs typeface="Calibri"/>
              </a:rPr>
              <a:t>k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é	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enerujú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4678" y="3949065"/>
            <a:ext cx="96329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6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3503" y="3510152"/>
            <a:ext cx="369570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78105" marR="5080" indent="-66040">
              <a:lnSpc>
                <a:spcPts val="3460"/>
              </a:lnSpc>
              <a:spcBef>
                <a:spcPts val="535"/>
              </a:spcBef>
              <a:tabLst>
                <a:tab pos="1643380" algn="l"/>
                <a:tab pos="1918970" algn="l"/>
                <a:tab pos="2442210" algn="l"/>
              </a:tabLst>
            </a:pPr>
            <a:r>
              <a:rPr sz="3200" spc="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ole</a:t>
            </a:r>
            <a:r>
              <a:rPr sz="3200" spc="-35" dirty="0">
                <a:latin typeface="Calibri"/>
                <a:cs typeface="Calibri"/>
              </a:rPr>
              <a:t>k</a:t>
            </a:r>
            <a:r>
              <a:rPr sz="3200" spc="-5" dirty="0">
                <a:latin typeface="Calibri"/>
                <a:cs typeface="Calibri"/>
              </a:rPr>
              <a:t>ul</a:t>
            </a:r>
            <a:r>
              <a:rPr sz="3200" dirty="0">
                <a:latin typeface="Calibri"/>
                <a:cs typeface="Calibri"/>
              </a:rPr>
              <a:t>y		chlo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ylu, 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</a:t>
            </a:r>
            <a:r>
              <a:rPr sz="3200" spc="-7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	</a:t>
            </a:r>
            <a:r>
              <a:rPr sz="3200" spc="-45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ákla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387977"/>
            <a:ext cx="2677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absorpcie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svetla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31544" y="5039233"/>
          <a:ext cx="6863714" cy="943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/>
                <a:gridCol w="772160"/>
                <a:gridCol w="5485129"/>
              </a:tblGrid>
              <a:tr h="471652">
                <a:tc>
                  <a:txBody>
                    <a:bodyPr/>
                    <a:lstStyle/>
                    <a:p>
                      <a:pPr marL="31750">
                        <a:lnSpc>
                          <a:spcPts val="304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I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A7C46D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ts val="304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A7C46D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ts val="3045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medziprodukt, 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nosič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elektrónov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A7C46D"/>
                    </a:solidFill>
                  </a:tcPr>
                </a:tc>
              </a:tr>
              <a:tr h="471652">
                <a:tc>
                  <a:txBody>
                    <a:bodyPr/>
                    <a:lstStyle/>
                    <a:p>
                      <a:pPr marL="31750">
                        <a:lnSpc>
                          <a:spcPts val="3554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A7C46D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ts val="3554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A7C46D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ts val="3554"/>
                        </a:lnSpc>
                      </a:pPr>
                      <a:r>
                        <a:rPr sz="3200" spc="5" dirty="0">
                          <a:latin typeface="Calibri"/>
                          <a:cs typeface="Calibri"/>
                        </a:rPr>
                        <a:t>prvý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stabilný 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elektrón</a:t>
                      </a:r>
                      <a:r>
                        <a:rPr sz="3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akceptor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A7C46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47113" y="461899"/>
            <a:ext cx="5048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Fotosyntéza </a:t>
            </a:r>
            <a:r>
              <a:rPr dirty="0"/>
              <a:t>-</a:t>
            </a:r>
            <a:r>
              <a:rPr spc="-45" dirty="0"/>
              <a:t> </a:t>
            </a:r>
            <a:r>
              <a:rPr spc="-5" dirty="0"/>
              <a:t>zhrnutie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1545081"/>
            <a:ext cx="8159750" cy="3988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06400" marR="4445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500" spc="-5" dirty="0">
                <a:latin typeface="Calibri"/>
                <a:cs typeface="Calibri"/>
              </a:rPr>
              <a:t>Absorpcia </a:t>
            </a:r>
            <a:r>
              <a:rPr sz="2500" spc="-15" dirty="0">
                <a:latin typeface="Calibri"/>
                <a:cs typeface="Calibri"/>
              </a:rPr>
              <a:t>svetla </a:t>
            </a:r>
            <a:r>
              <a:rPr sz="2500" spc="-10" dirty="0">
                <a:latin typeface="Calibri"/>
                <a:cs typeface="Calibri"/>
              </a:rPr>
              <a:t>molekulami </a:t>
            </a:r>
            <a:r>
              <a:rPr sz="2500" spc="-5" dirty="0">
                <a:latin typeface="Calibri"/>
                <a:cs typeface="Calibri"/>
              </a:rPr>
              <a:t>chlorofylu v </a:t>
            </a:r>
            <a:r>
              <a:rPr sz="2500" spc="-15" dirty="0">
                <a:latin typeface="Calibri"/>
                <a:cs typeface="Calibri"/>
              </a:rPr>
              <a:t>reakčnom </a:t>
            </a:r>
            <a:r>
              <a:rPr sz="2500" spc="-10" dirty="0">
                <a:latin typeface="Calibri"/>
                <a:cs typeface="Calibri"/>
              </a:rPr>
              <a:t>centre  </a:t>
            </a:r>
            <a:r>
              <a:rPr sz="2500" spc="-15" dirty="0">
                <a:latin typeface="Calibri"/>
                <a:cs typeface="Calibri"/>
              </a:rPr>
              <a:t>katalyzuje </a:t>
            </a:r>
            <a:r>
              <a:rPr sz="2500" spc="-10" dirty="0">
                <a:latin typeface="Calibri"/>
                <a:cs typeface="Calibri"/>
              </a:rPr>
              <a:t>nasledujúce poradie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reakcií:</a:t>
            </a:r>
            <a:endParaRPr sz="25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0"/>
              </a:spcBef>
            </a:pPr>
            <a:r>
              <a:rPr sz="2500" spc="-10" dirty="0">
                <a:latin typeface="Calibri"/>
                <a:cs typeface="Calibri"/>
              </a:rPr>
              <a:t>DPIA </a:t>
            </a:r>
            <a:r>
              <a:rPr sz="2500" spc="-5" dirty="0">
                <a:latin typeface="Calibri"/>
                <a:cs typeface="Calibri"/>
              </a:rPr>
              <a:t>+ h</a:t>
            </a:r>
            <a:r>
              <a:rPr sz="2500" spc="-5" dirty="0">
                <a:latin typeface="Symbol"/>
                <a:cs typeface="Symbol"/>
              </a:rPr>
              <a:t>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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DP*IA </a:t>
            </a:r>
            <a:r>
              <a:rPr sz="2500" spc="-5" dirty="0">
                <a:latin typeface="Symbol"/>
                <a:cs typeface="Symbol"/>
              </a:rPr>
              <a:t>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Calibri"/>
                <a:cs typeface="Calibri"/>
              </a:rPr>
              <a:t>DP</a:t>
            </a:r>
            <a:r>
              <a:rPr sz="2475" spc="-7" baseline="25252" dirty="0">
                <a:latin typeface="Calibri"/>
                <a:cs typeface="Calibri"/>
              </a:rPr>
              <a:t>+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475" spc="-7" baseline="25252" dirty="0">
                <a:latin typeface="Calibri"/>
                <a:cs typeface="Calibri"/>
              </a:rPr>
              <a:t>-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5" dirty="0">
                <a:latin typeface="Symbol"/>
                <a:cs typeface="Symbol"/>
              </a:rPr>
              <a:t></a:t>
            </a:r>
            <a:r>
              <a:rPr sz="2500" spc="-5" dirty="0">
                <a:latin typeface="Calibri"/>
                <a:cs typeface="Calibri"/>
              </a:rPr>
              <a:t>DP</a:t>
            </a:r>
            <a:r>
              <a:rPr sz="2475" spc="-7" baseline="25252" dirty="0">
                <a:latin typeface="Calibri"/>
                <a:cs typeface="Calibri"/>
              </a:rPr>
              <a:t>+</a:t>
            </a:r>
            <a:r>
              <a:rPr sz="2500" spc="-5" dirty="0">
                <a:latin typeface="Calibri"/>
                <a:cs typeface="Calibri"/>
              </a:rPr>
              <a:t>IA</a:t>
            </a:r>
            <a:r>
              <a:rPr sz="2475" spc="-7" baseline="25252" dirty="0">
                <a:latin typeface="Calibri"/>
                <a:cs typeface="Calibri"/>
              </a:rPr>
              <a:t>-</a:t>
            </a:r>
            <a:r>
              <a:rPr sz="2475" spc="82" baseline="25252" dirty="0">
                <a:latin typeface="Calibri"/>
                <a:cs typeface="Calibri"/>
              </a:rPr>
              <a:t> </a:t>
            </a:r>
            <a:r>
              <a:rPr sz="2500" spc="-5" dirty="0">
                <a:latin typeface="Symbol"/>
                <a:cs typeface="Symbol"/>
              </a:rPr>
              <a:t></a:t>
            </a:r>
            <a:r>
              <a:rPr sz="2500" spc="-5" dirty="0">
                <a:latin typeface="Calibri"/>
                <a:cs typeface="Calibri"/>
              </a:rPr>
              <a:t>D</a:t>
            </a:r>
            <a:r>
              <a:rPr sz="2475" spc="-7" baseline="25252" dirty="0">
                <a:latin typeface="Calibri"/>
                <a:cs typeface="Calibri"/>
              </a:rPr>
              <a:t>+</a:t>
            </a:r>
            <a:r>
              <a:rPr sz="2500" spc="-5" dirty="0">
                <a:latin typeface="Calibri"/>
                <a:cs typeface="Calibri"/>
              </a:rPr>
              <a:t>PIA</a:t>
            </a:r>
            <a:r>
              <a:rPr sz="2475" spc="-7" baseline="25252" dirty="0">
                <a:latin typeface="Calibri"/>
                <a:cs typeface="Calibri"/>
              </a:rPr>
              <a:t>-</a:t>
            </a:r>
            <a:endParaRPr sz="2475" baseline="25252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500" spc="-20" dirty="0">
                <a:latin typeface="Calibri"/>
                <a:cs typeface="Calibri"/>
              </a:rPr>
              <a:t>Konečný </a:t>
            </a:r>
            <a:r>
              <a:rPr sz="2500" spc="-15" dirty="0">
                <a:latin typeface="Calibri"/>
                <a:cs typeface="Calibri"/>
              </a:rPr>
              <a:t>produkt </a:t>
            </a:r>
            <a:r>
              <a:rPr sz="2500" spc="-10" dirty="0">
                <a:latin typeface="Calibri"/>
                <a:cs typeface="Calibri"/>
              </a:rPr>
              <a:t>obsahuje </a:t>
            </a:r>
            <a:r>
              <a:rPr sz="2500" spc="-15" dirty="0">
                <a:latin typeface="Calibri"/>
                <a:cs typeface="Calibri"/>
              </a:rPr>
              <a:t>dve </a:t>
            </a:r>
            <a:r>
              <a:rPr sz="2500" spc="-10" dirty="0">
                <a:latin typeface="Calibri"/>
                <a:cs typeface="Calibri"/>
              </a:rPr>
              <a:t>reaktívne</a:t>
            </a:r>
            <a:r>
              <a:rPr sz="2500" spc="1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častice</a:t>
            </a:r>
            <a:endParaRPr sz="2500">
              <a:latin typeface="Calibri"/>
              <a:cs typeface="Calibri"/>
            </a:endParaRPr>
          </a:p>
          <a:p>
            <a:pPr marL="1145540" lvl="1" indent="-168275">
              <a:lnSpc>
                <a:spcPct val="100000"/>
              </a:lnSpc>
              <a:buChar char="-"/>
              <a:tabLst>
                <a:tab pos="1146175" algn="l"/>
              </a:tabLst>
            </a:pPr>
            <a:r>
              <a:rPr sz="2500" spc="-15" dirty="0">
                <a:latin typeface="Calibri"/>
                <a:cs typeface="Calibri"/>
              </a:rPr>
              <a:t>oxidovanú </a:t>
            </a:r>
            <a:r>
              <a:rPr sz="2500" spc="-5" dirty="0">
                <a:latin typeface="Calibri"/>
                <a:cs typeface="Calibri"/>
              </a:rPr>
              <a:t>donor </a:t>
            </a:r>
            <a:r>
              <a:rPr sz="2500" spc="-10" dirty="0">
                <a:latin typeface="Calibri"/>
                <a:cs typeface="Calibri"/>
              </a:rPr>
              <a:t>molekulu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</a:t>
            </a:r>
            <a:r>
              <a:rPr sz="2475" baseline="25252" dirty="0">
                <a:latin typeface="Calibri"/>
                <a:cs typeface="Calibri"/>
              </a:rPr>
              <a:t>+</a:t>
            </a:r>
            <a:endParaRPr sz="2475" baseline="25252">
              <a:latin typeface="Calibri"/>
              <a:cs typeface="Calibri"/>
            </a:endParaRPr>
          </a:p>
          <a:p>
            <a:pPr marL="1145540" lvl="1" indent="-168275">
              <a:lnSpc>
                <a:spcPct val="100000"/>
              </a:lnSpc>
              <a:buChar char="-"/>
              <a:tabLst>
                <a:tab pos="1146175" algn="l"/>
              </a:tabLst>
            </a:pPr>
            <a:r>
              <a:rPr sz="2500" spc="-25" dirty="0">
                <a:latin typeface="Calibri"/>
                <a:cs typeface="Calibri"/>
              </a:rPr>
              <a:t>redukovaný </a:t>
            </a:r>
            <a:r>
              <a:rPr sz="2500" spc="-15" dirty="0">
                <a:latin typeface="Calibri"/>
                <a:cs typeface="Calibri"/>
              </a:rPr>
              <a:t>akceptor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475" spc="-7" baseline="25252" dirty="0">
                <a:latin typeface="Calibri"/>
                <a:cs typeface="Calibri"/>
              </a:rPr>
              <a:t>-</a:t>
            </a:r>
            <a:endParaRPr sz="2475" baseline="25252">
              <a:latin typeface="Calibri"/>
              <a:cs typeface="Calibri"/>
            </a:endParaRPr>
          </a:p>
          <a:p>
            <a:pPr marL="63500" marR="43180">
              <a:lnSpc>
                <a:spcPct val="90000"/>
              </a:lnSpc>
              <a:spcBef>
                <a:spcPts val="300"/>
              </a:spcBef>
              <a:tabLst>
                <a:tab pos="1016000" algn="l"/>
                <a:tab pos="2154555" algn="l"/>
                <a:tab pos="3055620" algn="l"/>
                <a:tab pos="4601210" algn="l"/>
                <a:tab pos="5835650" algn="l"/>
                <a:tab pos="6818630" algn="l"/>
              </a:tabLst>
            </a:pPr>
            <a:r>
              <a:rPr sz="2500" spc="-5" dirty="0">
                <a:latin typeface="Calibri"/>
                <a:cs typeface="Calibri"/>
              </a:rPr>
              <a:t>Ich </a:t>
            </a:r>
            <a:r>
              <a:rPr sz="2500" spc="-20" dirty="0">
                <a:latin typeface="Calibri"/>
                <a:cs typeface="Calibri"/>
              </a:rPr>
              <a:t>redox </a:t>
            </a:r>
            <a:r>
              <a:rPr sz="2500" spc="-5" dirty="0">
                <a:latin typeface="Calibri"/>
                <a:cs typeface="Calibri"/>
              </a:rPr>
              <a:t>potenciály sú v </a:t>
            </a:r>
            <a:r>
              <a:rPr sz="2500" spc="-25" dirty="0">
                <a:latin typeface="Calibri"/>
                <a:cs typeface="Calibri"/>
              </a:rPr>
              <a:t>rôznych </a:t>
            </a:r>
            <a:r>
              <a:rPr sz="2500" spc="-15" dirty="0">
                <a:latin typeface="Calibri"/>
                <a:cs typeface="Calibri"/>
              </a:rPr>
              <a:t>rozsahoch </a:t>
            </a:r>
            <a:r>
              <a:rPr sz="2500" spc="-5" dirty="0">
                <a:latin typeface="Calibri"/>
                <a:cs typeface="Calibri"/>
              </a:rPr>
              <a:t>od 0,8 V a viac  </a:t>
            </a:r>
            <a:r>
              <a:rPr sz="2500" spc="-10" dirty="0">
                <a:latin typeface="Calibri"/>
                <a:cs typeface="Calibri"/>
              </a:rPr>
              <a:t>Tieto silné </a:t>
            </a:r>
            <a:r>
              <a:rPr sz="2500" spc="-15" dirty="0">
                <a:latin typeface="Calibri"/>
                <a:cs typeface="Calibri"/>
              </a:rPr>
              <a:t>oxidovadlá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20" dirty="0">
                <a:latin typeface="Calibri"/>
                <a:cs typeface="Calibri"/>
              </a:rPr>
              <a:t>redukovadlá </a:t>
            </a:r>
            <a:r>
              <a:rPr sz="2500" spc="-5" dirty="0">
                <a:latin typeface="Calibri"/>
                <a:cs typeface="Calibri"/>
              </a:rPr>
              <a:t>sa </a:t>
            </a:r>
            <a:r>
              <a:rPr sz="2500" spc="-10" dirty="0">
                <a:latin typeface="Calibri"/>
                <a:cs typeface="Calibri"/>
              </a:rPr>
              <a:t>používajú </a:t>
            </a:r>
            <a:r>
              <a:rPr sz="2500" spc="-5" dirty="0">
                <a:latin typeface="Calibri"/>
                <a:cs typeface="Calibri"/>
              </a:rPr>
              <a:t>na </a:t>
            </a:r>
            <a:r>
              <a:rPr sz="2500" spc="-20" dirty="0">
                <a:latin typeface="Calibri"/>
                <a:cs typeface="Calibri"/>
              </a:rPr>
              <a:t>katalýzu  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ed</a:t>
            </a:r>
            <a:r>
              <a:rPr sz="2500" spc="-5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x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ea</a:t>
            </a:r>
            <a:r>
              <a:rPr sz="2500" spc="-45" dirty="0">
                <a:latin typeface="Calibri"/>
                <a:cs typeface="Calibri"/>
              </a:rPr>
              <a:t>k</a:t>
            </a:r>
            <a:r>
              <a:rPr sz="2500" spc="-5" dirty="0">
                <a:latin typeface="Calibri"/>
                <a:cs typeface="Calibri"/>
              </a:rPr>
              <a:t>cií,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é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p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odu</a:t>
            </a:r>
            <a:r>
              <a:rPr sz="2500" spc="-45" dirty="0">
                <a:latin typeface="Calibri"/>
                <a:cs typeface="Calibri"/>
              </a:rPr>
              <a:t>k</a:t>
            </a:r>
            <a:r>
              <a:rPr sz="2500" spc="-10" dirty="0">
                <a:latin typeface="Calibri"/>
                <a:cs typeface="Calibri"/>
              </a:rPr>
              <a:t>uj</a:t>
            </a:r>
            <a:r>
              <a:rPr sz="2500" spc="-5" dirty="0">
                <a:latin typeface="Calibri"/>
                <a:cs typeface="Calibri"/>
              </a:rPr>
              <a:t>ú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40" dirty="0">
                <a:latin typeface="Calibri"/>
                <a:cs typeface="Calibri"/>
              </a:rPr>
              <a:t>st</a:t>
            </a:r>
            <a:r>
              <a:rPr sz="2500" spc="-5" dirty="0">
                <a:latin typeface="Calibri"/>
                <a:cs typeface="Calibri"/>
              </a:rPr>
              <a:t>abilné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65" dirty="0">
                <a:latin typeface="Calibri"/>
                <a:cs typeface="Calibri"/>
              </a:rPr>
              <a:t>f</a:t>
            </a:r>
            <a:r>
              <a:rPr sz="2500" spc="-10" dirty="0">
                <a:latin typeface="Calibri"/>
                <a:cs typeface="Calibri"/>
              </a:rPr>
              <a:t>or</a:t>
            </a:r>
            <a:r>
              <a:rPr sz="2500" spc="-55" dirty="0">
                <a:latin typeface="Calibri"/>
                <a:cs typeface="Calibri"/>
              </a:rPr>
              <a:t>m</a:t>
            </a:r>
            <a:r>
              <a:rPr sz="2500" spc="-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ch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m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5" dirty="0">
                <a:latin typeface="Calibri"/>
                <a:cs typeface="Calibri"/>
              </a:rPr>
              <a:t>c</a:t>
            </a:r>
            <a:r>
              <a:rPr sz="2500" spc="-90" dirty="0">
                <a:latin typeface="Calibri"/>
                <a:cs typeface="Calibri"/>
              </a:rPr>
              <a:t>k</a:t>
            </a:r>
            <a:r>
              <a:rPr sz="2500" spc="-5" dirty="0">
                <a:latin typeface="Calibri"/>
                <a:cs typeface="Calibri"/>
              </a:rPr>
              <a:t>ej</a:t>
            </a:r>
            <a:endParaRPr sz="2500">
              <a:latin typeface="Calibri"/>
              <a:cs typeface="Calibri"/>
            </a:endParaRPr>
          </a:p>
          <a:p>
            <a:pPr marL="63500">
              <a:lnSpc>
                <a:spcPts val="2405"/>
              </a:lnSpc>
            </a:pPr>
            <a:r>
              <a:rPr sz="2500" spc="-10" dirty="0">
                <a:latin typeface="Calibri"/>
                <a:cs typeface="Calibri"/>
              </a:rPr>
              <a:t>energie </a:t>
            </a:r>
            <a:r>
              <a:rPr sz="2500" spc="-110" dirty="0">
                <a:latin typeface="Calibri"/>
                <a:cs typeface="Calibri"/>
              </a:rPr>
              <a:t>(ATP, </a:t>
            </a:r>
            <a:r>
              <a:rPr sz="2500" spc="-10" dirty="0">
                <a:latin typeface="Calibri"/>
                <a:cs typeface="Calibri"/>
              </a:rPr>
              <a:t>NADPH), </a:t>
            </a:r>
            <a:r>
              <a:rPr sz="2500" spc="-15" dirty="0">
                <a:latin typeface="Calibri"/>
                <a:cs typeface="Calibri"/>
              </a:rPr>
              <a:t>ktoré </a:t>
            </a:r>
            <a:r>
              <a:rPr sz="2500" spc="-5" dirty="0">
                <a:latin typeface="Calibri"/>
                <a:cs typeface="Calibri"/>
              </a:rPr>
              <a:t>sa </a:t>
            </a:r>
            <a:r>
              <a:rPr sz="2500" spc="-10" dirty="0">
                <a:latin typeface="Calibri"/>
                <a:cs typeface="Calibri"/>
              </a:rPr>
              <a:t>používajú </a:t>
            </a:r>
            <a:r>
              <a:rPr sz="2500" spc="-5" dirty="0">
                <a:latin typeface="Calibri"/>
                <a:cs typeface="Calibri"/>
              </a:rPr>
              <a:t>na </a:t>
            </a:r>
            <a:r>
              <a:rPr sz="2500" spc="-15" dirty="0">
                <a:latin typeface="Calibri"/>
                <a:cs typeface="Calibri"/>
              </a:rPr>
              <a:t>redukciu</a:t>
            </a:r>
            <a:r>
              <a:rPr sz="2500" spc="2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</a:t>
            </a:r>
            <a:r>
              <a:rPr sz="2475" spc="-15" baseline="-20202" dirty="0">
                <a:latin typeface="Calibri"/>
                <a:cs typeface="Calibri"/>
              </a:rPr>
              <a:t>2</a:t>
            </a:r>
            <a:endParaRPr sz="2475" baseline="-20202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14829" y="461899"/>
            <a:ext cx="4847971" cy="1354217"/>
          </a:xfrm>
        </p:spPr>
        <p:txBody>
          <a:bodyPr/>
          <a:lstStyle/>
          <a:p>
            <a:r>
              <a:rPr lang="sk-SK" dirty="0" smtClean="0"/>
              <a:t>Reťazce fotosyntézy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4739759"/>
          </a:xfrm>
        </p:spPr>
        <p:txBody>
          <a:bodyPr/>
          <a:lstStyle/>
          <a:p>
            <a:r>
              <a:rPr lang="sk-SK" sz="2800" b="0" dirty="0" smtClean="0">
                <a:solidFill>
                  <a:schemeClr val="tx1"/>
                </a:solidFill>
              </a:rPr>
              <a:t>Funkcia PSII je absorbovať </a:t>
            </a:r>
            <a:r>
              <a:rPr lang="sk-SK" sz="2800" b="0" dirty="0" err="1" smtClean="0">
                <a:solidFill>
                  <a:schemeClr val="tx1"/>
                </a:solidFill>
              </a:rPr>
              <a:t>fotony</a:t>
            </a:r>
            <a:r>
              <a:rPr lang="sk-SK" sz="2800" b="0" dirty="0" smtClean="0">
                <a:solidFill>
                  <a:schemeClr val="tx1"/>
                </a:solidFill>
              </a:rPr>
              <a:t> a inicializovať reakcie, ktoré </a:t>
            </a:r>
            <a:r>
              <a:rPr lang="sk-SK" sz="2800" b="0" dirty="0" err="1" smtClean="0">
                <a:solidFill>
                  <a:schemeClr val="tx1"/>
                </a:solidFill>
              </a:rPr>
              <a:t>katalyzujú</a:t>
            </a:r>
            <a:r>
              <a:rPr lang="sk-SK" sz="2800" b="0" dirty="0" smtClean="0">
                <a:solidFill>
                  <a:schemeClr val="tx1"/>
                </a:solidFill>
              </a:rPr>
              <a:t> H2O </a:t>
            </a:r>
            <a:r>
              <a:rPr lang="sk-SK" sz="2800" b="0" dirty="0" err="1" smtClean="0">
                <a:solidFill>
                  <a:schemeClr val="tx1"/>
                </a:solidFill>
              </a:rPr>
              <a:t>ocidáciu</a:t>
            </a:r>
            <a:r>
              <a:rPr lang="sk-SK" sz="2800" b="0" dirty="0" smtClean="0">
                <a:solidFill>
                  <a:schemeClr val="tx1"/>
                </a:solidFill>
              </a:rPr>
              <a:t> na O2 a </a:t>
            </a:r>
            <a:r>
              <a:rPr lang="sk-SK" sz="2800" b="0" dirty="0" err="1" smtClean="0">
                <a:solidFill>
                  <a:schemeClr val="tx1"/>
                </a:solidFill>
              </a:rPr>
              <a:t>redukciu-protonizáciu</a:t>
            </a:r>
            <a:r>
              <a:rPr lang="sk-SK" sz="2800" b="0" dirty="0" smtClean="0">
                <a:solidFill>
                  <a:schemeClr val="tx1"/>
                </a:solidFill>
              </a:rPr>
              <a:t> </a:t>
            </a:r>
            <a:r>
              <a:rPr lang="sk-SK" sz="2800" b="0" dirty="0" err="1" smtClean="0">
                <a:solidFill>
                  <a:schemeClr val="tx1"/>
                </a:solidFill>
              </a:rPr>
              <a:t>plastochinónu</a:t>
            </a:r>
            <a:endParaRPr lang="sk-SK" sz="2800" b="0" dirty="0" smtClean="0">
              <a:solidFill>
                <a:schemeClr val="tx1"/>
              </a:solidFill>
            </a:endParaRPr>
          </a:p>
          <a:p>
            <a:r>
              <a:rPr lang="sk-SK" sz="2800" b="0" dirty="0" smtClean="0">
                <a:solidFill>
                  <a:schemeClr val="tx1"/>
                </a:solidFill>
              </a:rPr>
              <a:t>-</a:t>
            </a:r>
            <a:r>
              <a:rPr lang="sk-SK" sz="2800" b="0" dirty="0" err="1" smtClean="0">
                <a:solidFill>
                  <a:schemeClr val="tx1"/>
                </a:solidFill>
              </a:rPr>
              <a:t>elektrony</a:t>
            </a:r>
            <a:r>
              <a:rPr lang="sk-SK" sz="2800" b="0" dirty="0" smtClean="0">
                <a:solidFill>
                  <a:schemeClr val="tx1"/>
                </a:solidFill>
              </a:rPr>
              <a:t> z PSII majú relatívne negatívny potenciál a je </a:t>
            </a:r>
            <a:r>
              <a:rPr lang="sk-SK" sz="2800" b="0" dirty="0" err="1" smtClean="0">
                <a:solidFill>
                  <a:schemeClr val="tx1"/>
                </a:solidFill>
              </a:rPr>
              <a:t>dostatočnný</a:t>
            </a:r>
            <a:r>
              <a:rPr lang="sk-SK" sz="2800" b="0" dirty="0" smtClean="0">
                <a:solidFill>
                  <a:schemeClr val="tx1"/>
                </a:solidFill>
              </a:rPr>
              <a:t> na redukciu b6f komplexu, oxidácia </a:t>
            </a:r>
            <a:r>
              <a:rPr lang="sk-SK" sz="2800" b="0" dirty="0" err="1" smtClean="0">
                <a:solidFill>
                  <a:schemeClr val="tx1"/>
                </a:solidFill>
              </a:rPr>
              <a:t>plastochinolu</a:t>
            </a:r>
            <a:r>
              <a:rPr lang="sk-SK" sz="2800" b="0" dirty="0" smtClean="0">
                <a:solidFill>
                  <a:schemeClr val="tx1"/>
                </a:solidFill>
              </a:rPr>
              <a:t> uvoľní </a:t>
            </a:r>
            <a:r>
              <a:rPr lang="sk-SK" sz="2800" b="0" dirty="0" err="1" smtClean="0">
                <a:solidFill>
                  <a:schemeClr val="tx1"/>
                </a:solidFill>
              </a:rPr>
              <a:t>protony</a:t>
            </a:r>
            <a:r>
              <a:rPr lang="sk-SK" sz="2800" b="0" dirty="0" smtClean="0">
                <a:solidFill>
                  <a:schemeClr val="tx1"/>
                </a:solidFill>
              </a:rPr>
              <a:t> do </a:t>
            </a:r>
            <a:r>
              <a:rPr lang="sk-SK" sz="2800" b="0" dirty="0" err="1" smtClean="0">
                <a:solidFill>
                  <a:schemeClr val="tx1"/>
                </a:solidFill>
              </a:rPr>
              <a:t>tylakoidnej</a:t>
            </a:r>
            <a:r>
              <a:rPr lang="sk-SK" sz="2800" b="0" dirty="0" smtClean="0">
                <a:solidFill>
                  <a:schemeClr val="tx1"/>
                </a:solidFill>
              </a:rPr>
              <a:t> dutiny a tým dôjde k oxidácii vody</a:t>
            </a:r>
          </a:p>
          <a:p>
            <a:endParaRPr lang="sk-SK" sz="2800" b="0" dirty="0" smtClean="0">
              <a:solidFill>
                <a:schemeClr val="tx1"/>
              </a:solidFill>
            </a:endParaRPr>
          </a:p>
          <a:p>
            <a:r>
              <a:rPr lang="sk-SK" sz="2800" b="0" dirty="0" smtClean="0">
                <a:solidFill>
                  <a:schemeClr val="tx1"/>
                </a:solidFill>
              </a:rPr>
              <a:t>Prenos </a:t>
            </a:r>
            <a:r>
              <a:rPr lang="sk-SK" sz="2800" b="0" dirty="0" err="1" smtClean="0">
                <a:solidFill>
                  <a:schemeClr val="tx1"/>
                </a:solidFill>
              </a:rPr>
              <a:t>elektronov</a:t>
            </a:r>
            <a:r>
              <a:rPr lang="sk-SK" sz="2800" b="0" dirty="0" smtClean="0">
                <a:solidFill>
                  <a:schemeClr val="tx1"/>
                </a:solidFill>
              </a:rPr>
              <a:t> z redukovaného </a:t>
            </a:r>
            <a:r>
              <a:rPr lang="sk-SK" sz="2800" b="0" dirty="0" err="1" smtClean="0">
                <a:solidFill>
                  <a:schemeClr val="tx1"/>
                </a:solidFill>
              </a:rPr>
              <a:t>plastochinonu</a:t>
            </a:r>
            <a:r>
              <a:rPr lang="sk-SK" sz="2800" b="0" dirty="0" smtClean="0">
                <a:solidFill>
                  <a:schemeClr val="tx1"/>
                </a:solidFill>
              </a:rPr>
              <a:t> cez b6f komplex, ktorý je pripojený k dvom </a:t>
            </a:r>
            <a:r>
              <a:rPr lang="sk-SK" sz="2800" b="0" dirty="0" err="1" smtClean="0">
                <a:solidFill>
                  <a:schemeClr val="tx1"/>
                </a:solidFill>
              </a:rPr>
              <a:t>fotosystémom</a:t>
            </a:r>
            <a:r>
              <a:rPr lang="sk-SK" sz="2800" b="0" dirty="0" smtClean="0">
                <a:solidFill>
                  <a:schemeClr val="tx1"/>
                </a:solidFill>
              </a:rPr>
              <a:t>, uvoľňuje energiu a zapríčiňuje redukciu </a:t>
            </a:r>
            <a:r>
              <a:rPr lang="sk-SK" sz="2800" b="0" dirty="0" err="1" smtClean="0">
                <a:solidFill>
                  <a:schemeClr val="tx1"/>
                </a:solidFill>
              </a:rPr>
              <a:t>plastocyanínu</a:t>
            </a:r>
            <a:endParaRPr lang="sk-SK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52601" y="461899"/>
            <a:ext cx="5076570" cy="1354217"/>
          </a:xfrm>
        </p:spPr>
        <p:txBody>
          <a:bodyPr/>
          <a:lstStyle/>
          <a:p>
            <a:r>
              <a:rPr lang="sk-SK" dirty="0" smtClean="0"/>
              <a:t>Reťazec fotosyntézy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4401205"/>
          </a:xfrm>
        </p:spPr>
        <p:txBody>
          <a:bodyPr/>
          <a:lstStyle/>
          <a:p>
            <a:r>
              <a:rPr lang="sk-SK" b="0" dirty="0" smtClean="0">
                <a:solidFill>
                  <a:schemeClr val="tx1"/>
                </a:solidFill>
              </a:rPr>
              <a:t>PSII systém- proteínový komplex membrány</a:t>
            </a:r>
          </a:p>
          <a:p>
            <a:r>
              <a:rPr lang="sk-SK" b="0" dirty="0" smtClean="0">
                <a:solidFill>
                  <a:schemeClr val="tx1"/>
                </a:solidFill>
              </a:rPr>
              <a:t>-jeho </a:t>
            </a:r>
            <a:r>
              <a:rPr lang="sk-SK" b="0" dirty="0" err="1" smtClean="0">
                <a:solidFill>
                  <a:schemeClr val="tx1"/>
                </a:solidFill>
              </a:rPr>
              <a:t>polypeptidy</a:t>
            </a:r>
            <a:r>
              <a:rPr lang="sk-SK" b="0" dirty="0" smtClean="0">
                <a:solidFill>
                  <a:schemeClr val="tx1"/>
                </a:solidFill>
              </a:rPr>
              <a:t> sú orientované do vnútra dutiny a sú tvorené nepolárnymi zvyškami AK</a:t>
            </a:r>
          </a:p>
          <a:p>
            <a:r>
              <a:rPr lang="sk-SK" b="0" dirty="0" smtClean="0">
                <a:solidFill>
                  <a:schemeClr val="tx1"/>
                </a:solidFill>
              </a:rPr>
              <a:t>Je rozdelený do troch domén</a:t>
            </a:r>
          </a:p>
          <a:p>
            <a:endParaRPr lang="sk-SK" b="0" dirty="0" smtClean="0">
              <a:solidFill>
                <a:schemeClr val="tx1"/>
              </a:solidFill>
            </a:endParaRPr>
          </a:p>
          <a:p>
            <a:r>
              <a:rPr lang="sk-SK" b="0" dirty="0" err="1" smtClean="0">
                <a:solidFill>
                  <a:schemeClr val="tx1"/>
                </a:solidFill>
              </a:rPr>
              <a:t>Prve</a:t>
            </a:r>
            <a:r>
              <a:rPr lang="sk-SK" b="0" dirty="0" smtClean="0">
                <a:solidFill>
                  <a:schemeClr val="tx1"/>
                </a:solidFill>
              </a:rPr>
              <a:t> dve domény prestupujú membránu a obsahujú proteíny D1 a D2, ktoré obsahujú </a:t>
            </a:r>
            <a:r>
              <a:rPr lang="sk-SK" b="0" dirty="0" err="1" smtClean="0">
                <a:solidFill>
                  <a:schemeClr val="tx1"/>
                </a:solidFill>
              </a:rPr>
              <a:t>redox</a:t>
            </a:r>
            <a:r>
              <a:rPr lang="sk-SK" b="0" dirty="0" smtClean="0">
                <a:solidFill>
                  <a:schemeClr val="tx1"/>
                </a:solidFill>
              </a:rPr>
              <a:t> centrá:</a:t>
            </a:r>
          </a:p>
          <a:p>
            <a:r>
              <a:rPr lang="sk-SK" b="0" dirty="0" err="1" smtClean="0">
                <a:solidFill>
                  <a:schemeClr val="tx1"/>
                </a:solidFill>
              </a:rPr>
              <a:t>Tyrozín</a:t>
            </a:r>
            <a:r>
              <a:rPr lang="sk-SK" b="0" dirty="0" smtClean="0">
                <a:solidFill>
                  <a:schemeClr val="tx1"/>
                </a:solidFill>
              </a:rPr>
              <a:t> </a:t>
            </a:r>
            <a:r>
              <a:rPr lang="sk-SK" b="0" dirty="0" err="1" smtClean="0">
                <a:solidFill>
                  <a:schemeClr val="tx1"/>
                </a:solidFill>
              </a:rPr>
              <a:t>Yz</a:t>
            </a:r>
            <a:endParaRPr lang="sk-SK" b="0" dirty="0" smtClean="0">
              <a:solidFill>
                <a:schemeClr val="tx1"/>
              </a:solidFill>
            </a:endParaRPr>
          </a:p>
          <a:p>
            <a:r>
              <a:rPr lang="sk-SK" b="0" dirty="0" smtClean="0">
                <a:solidFill>
                  <a:schemeClr val="tx1"/>
                </a:solidFill>
              </a:rPr>
              <a:t>Chlorofyl a, P680</a:t>
            </a:r>
          </a:p>
          <a:p>
            <a:r>
              <a:rPr lang="sk-SK" b="0" dirty="0" err="1" smtClean="0">
                <a:solidFill>
                  <a:schemeClr val="tx1"/>
                </a:solidFill>
              </a:rPr>
              <a:t>Niekoško</a:t>
            </a:r>
            <a:r>
              <a:rPr lang="sk-SK" b="0" dirty="0" smtClean="0">
                <a:solidFill>
                  <a:schemeClr val="tx1"/>
                </a:solidFill>
              </a:rPr>
              <a:t> ďalších anténových chlorofylov ako aj  </a:t>
            </a:r>
            <a:r>
              <a:rPr lang="sk-SK" b="0" dirty="0" err="1" smtClean="0">
                <a:solidFill>
                  <a:schemeClr val="tx1"/>
                </a:solidFill>
              </a:rPr>
              <a:t>feofitin</a:t>
            </a:r>
            <a:r>
              <a:rPr lang="sk-SK" b="0" dirty="0" smtClean="0">
                <a:solidFill>
                  <a:schemeClr val="tx1"/>
                </a:solidFill>
              </a:rPr>
              <a:t> a</a:t>
            </a:r>
          </a:p>
          <a:p>
            <a:r>
              <a:rPr lang="sk-SK" b="0" dirty="0" err="1" smtClean="0">
                <a:solidFill>
                  <a:schemeClr val="tx1"/>
                </a:solidFill>
              </a:rPr>
              <a:t>Chinony</a:t>
            </a:r>
            <a:r>
              <a:rPr lang="sk-SK" b="0" dirty="0" smtClean="0">
                <a:solidFill>
                  <a:schemeClr val="tx1"/>
                </a:solidFill>
              </a:rPr>
              <a:t> </a:t>
            </a:r>
            <a:endParaRPr lang="sk-SK" b="0" dirty="0" smtClean="0">
              <a:solidFill>
                <a:schemeClr val="tx1"/>
              </a:solidFill>
            </a:endParaRPr>
          </a:p>
          <a:p>
            <a:r>
              <a:rPr lang="sk-SK" b="0" dirty="0" err="1" smtClean="0">
                <a:solidFill>
                  <a:schemeClr val="tx1"/>
                </a:solidFill>
              </a:rPr>
              <a:t>Ďašia</a:t>
            </a:r>
            <a:r>
              <a:rPr lang="sk-SK" b="0" dirty="0" smtClean="0">
                <a:solidFill>
                  <a:schemeClr val="tx1"/>
                </a:solidFill>
              </a:rPr>
              <a:t> </a:t>
            </a:r>
            <a:r>
              <a:rPr lang="sk-SK" b="0" dirty="0" err="1" smtClean="0">
                <a:solidFill>
                  <a:schemeClr val="tx1"/>
                </a:solidFill>
              </a:rPr>
              <a:t>subjednotka</a:t>
            </a:r>
            <a:r>
              <a:rPr lang="sk-SK" b="0" dirty="0" smtClean="0">
                <a:solidFill>
                  <a:schemeClr val="tx1"/>
                </a:solidFill>
              </a:rPr>
              <a:t> viaže </a:t>
            </a:r>
            <a:r>
              <a:rPr lang="sk-SK" b="0" dirty="0" err="1" smtClean="0">
                <a:solidFill>
                  <a:schemeClr val="tx1"/>
                </a:solidFill>
              </a:rPr>
              <a:t>cytochrómy</a:t>
            </a:r>
            <a:r>
              <a:rPr lang="sk-SK" b="0" dirty="0" smtClean="0">
                <a:solidFill>
                  <a:schemeClr val="tx1"/>
                </a:solidFill>
              </a:rPr>
              <a:t>, </a:t>
            </a:r>
            <a:r>
              <a:rPr lang="sk-SK" b="0" dirty="0" err="1" smtClean="0">
                <a:solidFill>
                  <a:schemeClr val="tx1"/>
                </a:solidFill>
              </a:rPr>
              <a:t>napr</a:t>
            </a:r>
            <a:r>
              <a:rPr lang="sk-SK" b="0" dirty="0" smtClean="0">
                <a:solidFill>
                  <a:schemeClr val="tx1"/>
                </a:solidFill>
              </a:rPr>
              <a:t> b559 a </a:t>
            </a:r>
            <a:r>
              <a:rPr lang="sk-SK" b="0" dirty="0" err="1" smtClean="0">
                <a:solidFill>
                  <a:schemeClr val="tx1"/>
                </a:solidFill>
              </a:rPr>
              <a:t>dalšie</a:t>
            </a:r>
            <a:r>
              <a:rPr lang="sk-SK" b="0" dirty="0" smtClean="0">
                <a:solidFill>
                  <a:schemeClr val="tx1"/>
                </a:solidFill>
              </a:rPr>
              <a:t>, ale ich úloha ešte nie je jasná</a:t>
            </a:r>
            <a:endParaRPr lang="sk-SK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05001" y="461899"/>
            <a:ext cx="4924170" cy="1354217"/>
          </a:xfrm>
        </p:spPr>
        <p:txBody>
          <a:bodyPr/>
          <a:lstStyle/>
          <a:p>
            <a:r>
              <a:rPr lang="sk-SK" dirty="0" smtClean="0"/>
              <a:t>Reťazec fotosyntézy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4739759"/>
          </a:xfrm>
        </p:spPr>
        <p:txBody>
          <a:bodyPr/>
          <a:lstStyle/>
          <a:p>
            <a:r>
              <a:rPr lang="sk-SK" sz="2400" b="0" dirty="0" smtClean="0"/>
              <a:t>Tretia </a:t>
            </a:r>
            <a:r>
              <a:rPr lang="sk-SK" sz="2400" b="0" dirty="0" err="1" smtClean="0"/>
              <a:t>domena</a:t>
            </a:r>
            <a:endParaRPr lang="sk-SK" sz="2400" b="0" dirty="0" smtClean="0"/>
          </a:p>
          <a:p>
            <a:r>
              <a:rPr lang="sk-SK" b="0" dirty="0" err="1" smtClean="0">
                <a:solidFill>
                  <a:schemeClr val="tx1"/>
                </a:solidFill>
              </a:rPr>
              <a:t>Zahrňa</a:t>
            </a:r>
            <a:r>
              <a:rPr lang="sk-SK" b="0" dirty="0" smtClean="0">
                <a:solidFill>
                  <a:schemeClr val="tx1"/>
                </a:solidFill>
              </a:rPr>
              <a:t> pár </a:t>
            </a:r>
            <a:r>
              <a:rPr lang="sk-SK" b="0" dirty="0" err="1" smtClean="0">
                <a:solidFill>
                  <a:schemeClr val="tx1"/>
                </a:solidFill>
              </a:rPr>
              <a:t>polypeptidov</a:t>
            </a:r>
            <a:r>
              <a:rPr lang="sk-SK" b="0" dirty="0" smtClean="0">
                <a:solidFill>
                  <a:schemeClr val="tx1"/>
                </a:solidFill>
              </a:rPr>
              <a:t> (CP47 a CP43)</a:t>
            </a:r>
          </a:p>
          <a:p>
            <a:r>
              <a:rPr lang="sk-SK" b="0" dirty="0" smtClean="0">
                <a:solidFill>
                  <a:schemeClr val="tx1"/>
                </a:solidFill>
              </a:rPr>
              <a:t>CP43 poskytuje </a:t>
            </a:r>
            <a:r>
              <a:rPr lang="sk-SK" b="0" dirty="0" err="1" smtClean="0">
                <a:solidFill>
                  <a:schemeClr val="tx1"/>
                </a:solidFill>
              </a:rPr>
              <a:t>ligandy</a:t>
            </a:r>
            <a:r>
              <a:rPr lang="sk-SK" b="0" dirty="0" smtClean="0">
                <a:solidFill>
                  <a:schemeClr val="tx1"/>
                </a:solidFill>
              </a:rPr>
              <a:t> pre </a:t>
            </a:r>
            <a:r>
              <a:rPr lang="sk-SK" b="0" dirty="0" err="1" smtClean="0">
                <a:solidFill>
                  <a:schemeClr val="tx1"/>
                </a:solidFill>
              </a:rPr>
              <a:t>Mn</a:t>
            </a:r>
            <a:r>
              <a:rPr lang="sk-SK" b="0" dirty="0" smtClean="0">
                <a:solidFill>
                  <a:schemeClr val="tx1"/>
                </a:solidFill>
              </a:rPr>
              <a:t> </a:t>
            </a:r>
            <a:r>
              <a:rPr lang="sk-SK" b="0" dirty="0" err="1" smtClean="0">
                <a:solidFill>
                  <a:schemeClr val="tx1"/>
                </a:solidFill>
              </a:rPr>
              <a:t>klastre</a:t>
            </a:r>
            <a:r>
              <a:rPr lang="sk-SK" b="0" dirty="0" smtClean="0">
                <a:solidFill>
                  <a:schemeClr val="tx1"/>
                </a:solidFill>
              </a:rPr>
              <a:t>, ktoré </a:t>
            </a:r>
            <a:r>
              <a:rPr lang="sk-SK" b="0" dirty="0" err="1" smtClean="0">
                <a:solidFill>
                  <a:schemeClr val="tx1"/>
                </a:solidFill>
              </a:rPr>
              <a:t>katalyzujú</a:t>
            </a:r>
            <a:r>
              <a:rPr lang="sk-SK" b="0" dirty="0" smtClean="0">
                <a:solidFill>
                  <a:schemeClr val="tx1"/>
                </a:solidFill>
              </a:rPr>
              <a:t> oxidáciu vody</a:t>
            </a:r>
          </a:p>
          <a:p>
            <a:r>
              <a:rPr lang="sk-SK" b="0" dirty="0" smtClean="0">
                <a:solidFill>
                  <a:schemeClr val="tx1"/>
                </a:solidFill>
              </a:rPr>
              <a:t>Je vonkajšia, obsahuje vodou rozpustené proteíny, ktoré sú viazané smerom von z dutiny- sú miestom oxidácie H2O</a:t>
            </a:r>
          </a:p>
          <a:p>
            <a:r>
              <a:rPr lang="sk-SK" b="0" dirty="0" smtClean="0">
                <a:solidFill>
                  <a:schemeClr val="tx1"/>
                </a:solidFill>
              </a:rPr>
              <a:t> </a:t>
            </a:r>
            <a:r>
              <a:rPr lang="sk-SK" b="0" dirty="0" smtClean="0">
                <a:solidFill>
                  <a:schemeClr val="tx1"/>
                </a:solidFill>
              </a:rPr>
              <a:t>U mnohých </a:t>
            </a:r>
            <a:r>
              <a:rPr lang="sk-SK" b="0" dirty="0" err="1" smtClean="0">
                <a:solidFill>
                  <a:schemeClr val="tx1"/>
                </a:solidFill>
              </a:rPr>
              <a:t>eukaryotov</a:t>
            </a:r>
            <a:r>
              <a:rPr lang="sk-SK" b="0" dirty="0" smtClean="0">
                <a:solidFill>
                  <a:schemeClr val="tx1"/>
                </a:solidFill>
              </a:rPr>
              <a:t> sú mnohé </a:t>
            </a:r>
            <a:r>
              <a:rPr lang="sk-SK" b="0" dirty="0" err="1" smtClean="0">
                <a:solidFill>
                  <a:schemeClr val="tx1"/>
                </a:solidFill>
              </a:rPr>
              <a:t>prostetické</a:t>
            </a:r>
            <a:r>
              <a:rPr lang="sk-SK" b="0" dirty="0" smtClean="0">
                <a:solidFill>
                  <a:schemeClr val="tx1"/>
                </a:solidFill>
              </a:rPr>
              <a:t> skupiny týchto </a:t>
            </a:r>
            <a:r>
              <a:rPr lang="sk-SK" b="0" dirty="0" err="1" smtClean="0">
                <a:solidFill>
                  <a:schemeClr val="tx1"/>
                </a:solidFill>
              </a:rPr>
              <a:t>proteinov</a:t>
            </a:r>
            <a:r>
              <a:rPr lang="sk-SK" b="0" dirty="0" smtClean="0">
                <a:solidFill>
                  <a:schemeClr val="tx1"/>
                </a:solidFill>
              </a:rPr>
              <a:t> ešte nepopísané</a:t>
            </a:r>
          </a:p>
          <a:p>
            <a:r>
              <a:rPr lang="sk-SK" b="0" dirty="0" smtClean="0">
                <a:solidFill>
                  <a:schemeClr val="tx1"/>
                </a:solidFill>
              </a:rPr>
              <a:t>U </a:t>
            </a:r>
            <a:r>
              <a:rPr lang="sk-SK" b="0" dirty="0" err="1" smtClean="0">
                <a:solidFill>
                  <a:schemeClr val="tx1"/>
                </a:solidFill>
              </a:rPr>
              <a:t>prokaryotov</a:t>
            </a:r>
            <a:r>
              <a:rPr lang="sk-SK" b="0" dirty="0" smtClean="0">
                <a:solidFill>
                  <a:schemeClr val="tx1"/>
                </a:solidFill>
              </a:rPr>
              <a:t> </a:t>
            </a:r>
            <a:r>
              <a:rPr lang="sk-SK" b="0" dirty="0" err="1" smtClean="0">
                <a:solidFill>
                  <a:schemeClr val="tx1"/>
                </a:solidFill>
              </a:rPr>
              <a:t>änapr</a:t>
            </a:r>
            <a:r>
              <a:rPr lang="sk-SK" b="0" dirty="0" smtClean="0">
                <a:solidFill>
                  <a:schemeClr val="tx1"/>
                </a:solidFill>
              </a:rPr>
              <a:t>. </a:t>
            </a:r>
            <a:r>
              <a:rPr lang="sk-SK" b="0" dirty="0" err="1" smtClean="0">
                <a:solidFill>
                  <a:schemeClr val="tx1"/>
                </a:solidFill>
              </a:rPr>
              <a:t>Cyanobakterie</a:t>
            </a:r>
            <a:r>
              <a:rPr lang="sk-SK" b="0" dirty="0" smtClean="0">
                <a:solidFill>
                  <a:schemeClr val="tx1"/>
                </a:solidFill>
              </a:rPr>
              <a:t>) bola dokázaná </a:t>
            </a:r>
            <a:r>
              <a:rPr lang="sk-SK" b="0" dirty="0" err="1" smtClean="0">
                <a:solidFill>
                  <a:schemeClr val="tx1"/>
                </a:solidFill>
              </a:rPr>
              <a:t>prostetická</a:t>
            </a:r>
            <a:r>
              <a:rPr lang="sk-SK" b="0" dirty="0" smtClean="0">
                <a:solidFill>
                  <a:schemeClr val="tx1"/>
                </a:solidFill>
              </a:rPr>
              <a:t> skupina obsahujúca </a:t>
            </a:r>
            <a:r>
              <a:rPr lang="sk-SK" b="0" dirty="0" err="1" smtClean="0">
                <a:solidFill>
                  <a:schemeClr val="tx1"/>
                </a:solidFill>
              </a:rPr>
              <a:t>peptidovú</a:t>
            </a:r>
            <a:r>
              <a:rPr lang="sk-SK" b="0" dirty="0" smtClean="0">
                <a:solidFill>
                  <a:schemeClr val="tx1"/>
                </a:solidFill>
              </a:rPr>
              <a:t> </a:t>
            </a:r>
            <a:r>
              <a:rPr lang="sk-SK" b="0" dirty="0" err="1" smtClean="0">
                <a:solidFill>
                  <a:schemeClr val="tx1"/>
                </a:solidFill>
              </a:rPr>
              <a:t>subjednotku</a:t>
            </a:r>
            <a:r>
              <a:rPr lang="sk-SK" b="0" dirty="0" smtClean="0">
                <a:solidFill>
                  <a:schemeClr val="tx1"/>
                </a:solidFill>
              </a:rPr>
              <a:t> (</a:t>
            </a:r>
            <a:r>
              <a:rPr lang="sk-SK" b="0" dirty="0" err="1" smtClean="0">
                <a:solidFill>
                  <a:schemeClr val="tx1"/>
                </a:solidFill>
              </a:rPr>
              <a:t>PsbO</a:t>
            </a:r>
            <a:r>
              <a:rPr lang="sk-SK" b="0" dirty="0" smtClean="0">
                <a:solidFill>
                  <a:schemeClr val="tx1"/>
                </a:solidFill>
              </a:rPr>
              <a:t>), ale aj proteín obsahujúce </a:t>
            </a:r>
            <a:r>
              <a:rPr lang="sk-SK" b="0" dirty="0" err="1" smtClean="0">
                <a:solidFill>
                  <a:schemeClr val="tx1"/>
                </a:solidFill>
              </a:rPr>
              <a:t>Mn</a:t>
            </a:r>
            <a:endParaRPr lang="sk-SK" b="0" dirty="0" smtClean="0">
              <a:solidFill>
                <a:schemeClr val="tx1"/>
              </a:solidFill>
            </a:endParaRPr>
          </a:p>
          <a:p>
            <a:r>
              <a:rPr lang="sk-SK" b="0" dirty="0" smtClean="0">
                <a:solidFill>
                  <a:schemeClr val="tx1"/>
                </a:solidFill>
              </a:rPr>
              <a:t>Okrem toho u </a:t>
            </a:r>
            <a:r>
              <a:rPr lang="sk-SK" b="0" dirty="0" err="1" smtClean="0">
                <a:solidFill>
                  <a:schemeClr val="tx1"/>
                </a:solidFill>
              </a:rPr>
              <a:t>dalších</a:t>
            </a:r>
            <a:r>
              <a:rPr lang="sk-SK" b="0" dirty="0" smtClean="0">
                <a:solidFill>
                  <a:schemeClr val="tx1"/>
                </a:solidFill>
              </a:rPr>
              <a:t> </a:t>
            </a:r>
            <a:r>
              <a:rPr lang="sk-SK" b="0" dirty="0" err="1" smtClean="0">
                <a:solidFill>
                  <a:schemeClr val="tx1"/>
                </a:solidFill>
              </a:rPr>
              <a:t>eukaryontov</a:t>
            </a:r>
            <a:r>
              <a:rPr lang="sk-SK" b="0" dirty="0" smtClean="0">
                <a:solidFill>
                  <a:schemeClr val="tx1"/>
                </a:solidFill>
              </a:rPr>
              <a:t> a </a:t>
            </a:r>
            <a:r>
              <a:rPr lang="sk-SK" b="0" dirty="0" err="1" smtClean="0">
                <a:solidFill>
                  <a:schemeClr val="tx1"/>
                </a:solidFill>
              </a:rPr>
              <a:t>prokaryontov</a:t>
            </a:r>
            <a:r>
              <a:rPr lang="sk-SK" b="0" dirty="0" smtClean="0">
                <a:solidFill>
                  <a:schemeClr val="tx1"/>
                </a:solidFill>
              </a:rPr>
              <a:t> bola potvrdená prítomnosť anorganických </a:t>
            </a:r>
            <a:r>
              <a:rPr lang="sk-SK" b="0" dirty="0" err="1" smtClean="0">
                <a:solidFill>
                  <a:schemeClr val="tx1"/>
                </a:solidFill>
              </a:rPr>
              <a:t>kofaktorov</a:t>
            </a:r>
            <a:r>
              <a:rPr lang="sk-SK" b="0" dirty="0" smtClean="0">
                <a:solidFill>
                  <a:schemeClr val="tx1"/>
                </a:solidFill>
              </a:rPr>
              <a:t>= </a:t>
            </a:r>
            <a:r>
              <a:rPr lang="sk-SK" b="0" dirty="0" err="1" smtClean="0">
                <a:solidFill>
                  <a:schemeClr val="tx1"/>
                </a:solidFill>
              </a:rPr>
              <a:t>Mn</a:t>
            </a:r>
            <a:r>
              <a:rPr lang="sk-SK" b="0" dirty="0" smtClean="0">
                <a:solidFill>
                  <a:schemeClr val="tx1"/>
                </a:solidFill>
              </a:rPr>
              <a:t>, Ca2+ a </a:t>
            </a:r>
            <a:r>
              <a:rPr lang="sk-SK" b="0" dirty="0" err="1" smtClean="0">
                <a:solidFill>
                  <a:schemeClr val="tx1"/>
                </a:solidFill>
              </a:rPr>
              <a:t>Cl</a:t>
            </a:r>
            <a:r>
              <a:rPr lang="sk-SK" b="0" dirty="0" smtClean="0">
                <a:solidFill>
                  <a:schemeClr val="tx1"/>
                </a:solidFill>
              </a:rPr>
              <a:t>-, ktoré sú zložkami S cyklu a sú chránené od vonkajšieho prostredia pomocou vonkajších </a:t>
            </a:r>
            <a:r>
              <a:rPr lang="sk-SK" b="0" dirty="0" err="1" smtClean="0">
                <a:solidFill>
                  <a:schemeClr val="tx1"/>
                </a:solidFill>
              </a:rPr>
              <a:t>polypeptidov</a:t>
            </a:r>
            <a:r>
              <a:rPr lang="sk-SK" b="0" dirty="0" smtClean="0">
                <a:solidFill>
                  <a:schemeClr val="tx1"/>
                </a:solidFill>
              </a:rPr>
              <a:t> PSII</a:t>
            </a:r>
            <a:endParaRPr lang="sk-SK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6489"/>
            <a:ext cx="69405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Kofaktory </a:t>
            </a:r>
            <a:r>
              <a:rPr sz="3000" spc="-10" dirty="0">
                <a:latin typeface="Calibri"/>
                <a:cs typeface="Calibri"/>
              </a:rPr>
              <a:t>používané </a:t>
            </a:r>
            <a:r>
              <a:rPr sz="3000" dirty="0">
                <a:latin typeface="Calibri"/>
                <a:cs typeface="Calibri"/>
              </a:rPr>
              <a:t>v </a:t>
            </a:r>
            <a:r>
              <a:rPr sz="3000" spc="-25" dirty="0">
                <a:latin typeface="Calibri"/>
                <a:cs typeface="Calibri"/>
              </a:rPr>
              <a:t>reakčných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centrách: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  <p:sp>
        <p:nvSpPr>
          <p:cNvPr id="4" name="object 4"/>
          <p:cNvSpPr/>
          <p:nvPr/>
        </p:nvSpPr>
        <p:spPr>
          <a:xfrm>
            <a:off x="611123" y="2549651"/>
            <a:ext cx="8139683" cy="3688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64730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Schematický </a:t>
            </a:r>
            <a:r>
              <a:rPr sz="3200" spc="-10" dirty="0">
                <a:latin typeface="Calibri"/>
                <a:cs typeface="Calibri"/>
              </a:rPr>
              <a:t>diagram </a:t>
            </a:r>
            <a:r>
              <a:rPr sz="3200" spc="-15" dirty="0">
                <a:latin typeface="Calibri"/>
                <a:cs typeface="Calibri"/>
              </a:rPr>
              <a:t>ukazuje </a:t>
            </a:r>
            <a:r>
              <a:rPr sz="3200" spc="-20" dirty="0">
                <a:latin typeface="Calibri"/>
                <a:cs typeface="Calibri"/>
              </a:rPr>
              <a:t>fotosyntetický  reťazec </a:t>
            </a:r>
            <a:r>
              <a:rPr sz="3200" spc="-5" dirty="0">
                <a:latin typeface="Calibri"/>
                <a:cs typeface="Calibri"/>
              </a:rPr>
              <a:t>prenosu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elektrónov: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  <p:sp>
        <p:nvSpPr>
          <p:cNvPr id="4" name="object 4"/>
          <p:cNvSpPr/>
          <p:nvPr/>
        </p:nvSpPr>
        <p:spPr>
          <a:xfrm>
            <a:off x="755904" y="2852927"/>
            <a:ext cx="7933944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1526489"/>
            <a:ext cx="8212455" cy="43243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19100" marR="79375" indent="-342900" algn="just">
              <a:lnSpc>
                <a:spcPct val="80000"/>
              </a:lnSpc>
              <a:spcBef>
                <a:spcPts val="819"/>
              </a:spcBef>
              <a:buFont typeface="Arial"/>
              <a:buChar char="•"/>
              <a:tabLst>
                <a:tab pos="419100" algn="l"/>
              </a:tabLst>
            </a:pP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Funkcia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PSII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je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absorbovať 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fotóny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inicializovať  reakcie,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ktoré katalyzujú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spc="-7" baseline="-20833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oxidáciu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na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aseline="-20833" dirty="0">
                <a:solidFill>
                  <a:srgbClr val="FF0000"/>
                </a:solidFill>
                <a:latin typeface="Calibri"/>
                <a:cs typeface="Calibri"/>
              </a:rPr>
              <a:t>2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 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redukciu-protonizáciu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plastochinónu</a:t>
            </a:r>
            <a:endParaRPr sz="3000">
              <a:latin typeface="Calibri"/>
              <a:cs typeface="Calibri"/>
            </a:endParaRPr>
          </a:p>
          <a:p>
            <a:pPr marL="419100" marR="812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419100" algn="l"/>
              </a:tabLst>
            </a:pPr>
            <a:r>
              <a:rPr sz="3000" spc="-15" dirty="0">
                <a:solidFill>
                  <a:srgbClr val="C00000"/>
                </a:solidFill>
                <a:latin typeface="Calibri"/>
                <a:cs typeface="Calibri"/>
              </a:rPr>
              <a:t>Elektróny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z 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PSII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majú </a:t>
            </a:r>
            <a:r>
              <a:rPr sz="3000" spc="-10" dirty="0">
                <a:solidFill>
                  <a:srgbClr val="C00000"/>
                </a:solidFill>
                <a:latin typeface="Calibri"/>
                <a:cs typeface="Calibri"/>
              </a:rPr>
              <a:t>relatívne </a:t>
            </a:r>
            <a:r>
              <a:rPr sz="3000" spc="-25" dirty="0">
                <a:solidFill>
                  <a:srgbClr val="C00000"/>
                </a:solidFill>
                <a:latin typeface="Calibri"/>
                <a:cs typeface="Calibri"/>
              </a:rPr>
              <a:t>negatívny  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potenciál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a je </a:t>
            </a:r>
            <a:r>
              <a:rPr sz="3000" spc="-25" dirty="0">
                <a:solidFill>
                  <a:srgbClr val="C00000"/>
                </a:solidFill>
                <a:latin typeface="Calibri"/>
                <a:cs typeface="Calibri"/>
              </a:rPr>
              <a:t>dostatočný 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na </a:t>
            </a:r>
            <a:r>
              <a:rPr sz="3000" spc="-20" dirty="0">
                <a:solidFill>
                  <a:srgbClr val="C00000"/>
                </a:solidFill>
                <a:latin typeface="Calibri"/>
                <a:cs typeface="Calibri"/>
              </a:rPr>
              <a:t>redukciu </a:t>
            </a:r>
            <a:r>
              <a:rPr sz="3000" i="1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3000" i="1" spc="-7" baseline="-20833" dirty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r>
              <a:rPr sz="3000" i="1" spc="-5" dirty="0">
                <a:solidFill>
                  <a:srgbClr val="C00000"/>
                </a:solidFill>
                <a:latin typeface="Calibri"/>
                <a:cs typeface="Calibri"/>
              </a:rPr>
              <a:t>f  </a:t>
            </a:r>
            <a:r>
              <a:rPr sz="3000" spc="-25" dirty="0">
                <a:solidFill>
                  <a:srgbClr val="C00000"/>
                </a:solidFill>
                <a:latin typeface="Calibri"/>
                <a:cs typeface="Calibri"/>
              </a:rPr>
              <a:t>komplexu, </a:t>
            </a:r>
            <a:r>
              <a:rPr sz="3000" spc="-15" dirty="0">
                <a:solidFill>
                  <a:srgbClr val="C00000"/>
                </a:solidFill>
                <a:latin typeface="Calibri"/>
                <a:cs typeface="Calibri"/>
              </a:rPr>
              <a:t>oxidácia plastochinolu </a:t>
            </a:r>
            <a:r>
              <a:rPr sz="3000" spc="-10" dirty="0">
                <a:solidFill>
                  <a:srgbClr val="C00000"/>
                </a:solidFill>
                <a:latin typeface="Calibri"/>
                <a:cs typeface="Calibri"/>
              </a:rPr>
              <a:t>uvoľní </a:t>
            </a:r>
            <a:r>
              <a:rPr sz="3000" spc="-25" dirty="0">
                <a:solidFill>
                  <a:srgbClr val="C00000"/>
                </a:solidFill>
                <a:latin typeface="Calibri"/>
                <a:cs typeface="Calibri"/>
              </a:rPr>
              <a:t>protóny  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do </a:t>
            </a:r>
            <a:r>
              <a:rPr sz="3000" spc="-15" dirty="0">
                <a:solidFill>
                  <a:srgbClr val="C00000"/>
                </a:solidFill>
                <a:latin typeface="Calibri"/>
                <a:cs typeface="Calibri"/>
              </a:rPr>
              <a:t>tylakoidnej </a:t>
            </a:r>
            <a:r>
              <a:rPr sz="3000" spc="-20" dirty="0">
                <a:solidFill>
                  <a:srgbClr val="C00000"/>
                </a:solidFill>
                <a:latin typeface="Calibri"/>
                <a:cs typeface="Calibri"/>
              </a:rPr>
              <a:t>dutiny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a tým 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dôjde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k </a:t>
            </a:r>
            <a:r>
              <a:rPr sz="3000" spc="-15" dirty="0">
                <a:solidFill>
                  <a:srgbClr val="C00000"/>
                </a:solidFill>
                <a:latin typeface="Calibri"/>
                <a:cs typeface="Calibri"/>
              </a:rPr>
              <a:t>oxidácii</a:t>
            </a:r>
            <a:r>
              <a:rPr sz="300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C00000"/>
                </a:solidFill>
                <a:latin typeface="Calibri"/>
                <a:cs typeface="Calibri"/>
              </a:rPr>
              <a:t>vody</a:t>
            </a:r>
            <a:endParaRPr sz="3000">
              <a:latin typeface="Calibri"/>
              <a:cs typeface="Calibri"/>
            </a:endParaRPr>
          </a:p>
          <a:p>
            <a:pPr marL="419100" marR="79375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419100" algn="l"/>
              </a:tabLst>
            </a:pPr>
            <a:r>
              <a:rPr sz="3000" spc="-10" dirty="0">
                <a:solidFill>
                  <a:srgbClr val="006FC0"/>
                </a:solidFill>
                <a:latin typeface="Calibri"/>
                <a:cs typeface="Calibri"/>
              </a:rPr>
              <a:t>Prenos elektrónov 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z </a:t>
            </a:r>
            <a:r>
              <a:rPr sz="3000" spc="-20" dirty="0">
                <a:solidFill>
                  <a:srgbClr val="006FC0"/>
                </a:solidFill>
                <a:latin typeface="Calibri"/>
                <a:cs typeface="Calibri"/>
              </a:rPr>
              <a:t>redukovaného </a:t>
            </a:r>
            <a:r>
              <a:rPr sz="3000" spc="-10" dirty="0">
                <a:solidFill>
                  <a:srgbClr val="006FC0"/>
                </a:solidFill>
                <a:latin typeface="Calibri"/>
                <a:cs typeface="Calibri"/>
              </a:rPr>
              <a:t>plastochinónu  cez </a:t>
            </a:r>
            <a:r>
              <a:rPr sz="3000" i="1" spc="-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3000" i="1" spc="-7" baseline="-20833" dirty="0">
                <a:solidFill>
                  <a:srgbClr val="006FC0"/>
                </a:solidFill>
                <a:latin typeface="Calibri"/>
                <a:cs typeface="Calibri"/>
              </a:rPr>
              <a:t>6</a:t>
            </a:r>
            <a:r>
              <a:rPr sz="3000" i="1" spc="-5" dirty="0">
                <a:solidFill>
                  <a:srgbClr val="006FC0"/>
                </a:solidFill>
                <a:latin typeface="Calibri"/>
                <a:cs typeface="Calibri"/>
              </a:rPr>
              <a:t>f </a:t>
            </a:r>
            <a:r>
              <a:rPr sz="3000" spc="-25" dirty="0">
                <a:solidFill>
                  <a:srgbClr val="006FC0"/>
                </a:solidFill>
                <a:latin typeface="Calibri"/>
                <a:cs typeface="Calibri"/>
              </a:rPr>
              <a:t>komplex, </a:t>
            </a:r>
            <a:r>
              <a:rPr sz="3000" spc="-10" dirty="0">
                <a:solidFill>
                  <a:srgbClr val="006FC0"/>
                </a:solidFill>
                <a:latin typeface="Calibri"/>
                <a:cs typeface="Calibri"/>
              </a:rPr>
              <a:t>ktorý je </a:t>
            </a:r>
            <a:r>
              <a:rPr sz="3000" spc="-15" dirty="0">
                <a:solidFill>
                  <a:srgbClr val="006FC0"/>
                </a:solidFill>
                <a:latin typeface="Calibri"/>
                <a:cs typeface="Calibri"/>
              </a:rPr>
              <a:t>pripojený  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k </a:t>
            </a:r>
            <a:r>
              <a:rPr sz="3000" spc="-15" dirty="0">
                <a:solidFill>
                  <a:srgbClr val="006FC0"/>
                </a:solidFill>
                <a:latin typeface="Calibri"/>
                <a:cs typeface="Calibri"/>
              </a:rPr>
              <a:t>dvom  </a:t>
            </a:r>
            <a:r>
              <a:rPr sz="3000" spc="-20" dirty="0">
                <a:solidFill>
                  <a:srgbClr val="006FC0"/>
                </a:solidFill>
                <a:latin typeface="Calibri"/>
                <a:cs typeface="Calibri"/>
              </a:rPr>
              <a:t>fotosystémom, </a:t>
            </a:r>
            <a:r>
              <a:rPr sz="3000" spc="-10" dirty="0">
                <a:solidFill>
                  <a:srgbClr val="006FC0"/>
                </a:solidFill>
                <a:latin typeface="Calibri"/>
                <a:cs typeface="Calibri"/>
              </a:rPr>
              <a:t>uvoľňuje </a:t>
            </a:r>
            <a:r>
              <a:rPr sz="3000" spc="-15" dirty="0">
                <a:solidFill>
                  <a:srgbClr val="006FC0"/>
                </a:solidFill>
                <a:latin typeface="Calibri"/>
                <a:cs typeface="Calibri"/>
              </a:rPr>
              <a:t>energiu</a:t>
            </a:r>
            <a:r>
              <a:rPr sz="3000" spc="6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000" spc="-10" dirty="0">
                <a:solidFill>
                  <a:srgbClr val="006FC0"/>
                </a:solidFill>
                <a:latin typeface="Calibri"/>
                <a:cs typeface="Calibri"/>
              </a:rPr>
              <a:t>zapríčiňuje  </a:t>
            </a:r>
            <a:r>
              <a:rPr sz="3000" spc="-15" dirty="0">
                <a:solidFill>
                  <a:srgbClr val="006FC0"/>
                </a:solidFill>
                <a:latin typeface="Calibri"/>
                <a:cs typeface="Calibri"/>
              </a:rPr>
              <a:t>redukciu</a:t>
            </a:r>
            <a:r>
              <a:rPr sz="3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6FC0"/>
                </a:solidFill>
                <a:latin typeface="Calibri"/>
                <a:cs typeface="Calibri"/>
              </a:rPr>
              <a:t>plastocyanínu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1555749"/>
            <a:ext cx="8099425" cy="384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42900" algn="just">
              <a:lnSpc>
                <a:spcPts val="2375"/>
              </a:lnSpc>
              <a:spcBef>
                <a:spcPts val="95"/>
              </a:spcBef>
              <a:buFont typeface="Arial"/>
              <a:buChar char="•"/>
              <a:tabLst>
                <a:tab pos="368300" algn="l"/>
              </a:tabLst>
            </a:pPr>
            <a:r>
              <a:rPr sz="2200" spc="-60" dirty="0">
                <a:latin typeface="Calibri"/>
                <a:cs typeface="Calibri"/>
              </a:rPr>
              <a:t>Obr. </a:t>
            </a:r>
            <a:r>
              <a:rPr sz="2200" spc="-5" dirty="0">
                <a:latin typeface="Calibri"/>
                <a:cs typeface="Calibri"/>
              </a:rPr>
              <a:t>3.10 </a:t>
            </a:r>
            <a:r>
              <a:rPr sz="2200" spc="-15" dirty="0">
                <a:latin typeface="Calibri"/>
                <a:cs typeface="Calibri"/>
              </a:rPr>
              <a:t>ukazuje, </a:t>
            </a:r>
            <a:r>
              <a:rPr sz="2200" spc="-10" dirty="0">
                <a:latin typeface="Calibri"/>
                <a:cs typeface="Calibri"/>
              </a:rPr>
              <a:t>transport elektrónov </a:t>
            </a:r>
            <a:r>
              <a:rPr sz="2200" spc="-15" dirty="0">
                <a:latin typeface="Calibri"/>
                <a:cs typeface="Calibri"/>
              </a:rPr>
              <a:t>systémom </a:t>
            </a:r>
            <a:r>
              <a:rPr sz="2200" spc="-5" dirty="0">
                <a:latin typeface="Calibri"/>
                <a:cs typeface="Calibri"/>
              </a:rPr>
              <a:t>PSI na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stranu</a:t>
            </a:r>
            <a:endParaRPr sz="2200">
              <a:latin typeface="Calibri"/>
              <a:cs typeface="Calibri"/>
            </a:endParaRPr>
          </a:p>
          <a:p>
            <a:pPr marL="368300" algn="just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strómovej membrány cez </a:t>
            </a:r>
            <a:r>
              <a:rPr sz="2200" spc="-25" dirty="0">
                <a:latin typeface="Calibri"/>
                <a:cs typeface="Calibri"/>
              </a:rPr>
              <a:t>niekoľko </a:t>
            </a:r>
            <a:r>
              <a:rPr sz="2200" spc="-10" dirty="0">
                <a:latin typeface="Calibri"/>
                <a:cs typeface="Calibri"/>
              </a:rPr>
              <a:t>nosičov </a:t>
            </a:r>
            <a:r>
              <a:rPr sz="2200" spc="-5" dirty="0">
                <a:latin typeface="Calibri"/>
                <a:cs typeface="Calibri"/>
              </a:rPr>
              <a:t>série </a:t>
            </a:r>
            <a:r>
              <a:rPr sz="2200" spc="-10" dirty="0">
                <a:latin typeface="Calibri"/>
                <a:cs typeface="Calibri"/>
              </a:rPr>
              <a:t>4Fe-4S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klastrov</a:t>
            </a:r>
            <a:endParaRPr sz="2200">
              <a:latin typeface="Calibri"/>
              <a:cs typeface="Calibri"/>
            </a:endParaRPr>
          </a:p>
          <a:p>
            <a:pPr marL="368300" marR="20320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68300" algn="l"/>
              </a:tabLst>
            </a:pPr>
            <a:r>
              <a:rPr sz="2200" spc="-10" dirty="0">
                <a:latin typeface="Calibri"/>
                <a:cs typeface="Calibri"/>
              </a:rPr>
              <a:t>Tieto </a:t>
            </a:r>
            <a:r>
              <a:rPr sz="2200" spc="-15" dirty="0">
                <a:latin typeface="Calibri"/>
                <a:cs typeface="Calibri"/>
              </a:rPr>
              <a:t>procesy </a:t>
            </a:r>
            <a:r>
              <a:rPr sz="2200" dirty="0">
                <a:latin typeface="Calibri"/>
                <a:cs typeface="Calibri"/>
              </a:rPr>
              <a:t>sú </a:t>
            </a:r>
            <a:r>
              <a:rPr sz="2200" spc="-15" dirty="0">
                <a:latin typeface="Calibri"/>
                <a:cs typeface="Calibri"/>
              </a:rPr>
              <a:t>pravdepodobne </a:t>
            </a:r>
            <a:r>
              <a:rPr sz="2200" spc="-5" dirty="0">
                <a:latin typeface="Calibri"/>
                <a:cs typeface="Calibri"/>
              </a:rPr>
              <a:t>s najnegatívnejším potenciálom v  biológii, </a:t>
            </a:r>
            <a:r>
              <a:rPr sz="2200" spc="-15" dirty="0">
                <a:latin typeface="Calibri"/>
                <a:cs typeface="Calibri"/>
              </a:rPr>
              <a:t>avšak tento </a:t>
            </a:r>
            <a:r>
              <a:rPr sz="2200" spc="-10" dirty="0">
                <a:latin typeface="Calibri"/>
                <a:cs typeface="Calibri"/>
              </a:rPr>
              <a:t>potenciál </a:t>
            </a:r>
            <a:r>
              <a:rPr sz="2200" dirty="0">
                <a:latin typeface="Calibri"/>
                <a:cs typeface="Calibri"/>
              </a:rPr>
              <a:t>je </a:t>
            </a:r>
            <a:r>
              <a:rPr sz="2200" spc="-30" dirty="0">
                <a:latin typeface="Calibri"/>
                <a:cs typeface="Calibri"/>
              </a:rPr>
              <a:t>potrebný, </a:t>
            </a:r>
            <a:r>
              <a:rPr sz="2200" spc="-25" dirty="0">
                <a:latin typeface="Calibri"/>
                <a:cs typeface="Calibri"/>
              </a:rPr>
              <a:t>pretože </a:t>
            </a:r>
            <a:r>
              <a:rPr sz="2200" spc="-5" dirty="0">
                <a:latin typeface="Calibri"/>
                <a:cs typeface="Calibri"/>
              </a:rPr>
              <a:t>ďalším  </a:t>
            </a:r>
            <a:r>
              <a:rPr sz="2200" spc="-15" dirty="0">
                <a:latin typeface="Calibri"/>
                <a:cs typeface="Calibri"/>
              </a:rPr>
              <a:t>akceptorom </a:t>
            </a:r>
            <a:r>
              <a:rPr sz="2200" spc="-5" dirty="0">
                <a:latin typeface="Calibri"/>
                <a:cs typeface="Calibri"/>
              </a:rPr>
              <a:t>je </a:t>
            </a:r>
            <a:r>
              <a:rPr sz="2200" spc="-20" dirty="0">
                <a:latin typeface="Calibri"/>
                <a:cs typeface="Calibri"/>
              </a:rPr>
              <a:t>ferredoxín 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i="1" spc="-15" dirty="0">
                <a:latin typeface="Calibri"/>
                <a:cs typeface="Calibri"/>
              </a:rPr>
              <a:t>Fd</a:t>
            </a:r>
            <a:r>
              <a:rPr sz="2200" spc="-15" dirty="0">
                <a:latin typeface="Calibri"/>
                <a:cs typeface="Calibri"/>
              </a:rPr>
              <a:t>), 2Fe-2S proteín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(E=-0,432V)</a:t>
            </a:r>
            <a:endParaRPr sz="2200">
              <a:latin typeface="Calibri"/>
              <a:cs typeface="Calibri"/>
            </a:endParaRPr>
          </a:p>
          <a:p>
            <a:pPr marL="368300" indent="-342900" algn="just">
              <a:lnSpc>
                <a:spcPts val="2375"/>
              </a:lnSpc>
              <a:buFont typeface="Arial"/>
              <a:buChar char="•"/>
              <a:tabLst>
                <a:tab pos="368300" algn="l"/>
              </a:tabLst>
            </a:pPr>
            <a:r>
              <a:rPr sz="2200" spc="-15" dirty="0">
                <a:latin typeface="Calibri"/>
                <a:cs typeface="Calibri"/>
              </a:rPr>
              <a:t>Elektróny </a:t>
            </a:r>
            <a:r>
              <a:rPr sz="2200" spc="-5" dirty="0">
                <a:latin typeface="Calibri"/>
                <a:cs typeface="Calibri"/>
              </a:rPr>
              <a:t>z </a:t>
            </a:r>
            <a:r>
              <a:rPr sz="2200" i="1" spc="-10" dirty="0">
                <a:latin typeface="Calibri"/>
                <a:cs typeface="Calibri"/>
              </a:rPr>
              <a:t>Fd </a:t>
            </a:r>
            <a:r>
              <a:rPr sz="2200" spc="-10" dirty="0">
                <a:latin typeface="Calibri"/>
                <a:cs typeface="Calibri"/>
              </a:rPr>
              <a:t>redukujú memránový </a:t>
            </a:r>
            <a:r>
              <a:rPr sz="2200" spc="-15" dirty="0">
                <a:latin typeface="Calibri"/>
                <a:cs typeface="Calibri"/>
              </a:rPr>
              <a:t>flavoproteín, </a:t>
            </a:r>
            <a:r>
              <a:rPr sz="2200" spc="-10" dirty="0">
                <a:latin typeface="Calibri"/>
                <a:cs typeface="Calibri"/>
              </a:rPr>
              <a:t>ktorý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obsahuje</a:t>
            </a:r>
            <a:endParaRPr sz="2200">
              <a:latin typeface="Calibri"/>
              <a:cs typeface="Calibri"/>
            </a:endParaRPr>
          </a:p>
          <a:p>
            <a:pPr marL="368300" algn="just">
              <a:lnSpc>
                <a:spcPts val="2375"/>
              </a:lnSpc>
            </a:pPr>
            <a:r>
              <a:rPr sz="2200" spc="-45" dirty="0">
                <a:latin typeface="Calibri"/>
                <a:cs typeface="Calibri"/>
              </a:rPr>
              <a:t>FAD </a:t>
            </a:r>
            <a:r>
              <a:rPr sz="2200" spc="-15" dirty="0">
                <a:latin typeface="Calibri"/>
                <a:cs typeface="Calibri"/>
              </a:rPr>
              <a:t>(ferredoxín-NADP reduktáza </a:t>
            </a:r>
            <a:r>
              <a:rPr sz="2200" spc="-5" dirty="0">
                <a:latin typeface="Calibri"/>
                <a:cs typeface="Calibri"/>
              </a:rPr>
              <a:t>alebo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FNR)</a:t>
            </a:r>
            <a:endParaRPr sz="2200">
              <a:latin typeface="Calibri"/>
              <a:cs typeface="Calibri"/>
            </a:endParaRPr>
          </a:p>
          <a:p>
            <a:pPr marL="368300" indent="-342900" algn="just">
              <a:lnSpc>
                <a:spcPts val="2375"/>
              </a:lnSpc>
              <a:spcBef>
                <a:spcPts val="5"/>
              </a:spcBef>
              <a:buFont typeface="Arial"/>
              <a:buChar char="•"/>
              <a:tabLst>
                <a:tab pos="368300" algn="l"/>
              </a:tabLst>
            </a:pPr>
            <a:r>
              <a:rPr sz="2200" spc="-60" dirty="0">
                <a:latin typeface="Calibri"/>
                <a:cs typeface="Calibri"/>
              </a:rPr>
              <a:t>Táto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reduktáza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katalyzuje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redukciu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NADP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NADPH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strome,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ktorá</a:t>
            </a:r>
            <a:endParaRPr sz="2200">
              <a:latin typeface="Calibri"/>
              <a:cs typeface="Calibri"/>
            </a:endParaRPr>
          </a:p>
          <a:p>
            <a:pPr marL="368300" algn="just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sa </a:t>
            </a:r>
            <a:r>
              <a:rPr sz="2200" spc="-30" dirty="0">
                <a:latin typeface="Calibri"/>
                <a:cs typeface="Calibri"/>
              </a:rPr>
              <a:t>stáva </a:t>
            </a:r>
            <a:r>
              <a:rPr sz="2200" spc="-20" dirty="0">
                <a:latin typeface="Calibri"/>
                <a:cs typeface="Calibri"/>
              </a:rPr>
              <a:t>zdrojom </a:t>
            </a:r>
            <a:r>
              <a:rPr sz="2200" spc="-15" dirty="0">
                <a:latin typeface="Calibri"/>
                <a:cs typeface="Calibri"/>
              </a:rPr>
              <a:t>protónov </a:t>
            </a:r>
            <a:r>
              <a:rPr sz="2200" spc="-5" dirty="0">
                <a:latin typeface="Calibri"/>
                <a:cs typeface="Calibri"/>
              </a:rPr>
              <a:t>na </a:t>
            </a:r>
            <a:r>
              <a:rPr sz="2200" spc="-15" dirty="0">
                <a:latin typeface="Calibri"/>
                <a:cs typeface="Calibri"/>
              </a:rPr>
              <a:t>redukciu </a:t>
            </a:r>
            <a:r>
              <a:rPr sz="2200" spc="-10" dirty="0">
                <a:latin typeface="Calibri"/>
                <a:cs typeface="Calibri"/>
              </a:rPr>
              <a:t>CO</a:t>
            </a:r>
            <a:r>
              <a:rPr sz="2175" spc="-15" baseline="-21072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strome.</a:t>
            </a:r>
            <a:endParaRPr sz="2200">
              <a:latin typeface="Calibri"/>
              <a:cs typeface="Calibri"/>
            </a:endParaRPr>
          </a:p>
          <a:p>
            <a:pPr marL="368300" marR="17780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68300" algn="l"/>
              </a:tabLst>
            </a:pPr>
            <a:r>
              <a:rPr sz="2200" spc="-10" dirty="0">
                <a:latin typeface="Calibri"/>
                <a:cs typeface="Calibri"/>
              </a:rPr>
              <a:t>Okrem </a:t>
            </a:r>
            <a:r>
              <a:rPr sz="2200" spc="-15" dirty="0">
                <a:latin typeface="Calibri"/>
                <a:cs typeface="Calibri"/>
              </a:rPr>
              <a:t>toho </a:t>
            </a:r>
            <a:r>
              <a:rPr sz="2200" spc="-10" dirty="0">
                <a:latin typeface="Calibri"/>
                <a:cs typeface="Calibri"/>
              </a:rPr>
              <a:t>nadbytok </a:t>
            </a:r>
            <a:r>
              <a:rPr sz="2200" spc="-15" dirty="0">
                <a:latin typeface="Calibri"/>
                <a:cs typeface="Calibri"/>
              </a:rPr>
              <a:t>protónov </a:t>
            </a:r>
            <a:r>
              <a:rPr sz="2200" spc="-5" dirty="0">
                <a:latin typeface="Calibri"/>
                <a:cs typeface="Calibri"/>
              </a:rPr>
              <a:t>v </a:t>
            </a:r>
            <a:r>
              <a:rPr sz="2200" spc="-10" dirty="0">
                <a:latin typeface="Calibri"/>
                <a:cs typeface="Calibri"/>
              </a:rPr>
              <a:t>bunečnej dutine (po </a:t>
            </a:r>
            <a:r>
              <a:rPr sz="2200" spc="-15" dirty="0">
                <a:latin typeface="Calibri"/>
                <a:cs typeface="Calibri"/>
              </a:rPr>
              <a:t>oxidácii  </a:t>
            </a:r>
            <a:r>
              <a:rPr sz="2200" spc="-40" dirty="0">
                <a:latin typeface="Calibri"/>
                <a:cs typeface="Calibri"/>
              </a:rPr>
              <a:t>vody, </a:t>
            </a:r>
            <a:r>
              <a:rPr sz="2200" spc="-10" dirty="0">
                <a:latin typeface="Calibri"/>
                <a:cs typeface="Calibri"/>
              </a:rPr>
              <a:t>teda plastochinolu) </a:t>
            </a:r>
            <a:r>
              <a:rPr sz="2200" spc="-5" dirty="0">
                <a:latin typeface="Calibri"/>
                <a:cs typeface="Calibri"/>
              </a:rPr>
              <a:t>spôsobí </a:t>
            </a:r>
            <a:r>
              <a:rPr sz="2200" spc="-10" dirty="0">
                <a:latin typeface="Calibri"/>
                <a:cs typeface="Calibri"/>
              </a:rPr>
              <a:t>nadbytok 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175" spc="-7" baseline="24904" dirty="0">
                <a:latin typeface="Calibri"/>
                <a:cs typeface="Calibri"/>
              </a:rPr>
              <a:t>+ </a:t>
            </a:r>
            <a:r>
              <a:rPr sz="2200" spc="-5" dirty="0">
                <a:latin typeface="Calibri"/>
                <a:cs typeface="Calibri"/>
              </a:rPr>
              <a:t>iónov v </a:t>
            </a:r>
            <a:r>
              <a:rPr sz="2200" spc="-15" dirty="0">
                <a:latin typeface="Calibri"/>
                <a:cs typeface="Calibri"/>
              </a:rPr>
              <a:t>tejto </a:t>
            </a:r>
            <a:r>
              <a:rPr sz="2200" spc="-10" dirty="0">
                <a:latin typeface="Calibri"/>
                <a:cs typeface="Calibri"/>
              </a:rPr>
              <a:t>dutine  (acidifikácia </a:t>
            </a:r>
            <a:r>
              <a:rPr sz="2200" spc="-15" dirty="0">
                <a:latin typeface="Calibri"/>
                <a:cs typeface="Calibri"/>
              </a:rPr>
              <a:t>tylakoidnej </a:t>
            </a:r>
            <a:r>
              <a:rPr sz="2200" spc="-10" dirty="0">
                <a:latin typeface="Calibri"/>
                <a:cs typeface="Calibri"/>
              </a:rPr>
              <a:t>dutiny) </a:t>
            </a:r>
            <a:r>
              <a:rPr sz="2200" spc="-5" dirty="0">
                <a:latin typeface="Calibri"/>
                <a:cs typeface="Calibri"/>
              </a:rPr>
              <a:t>a energia </a:t>
            </a:r>
            <a:r>
              <a:rPr sz="2200" spc="-20" dirty="0">
                <a:latin typeface="Calibri"/>
                <a:cs typeface="Calibri"/>
              </a:rPr>
              <a:t>tohto </a:t>
            </a:r>
            <a:r>
              <a:rPr sz="2200" spc="5" dirty="0">
                <a:latin typeface="Calibri"/>
                <a:cs typeface="Calibri"/>
              </a:rPr>
              <a:t>H</a:t>
            </a:r>
            <a:r>
              <a:rPr sz="2175" spc="7" baseline="24904" dirty="0">
                <a:latin typeface="Calibri"/>
                <a:cs typeface="Calibri"/>
              </a:rPr>
              <a:t>+ </a:t>
            </a:r>
            <a:r>
              <a:rPr sz="2200" spc="-15" dirty="0">
                <a:latin typeface="Calibri"/>
                <a:cs typeface="Calibri"/>
              </a:rPr>
              <a:t>gradientu </a:t>
            </a:r>
            <a:r>
              <a:rPr sz="2200" spc="5" dirty="0">
                <a:latin typeface="Calibri"/>
                <a:cs typeface="Calibri"/>
              </a:rPr>
              <a:t>je  </a:t>
            </a:r>
            <a:r>
              <a:rPr sz="2200" spc="-10" dirty="0">
                <a:latin typeface="Calibri"/>
                <a:cs typeface="Calibri"/>
              </a:rPr>
              <a:t>použitá </a:t>
            </a:r>
            <a:r>
              <a:rPr sz="2200" spc="-5" dirty="0">
                <a:latin typeface="Calibri"/>
                <a:cs typeface="Calibri"/>
              </a:rPr>
              <a:t>na </a:t>
            </a:r>
            <a:r>
              <a:rPr sz="2200" spc="-25" dirty="0">
                <a:latin typeface="Calibri"/>
                <a:cs typeface="Calibri"/>
              </a:rPr>
              <a:t>syntézu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65" dirty="0">
                <a:latin typeface="Calibri"/>
                <a:cs typeface="Calibri"/>
              </a:rPr>
              <a:t>ATP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1537157"/>
            <a:ext cx="8099425" cy="430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 algn="just">
              <a:lnSpc>
                <a:spcPts val="2915"/>
              </a:lnSpc>
              <a:spcBef>
                <a:spcPts val="100"/>
              </a:spcBef>
              <a:buFont typeface="Arial"/>
              <a:buChar char="•"/>
              <a:tabLst>
                <a:tab pos="368300" algn="l"/>
              </a:tabLst>
            </a:pPr>
            <a:r>
              <a:rPr sz="2700" spc="-20" dirty="0">
                <a:latin typeface="Calibri"/>
                <a:cs typeface="Calibri"/>
              </a:rPr>
              <a:t>Redox</a:t>
            </a:r>
            <a:r>
              <a:rPr sz="2700" spc="2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aktivita</a:t>
            </a:r>
            <a:r>
              <a:rPr sz="2700" spc="3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spojená</a:t>
            </a:r>
            <a:r>
              <a:rPr sz="2700" spc="3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3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fotosyntetickými</a:t>
            </a:r>
            <a:r>
              <a:rPr sz="2700" spc="3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reakciami</a:t>
            </a:r>
            <a:r>
              <a:rPr sz="2700" spc="3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je</a:t>
            </a:r>
          </a:p>
          <a:p>
            <a:pPr marL="368300" algn="just">
              <a:lnSpc>
                <a:spcPts val="2915"/>
              </a:lnSpc>
            </a:pPr>
            <a:r>
              <a:rPr sz="2700" spc="-15" dirty="0">
                <a:latin typeface="Calibri"/>
                <a:cs typeface="Calibri"/>
              </a:rPr>
              <a:t>lokalizovaná </a:t>
            </a:r>
            <a:r>
              <a:rPr sz="2700" dirty="0">
                <a:latin typeface="Calibri"/>
                <a:cs typeface="Calibri"/>
              </a:rPr>
              <a:t>v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chloroplastoch</a:t>
            </a:r>
            <a:endParaRPr sz="2700" dirty="0">
              <a:latin typeface="Calibri"/>
              <a:cs typeface="Calibri"/>
            </a:endParaRPr>
          </a:p>
          <a:p>
            <a:pPr marL="368300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68300" algn="l"/>
              </a:tabLst>
            </a:pPr>
            <a:r>
              <a:rPr sz="2700" spc="-15" dirty="0">
                <a:latin typeface="Calibri"/>
                <a:cs typeface="Calibri"/>
              </a:rPr>
              <a:t>Organela </a:t>
            </a:r>
            <a:r>
              <a:rPr sz="2700" dirty="0">
                <a:latin typeface="Calibri"/>
                <a:cs typeface="Calibri"/>
              </a:rPr>
              <a:t>má </a:t>
            </a:r>
            <a:r>
              <a:rPr sz="2700" spc="-10" dirty="0">
                <a:latin typeface="Calibri"/>
                <a:cs typeface="Calibri"/>
              </a:rPr>
              <a:t>štruktúrne podobnosti </a:t>
            </a:r>
            <a:r>
              <a:rPr sz="2700" spc="-35" dirty="0">
                <a:latin typeface="Calibri"/>
                <a:cs typeface="Calibri"/>
              </a:rPr>
              <a:t>ako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mitochondria</a:t>
            </a:r>
            <a:endParaRPr sz="2700" dirty="0">
              <a:latin typeface="Calibri"/>
              <a:cs typeface="Calibri"/>
            </a:endParaRPr>
          </a:p>
          <a:p>
            <a:pPr marL="368300" marR="17780" indent="-342900" algn="just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68300" algn="l"/>
              </a:tabLst>
            </a:pPr>
            <a:r>
              <a:rPr sz="2700" spc="-20" dirty="0">
                <a:solidFill>
                  <a:srgbClr val="E36C09"/>
                </a:solidFill>
                <a:latin typeface="Calibri"/>
                <a:cs typeface="Calibri"/>
              </a:rPr>
              <a:t>Reakcie </a:t>
            </a:r>
            <a:r>
              <a:rPr sz="2700" spc="-15" dirty="0">
                <a:solidFill>
                  <a:srgbClr val="E36C09"/>
                </a:solidFill>
                <a:latin typeface="Calibri"/>
                <a:cs typeface="Calibri"/>
              </a:rPr>
              <a:t>elektrónového transportu </a:t>
            </a:r>
            <a:r>
              <a:rPr sz="2700" dirty="0">
                <a:latin typeface="Calibri"/>
                <a:cs typeface="Calibri"/>
              </a:rPr>
              <a:t>sú </a:t>
            </a:r>
            <a:r>
              <a:rPr sz="2700" spc="-20" dirty="0">
                <a:latin typeface="Calibri"/>
                <a:cs typeface="Calibri"/>
              </a:rPr>
              <a:t>lokalizované vo  </a:t>
            </a:r>
            <a:r>
              <a:rPr sz="2700" spc="-5" dirty="0">
                <a:latin typeface="Calibri"/>
                <a:cs typeface="Calibri"/>
              </a:rPr>
              <a:t>vnútornom </a:t>
            </a:r>
            <a:r>
              <a:rPr sz="2700" spc="-10" dirty="0">
                <a:latin typeface="Calibri"/>
                <a:cs typeface="Calibri"/>
              </a:rPr>
              <a:t>membránovom </a:t>
            </a:r>
            <a:r>
              <a:rPr sz="2700" spc="-20" dirty="0">
                <a:latin typeface="Calibri"/>
                <a:cs typeface="Calibri"/>
              </a:rPr>
              <a:t>systéme, </a:t>
            </a:r>
            <a:r>
              <a:rPr sz="2700" spc="-15" dirty="0">
                <a:latin typeface="Calibri"/>
                <a:cs typeface="Calibri"/>
              </a:rPr>
              <a:t>ktorý </a:t>
            </a:r>
            <a:r>
              <a:rPr sz="2700" dirty="0">
                <a:latin typeface="Calibri"/>
                <a:cs typeface="Calibri"/>
              </a:rPr>
              <a:t>je </a:t>
            </a:r>
            <a:r>
              <a:rPr sz="2700" spc="-15" dirty="0">
                <a:latin typeface="Calibri"/>
                <a:cs typeface="Calibri"/>
              </a:rPr>
              <a:t>stlačený  </a:t>
            </a:r>
            <a:r>
              <a:rPr sz="2700" spc="-5" dirty="0">
                <a:latin typeface="Calibri"/>
                <a:cs typeface="Calibri"/>
              </a:rPr>
              <a:t>do </a:t>
            </a:r>
            <a:r>
              <a:rPr sz="2700" spc="-20" dirty="0">
                <a:latin typeface="Calibri"/>
                <a:cs typeface="Calibri"/>
              </a:rPr>
              <a:t>tvarov </a:t>
            </a:r>
            <a:r>
              <a:rPr sz="2700" spc="-25" dirty="0">
                <a:latin typeface="Calibri"/>
                <a:cs typeface="Calibri"/>
              </a:rPr>
              <a:t>diskov </a:t>
            </a:r>
            <a:r>
              <a:rPr sz="2700" spc="-20" dirty="0">
                <a:latin typeface="Calibri"/>
                <a:cs typeface="Calibri"/>
              </a:rPr>
              <a:t>nazývaných </a:t>
            </a:r>
            <a:r>
              <a:rPr sz="2700" spc="-35" dirty="0">
                <a:solidFill>
                  <a:srgbClr val="4F81BC"/>
                </a:solidFill>
                <a:latin typeface="Calibri"/>
                <a:cs typeface="Calibri"/>
              </a:rPr>
              <a:t>tylakoidy</a:t>
            </a:r>
            <a:r>
              <a:rPr sz="2700" spc="-35" dirty="0">
                <a:latin typeface="Calibri"/>
                <a:cs typeface="Calibri"/>
              </a:rPr>
              <a:t>, </a:t>
            </a:r>
            <a:r>
              <a:rPr sz="2700" spc="-20" dirty="0">
                <a:latin typeface="Calibri"/>
                <a:cs typeface="Calibri"/>
              </a:rPr>
              <a:t>ktoré </a:t>
            </a:r>
            <a:r>
              <a:rPr sz="2700" spc="-15" dirty="0">
                <a:latin typeface="Calibri"/>
                <a:cs typeface="Calibri"/>
              </a:rPr>
              <a:t>sú  </a:t>
            </a:r>
            <a:r>
              <a:rPr sz="2700" spc="-5" dirty="0">
                <a:latin typeface="Calibri"/>
                <a:cs typeface="Calibri"/>
              </a:rPr>
              <a:t>obklopené </a:t>
            </a:r>
            <a:r>
              <a:rPr sz="2700" spc="-30" dirty="0">
                <a:latin typeface="Calibri"/>
                <a:cs typeface="Calibri"/>
              </a:rPr>
              <a:t>roztokom enzýmov, </a:t>
            </a:r>
            <a:r>
              <a:rPr sz="2700" spc="-10" dirty="0">
                <a:latin typeface="Calibri"/>
                <a:cs typeface="Calibri"/>
              </a:rPr>
              <a:t>ktorý </a:t>
            </a:r>
            <a:r>
              <a:rPr sz="2700" dirty="0">
                <a:latin typeface="Calibri"/>
                <a:cs typeface="Calibri"/>
              </a:rPr>
              <a:t>sa </a:t>
            </a:r>
            <a:r>
              <a:rPr sz="2700" spc="-10" dirty="0">
                <a:latin typeface="Calibri"/>
                <a:cs typeface="Calibri"/>
              </a:rPr>
              <a:t>nazýva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F81BC"/>
                </a:solidFill>
                <a:latin typeface="Calibri"/>
                <a:cs typeface="Calibri"/>
              </a:rPr>
              <a:t>stroma</a:t>
            </a:r>
            <a:endParaRPr sz="2700" dirty="0">
              <a:latin typeface="Calibri"/>
              <a:cs typeface="Calibri"/>
            </a:endParaRPr>
          </a:p>
          <a:p>
            <a:pPr marL="368300" marR="17780" indent="-342900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68300" algn="l"/>
              </a:tabLst>
            </a:pPr>
            <a:r>
              <a:rPr sz="2700" spc="-35" dirty="0">
                <a:latin typeface="Calibri"/>
                <a:cs typeface="Calibri"/>
              </a:rPr>
              <a:t>Ako </a:t>
            </a:r>
            <a:r>
              <a:rPr sz="2700" spc="-15" dirty="0">
                <a:latin typeface="Calibri"/>
                <a:cs typeface="Calibri"/>
              </a:rPr>
              <a:t>mitochondrálny </a:t>
            </a:r>
            <a:r>
              <a:rPr sz="2700" spc="-10" dirty="0">
                <a:latin typeface="Calibri"/>
                <a:cs typeface="Calibri"/>
              </a:rPr>
              <a:t>matrix, </a:t>
            </a:r>
            <a:r>
              <a:rPr sz="2700" spc="-15" dirty="0">
                <a:latin typeface="Calibri"/>
                <a:cs typeface="Calibri"/>
              </a:rPr>
              <a:t>chloroplastová </a:t>
            </a:r>
            <a:r>
              <a:rPr sz="2700" spc="-20" dirty="0">
                <a:solidFill>
                  <a:srgbClr val="4F81BC"/>
                </a:solidFill>
                <a:latin typeface="Calibri"/>
                <a:cs typeface="Calibri"/>
              </a:rPr>
              <a:t>stroma </a:t>
            </a:r>
            <a:r>
              <a:rPr sz="2700" spc="-10" dirty="0">
                <a:latin typeface="Calibri"/>
                <a:cs typeface="Calibri"/>
              </a:rPr>
              <a:t>je </a:t>
            </a:r>
            <a:r>
              <a:rPr sz="2700" spc="-10" dirty="0">
                <a:solidFill>
                  <a:srgbClr val="E36C09"/>
                </a:solidFill>
                <a:latin typeface="Calibri"/>
                <a:cs typeface="Calibri"/>
              </a:rPr>
              <a:t> miesto metabolizmu uhlíka</a:t>
            </a:r>
            <a:r>
              <a:rPr sz="2700" spc="-10" dirty="0">
                <a:latin typeface="Calibri"/>
                <a:cs typeface="Calibri"/>
              </a:rPr>
              <a:t>,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700" spc="-22" baseline="-20061" dirty="0">
                <a:solidFill>
                  <a:srgbClr val="FF0000"/>
                </a:solidFill>
                <a:latin typeface="Calibri"/>
                <a:cs typeface="Calibri"/>
              </a:rPr>
              <a:t>2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je 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redukované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na 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glukózu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a iné </a:t>
            </a:r>
            <a:r>
              <a:rPr sz="2700" spc="-35" dirty="0">
                <a:solidFill>
                  <a:srgbClr val="FF0000"/>
                </a:solidFill>
                <a:latin typeface="Calibri"/>
                <a:cs typeface="Calibri"/>
              </a:rPr>
              <a:t>cukry,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používajúc energiu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vo forme </a:t>
            </a:r>
            <a:r>
              <a:rPr sz="2700" spc="-80" dirty="0">
                <a:solidFill>
                  <a:srgbClr val="FF0000"/>
                </a:solidFill>
                <a:latin typeface="Calibri"/>
                <a:cs typeface="Calibri"/>
              </a:rPr>
              <a:t>ATP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a 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NADPH</a:t>
            </a:r>
            <a:r>
              <a:rPr sz="2700" spc="-5" dirty="0">
                <a:latin typeface="Calibri"/>
                <a:cs typeface="Calibri"/>
              </a:rPr>
              <a:t>, </a:t>
            </a:r>
            <a:r>
              <a:rPr sz="2700" spc="-20" dirty="0">
                <a:latin typeface="Calibri"/>
                <a:cs typeface="Calibri"/>
              </a:rPr>
              <a:t>ktoré </a:t>
            </a:r>
            <a:r>
              <a:rPr sz="2700" dirty="0">
                <a:latin typeface="Calibri"/>
                <a:cs typeface="Calibri"/>
              </a:rPr>
              <a:t>sú </a:t>
            </a:r>
            <a:r>
              <a:rPr sz="2700" spc="-15" dirty="0">
                <a:latin typeface="Calibri"/>
                <a:cs typeface="Calibri"/>
              </a:rPr>
              <a:t>produkty</a:t>
            </a:r>
            <a:r>
              <a:rPr sz="2700" spc="58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fotosyntetickej </a:t>
            </a:r>
            <a:r>
              <a:rPr sz="2700" spc="-5" dirty="0">
                <a:latin typeface="Calibri"/>
                <a:cs typeface="Calibri"/>
              </a:rPr>
              <a:t>aktivity  </a:t>
            </a:r>
            <a:r>
              <a:rPr sz="2700" spc="-20" dirty="0">
                <a:latin typeface="Calibri"/>
                <a:cs typeface="Calibri"/>
              </a:rPr>
              <a:t>tylakoidných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membrán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1555749"/>
            <a:ext cx="8162290" cy="4183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PSII 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systém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proteínový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komplex</a:t>
            </a:r>
            <a:r>
              <a:rPr sz="22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membrány</a:t>
            </a:r>
            <a:endParaRPr sz="2200">
              <a:latin typeface="Calibri"/>
              <a:cs typeface="Calibri"/>
            </a:endParaRPr>
          </a:p>
          <a:p>
            <a:pPr marL="1221740" lvl="1" indent="-244475">
              <a:lnSpc>
                <a:spcPts val="2380"/>
              </a:lnSpc>
              <a:buChar char="-"/>
              <a:tabLst>
                <a:tab pos="1221740" algn="l"/>
                <a:tab pos="1222375" algn="l"/>
                <a:tab pos="1881505" algn="l"/>
                <a:tab pos="3387725" algn="l"/>
                <a:tab pos="3803650" algn="l"/>
                <a:tab pos="5332730" algn="l"/>
                <a:tab pos="5786755" algn="l"/>
                <a:tab pos="6683375" algn="l"/>
                <a:tab pos="7559675" algn="l"/>
                <a:tab pos="7851775" algn="l"/>
              </a:tabLst>
            </a:pPr>
            <a:r>
              <a:rPr sz="2200" dirty="0">
                <a:latin typeface="Calibri"/>
                <a:cs typeface="Calibri"/>
              </a:rPr>
              <a:t>jeho	</a:t>
            </a:r>
            <a:r>
              <a:rPr sz="2200" spc="-5" dirty="0">
                <a:latin typeface="Calibri"/>
                <a:cs typeface="Calibri"/>
              </a:rPr>
              <a:t>polypeptidy	sú	</a:t>
            </a:r>
            <a:r>
              <a:rPr sz="2200" spc="-15" dirty="0">
                <a:latin typeface="Calibri"/>
                <a:cs typeface="Calibri"/>
              </a:rPr>
              <a:t>orientované	</a:t>
            </a:r>
            <a:r>
              <a:rPr sz="2200" dirty="0">
                <a:latin typeface="Calibri"/>
                <a:cs typeface="Calibri"/>
              </a:rPr>
              <a:t>do	</a:t>
            </a:r>
            <a:r>
              <a:rPr sz="2200" spc="-10" dirty="0">
                <a:latin typeface="Calibri"/>
                <a:cs typeface="Calibri"/>
              </a:rPr>
              <a:t>vnútra	</a:t>
            </a:r>
            <a:r>
              <a:rPr sz="2200" spc="-15" dirty="0">
                <a:latin typeface="Calibri"/>
                <a:cs typeface="Calibri"/>
              </a:rPr>
              <a:t>dutiny	</a:t>
            </a:r>
            <a:r>
              <a:rPr sz="2200" spc="-5" dirty="0">
                <a:latin typeface="Calibri"/>
                <a:cs typeface="Calibri"/>
              </a:rPr>
              <a:t>a	sú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ts val="2380"/>
              </a:lnSpc>
            </a:pPr>
            <a:r>
              <a:rPr sz="2200" spc="-10" dirty="0">
                <a:latin typeface="Calibri"/>
                <a:cs typeface="Calibri"/>
              </a:rPr>
              <a:t>tvorené nepolárnymi zvyškami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AK</a:t>
            </a:r>
            <a:endParaRPr sz="2200">
              <a:latin typeface="Calibri"/>
              <a:cs typeface="Calibri"/>
            </a:endParaRPr>
          </a:p>
          <a:p>
            <a:pPr marL="1127125" lvl="1" indent="-149860">
              <a:lnSpc>
                <a:spcPct val="100000"/>
              </a:lnSpc>
              <a:buChar char="-"/>
              <a:tabLst>
                <a:tab pos="1127760" algn="l"/>
              </a:tabLst>
            </a:pPr>
            <a:r>
              <a:rPr sz="2200" spc="-5" dirty="0">
                <a:latin typeface="Calibri"/>
                <a:cs typeface="Calibri"/>
              </a:rPr>
              <a:t>je </a:t>
            </a:r>
            <a:r>
              <a:rPr sz="2200" spc="-25" dirty="0">
                <a:latin typeface="Calibri"/>
                <a:cs typeface="Calibri"/>
              </a:rPr>
              <a:t>rozdelený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troch</a:t>
            </a:r>
            <a:r>
              <a:rPr sz="220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domén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ts val="2375"/>
              </a:lnSpc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Prvé</a:t>
            </a:r>
            <a:r>
              <a:rPr sz="2200" spc="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dve</a:t>
            </a:r>
            <a:r>
              <a:rPr sz="2200" spc="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domény</a:t>
            </a:r>
            <a:r>
              <a:rPr sz="2200" spc="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prestupujú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membránu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obsahujú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proteíny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D1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D2,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ts val="2375"/>
              </a:lnSpc>
            </a:pPr>
            <a:r>
              <a:rPr sz="2200" spc="-20" dirty="0">
                <a:latin typeface="Calibri"/>
                <a:cs typeface="Calibri"/>
              </a:rPr>
              <a:t>ktoré </a:t>
            </a:r>
            <a:r>
              <a:rPr sz="2200" spc="-10" dirty="0">
                <a:latin typeface="Calibri"/>
                <a:cs typeface="Calibri"/>
              </a:rPr>
              <a:t>obsahujú </a:t>
            </a:r>
            <a:r>
              <a:rPr sz="2200" spc="-20" dirty="0">
                <a:latin typeface="Calibri"/>
                <a:cs typeface="Calibri"/>
              </a:rPr>
              <a:t>redox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centrá: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0" dirty="0">
                <a:latin typeface="Calibri"/>
                <a:cs typeface="Calibri"/>
              </a:rPr>
              <a:t>tyrozín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175" spc="-15" baseline="-21072" dirty="0">
                <a:latin typeface="Calibri"/>
                <a:cs typeface="Calibri"/>
              </a:rPr>
              <a:t>Z</a:t>
            </a:r>
            <a:endParaRPr sz="2175" baseline="-21072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buChar char="-"/>
              <a:tabLst>
                <a:tab pos="405765" algn="l"/>
                <a:tab pos="406400" algn="l"/>
              </a:tabLst>
            </a:pPr>
            <a:r>
              <a:rPr sz="2200" spc="-5" dirty="0">
                <a:latin typeface="Calibri"/>
                <a:cs typeface="Calibri"/>
              </a:rPr>
              <a:t>chlorofyl </a:t>
            </a:r>
            <a:r>
              <a:rPr sz="2200" i="1" spc="-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P680</a:t>
            </a:r>
            <a:endParaRPr sz="22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buChar char="-"/>
              <a:tabLst>
                <a:tab pos="405765" algn="l"/>
                <a:tab pos="406400" algn="l"/>
              </a:tabLst>
            </a:pPr>
            <a:r>
              <a:rPr sz="2200" spc="-25" dirty="0">
                <a:latin typeface="Calibri"/>
                <a:cs typeface="Calibri"/>
              </a:rPr>
              <a:t>niekoľko </a:t>
            </a:r>
            <a:r>
              <a:rPr sz="2200" spc="-5" dirty="0">
                <a:latin typeface="Calibri"/>
                <a:cs typeface="Calibri"/>
              </a:rPr>
              <a:t>ďalších </a:t>
            </a:r>
            <a:r>
              <a:rPr sz="2200" spc="-10" dirty="0">
                <a:latin typeface="Calibri"/>
                <a:cs typeface="Calibri"/>
              </a:rPr>
              <a:t>anténových </a:t>
            </a:r>
            <a:r>
              <a:rPr sz="2200" spc="-5" dirty="0">
                <a:latin typeface="Calibri"/>
                <a:cs typeface="Calibri"/>
              </a:rPr>
              <a:t>chlorofylov </a:t>
            </a:r>
            <a:r>
              <a:rPr sz="2200" spc="-30" dirty="0">
                <a:latin typeface="Calibri"/>
                <a:cs typeface="Calibri"/>
              </a:rPr>
              <a:t>ako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aj</a:t>
            </a:r>
            <a:endParaRPr sz="22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buChar char="-"/>
              <a:tabLst>
                <a:tab pos="405765" algn="l"/>
                <a:tab pos="406400" algn="l"/>
              </a:tabLst>
            </a:pPr>
            <a:r>
              <a:rPr sz="2200" spc="-15" dirty="0">
                <a:latin typeface="Calibri"/>
                <a:cs typeface="Calibri"/>
              </a:rPr>
              <a:t>feofitín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buChar char="-"/>
              <a:tabLst>
                <a:tab pos="405765" algn="l"/>
                <a:tab pos="406400" algn="l"/>
              </a:tabLst>
            </a:pPr>
            <a:r>
              <a:rPr sz="2200" spc="-10" dirty="0">
                <a:latin typeface="Calibri"/>
                <a:cs typeface="Calibri"/>
              </a:rPr>
              <a:t>chinóny </a:t>
            </a:r>
            <a:r>
              <a:rPr sz="2200" dirty="0">
                <a:latin typeface="Calibri"/>
                <a:cs typeface="Calibri"/>
              </a:rPr>
              <a:t>Q</a:t>
            </a:r>
            <a:r>
              <a:rPr sz="2175" baseline="-21072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</a:t>
            </a:r>
            <a:r>
              <a:rPr sz="2175" baseline="-21072" dirty="0">
                <a:latin typeface="Calibri"/>
                <a:cs typeface="Calibri"/>
              </a:rPr>
              <a:t>B</a:t>
            </a:r>
            <a:endParaRPr sz="2175" baseline="-21072">
              <a:latin typeface="Calibri"/>
              <a:cs typeface="Calibri"/>
            </a:endParaRPr>
          </a:p>
          <a:p>
            <a:pPr marL="63500" marR="43815">
              <a:lnSpc>
                <a:spcPct val="80000"/>
              </a:lnSpc>
              <a:spcBef>
                <a:spcPts val="535"/>
              </a:spcBef>
            </a:pPr>
            <a:r>
              <a:rPr sz="2200" spc="-5" dirty="0">
                <a:latin typeface="Calibri"/>
                <a:cs typeface="Calibri"/>
              </a:rPr>
              <a:t>Ďalšia </a:t>
            </a:r>
            <a:r>
              <a:rPr sz="2200" spc="-10" dirty="0">
                <a:latin typeface="Calibri"/>
                <a:cs typeface="Calibri"/>
              </a:rPr>
              <a:t>subjednotka </a:t>
            </a:r>
            <a:r>
              <a:rPr sz="2200" spc="-15" dirty="0">
                <a:latin typeface="Calibri"/>
                <a:cs typeface="Calibri"/>
              </a:rPr>
              <a:t>viaže </a:t>
            </a:r>
            <a:r>
              <a:rPr sz="2200" spc="-25" dirty="0">
                <a:latin typeface="Calibri"/>
                <a:cs typeface="Calibri"/>
              </a:rPr>
              <a:t>cytochrómy, </a:t>
            </a:r>
            <a:r>
              <a:rPr sz="2200" spc="-45" dirty="0">
                <a:latin typeface="Calibri"/>
                <a:cs typeface="Calibri"/>
              </a:rPr>
              <a:t>napr. </a:t>
            </a:r>
            <a:r>
              <a:rPr sz="2200" dirty="0">
                <a:latin typeface="Calibri"/>
                <a:cs typeface="Calibri"/>
              </a:rPr>
              <a:t>b</a:t>
            </a:r>
            <a:r>
              <a:rPr sz="2175" baseline="-21072" dirty="0">
                <a:latin typeface="Calibri"/>
                <a:cs typeface="Calibri"/>
              </a:rPr>
              <a:t>559 </a:t>
            </a:r>
            <a:r>
              <a:rPr sz="2200" spc="-5" dirty="0">
                <a:latin typeface="Calibri"/>
                <a:cs typeface="Calibri"/>
              </a:rPr>
              <a:t>a ďalšie, ale ich </a:t>
            </a:r>
            <a:r>
              <a:rPr sz="2200" spc="-10" dirty="0">
                <a:latin typeface="Calibri"/>
                <a:cs typeface="Calibri"/>
              </a:rPr>
              <a:t>úloha  </a:t>
            </a:r>
            <a:r>
              <a:rPr sz="2200" spc="-15" dirty="0">
                <a:latin typeface="Calibri"/>
                <a:cs typeface="Calibri"/>
              </a:rPr>
              <a:t>ešte </a:t>
            </a:r>
            <a:r>
              <a:rPr sz="2200" spc="-5" dirty="0">
                <a:latin typeface="Calibri"/>
                <a:cs typeface="Calibri"/>
              </a:rPr>
              <a:t>nie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jasná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pc="-10" dirty="0"/>
              <a:t>tretia</a:t>
            </a:r>
            <a:r>
              <a:rPr spc="15" dirty="0"/>
              <a:t> </a:t>
            </a:r>
            <a:r>
              <a:rPr spc="-10" dirty="0"/>
              <a:t>doména</a:t>
            </a:r>
          </a:p>
          <a:p>
            <a:pPr marL="63500">
              <a:lnSpc>
                <a:spcPct val="100000"/>
              </a:lnSpc>
            </a:pP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Zahŕňa </a:t>
            </a:r>
            <a:r>
              <a:rPr b="0" spc="-10" dirty="0">
                <a:solidFill>
                  <a:srgbClr val="FF0000"/>
                </a:solidFill>
                <a:latin typeface="Calibri"/>
                <a:cs typeface="Calibri"/>
              </a:rPr>
              <a:t>pár polypeptidov </a:t>
            </a: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(CP47 a</a:t>
            </a:r>
            <a:r>
              <a:rPr b="0" dirty="0">
                <a:solidFill>
                  <a:srgbClr val="FF0000"/>
                </a:solidFill>
                <a:latin typeface="Calibri"/>
                <a:cs typeface="Calibri"/>
              </a:rPr>
              <a:t> CP43)</a:t>
            </a:r>
          </a:p>
          <a:p>
            <a:pPr marL="63500">
              <a:lnSpc>
                <a:spcPct val="100000"/>
              </a:lnSpc>
            </a:pPr>
            <a:r>
              <a:rPr b="0" dirty="0">
                <a:solidFill>
                  <a:srgbClr val="FF0000"/>
                </a:solidFill>
                <a:latin typeface="Calibri"/>
                <a:cs typeface="Calibri"/>
              </a:rPr>
              <a:t>CP43 </a:t>
            </a: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poskytuje </a:t>
            </a:r>
            <a:r>
              <a:rPr b="0" spc="-10" dirty="0">
                <a:solidFill>
                  <a:srgbClr val="FF0000"/>
                </a:solidFill>
                <a:latin typeface="Calibri"/>
                <a:cs typeface="Calibri"/>
              </a:rPr>
              <a:t>ligandy </a:t>
            </a:r>
            <a:r>
              <a:rPr b="0" spc="-15" dirty="0">
                <a:solidFill>
                  <a:srgbClr val="FF0000"/>
                </a:solidFill>
                <a:latin typeface="Calibri"/>
                <a:cs typeface="Calibri"/>
              </a:rPr>
              <a:t>pre </a:t>
            </a:r>
            <a:r>
              <a:rPr b="0" spc="-10" dirty="0">
                <a:solidFill>
                  <a:srgbClr val="FF0000"/>
                </a:solidFill>
                <a:latin typeface="Calibri"/>
                <a:cs typeface="Calibri"/>
              </a:rPr>
              <a:t>Mn klastre, </a:t>
            </a:r>
            <a:r>
              <a:rPr b="0" spc="-20" dirty="0">
                <a:solidFill>
                  <a:srgbClr val="FF0000"/>
                </a:solidFill>
                <a:latin typeface="Calibri"/>
                <a:cs typeface="Calibri"/>
              </a:rPr>
              <a:t>ktoré katalyzujú </a:t>
            </a:r>
            <a:r>
              <a:rPr b="0" spc="-15" dirty="0">
                <a:solidFill>
                  <a:srgbClr val="FF0000"/>
                </a:solidFill>
                <a:latin typeface="Calibri"/>
                <a:cs typeface="Calibri"/>
              </a:rPr>
              <a:t>oxidáciu</a:t>
            </a:r>
            <a:r>
              <a:rPr b="0" spc="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FF0000"/>
                </a:solidFill>
                <a:latin typeface="Calibri"/>
                <a:cs typeface="Calibri"/>
              </a:rPr>
              <a:t>vody</a:t>
            </a:r>
          </a:p>
          <a:p>
            <a:pPr marL="406400" indent="-342900">
              <a:lnSpc>
                <a:spcPts val="2375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je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vonkajšia, obsahuje vodou</a:t>
            </a:r>
            <a:r>
              <a:rPr b="0" spc="1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rozpustné </a:t>
            </a:r>
            <a:r>
              <a:rPr b="0" spc="-35" dirty="0">
                <a:solidFill>
                  <a:srgbClr val="000000"/>
                </a:solidFill>
                <a:latin typeface="Calibri"/>
                <a:cs typeface="Calibri"/>
              </a:rPr>
              <a:t>proteíny,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ktoré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sú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viazané</a:t>
            </a:r>
          </a:p>
          <a:p>
            <a:pPr marL="406400">
              <a:lnSpc>
                <a:spcPts val="2375"/>
              </a:lnSpc>
            </a:pP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smerom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von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z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dutiny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–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sú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miestom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oxidácie</a:t>
            </a:r>
            <a:r>
              <a:rPr b="0" spc="1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175" b="0" spc="-7" baseline="-21072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22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  <a:p>
            <a:pPr marL="406400" marR="57150" indent="-342900" algn="just">
              <a:lnSpc>
                <a:spcPts val="2110"/>
              </a:lnSpc>
              <a:spcBef>
                <a:spcPts val="509"/>
              </a:spcBef>
              <a:buFont typeface="Arial"/>
              <a:buChar char="•"/>
              <a:tabLst>
                <a:tab pos="406400" algn="l"/>
              </a:tabLst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U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mnohých eukaryotov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sú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mnohé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prostetické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skupiny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týchto 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proteínov ešte</a:t>
            </a:r>
            <a:r>
              <a:rPr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nepopísané</a:t>
            </a:r>
          </a:p>
          <a:p>
            <a:pPr marL="406400" marR="53340" indent="-342900" algn="just">
              <a:lnSpc>
                <a:spcPct val="80000"/>
              </a:lnSpc>
              <a:spcBef>
                <a:spcPts val="550"/>
              </a:spcBef>
              <a:buFont typeface="Arial"/>
              <a:buChar char="•"/>
              <a:tabLst>
                <a:tab pos="406400" algn="l"/>
              </a:tabLst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U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prokaryontov 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(napr.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cyanobakterie) bola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dokázaná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prostetická 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skupina obsahujúca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peptidovú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subjednotku (PsbO),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ale aj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proteín  obsahujúci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Mn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4597653"/>
            <a:ext cx="8070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6305" algn="l"/>
                <a:tab pos="1582420" algn="l"/>
                <a:tab pos="1862455" algn="l"/>
                <a:tab pos="2790825" algn="l"/>
                <a:tab pos="4342765" algn="l"/>
                <a:tab pos="4609465" algn="l"/>
                <a:tab pos="6263005" algn="l"/>
                <a:tab pos="6888480" algn="l"/>
              </a:tabLst>
            </a:pPr>
            <a:r>
              <a:rPr sz="2200" spc="-10" dirty="0">
                <a:latin typeface="Calibri"/>
                <a:cs typeface="Calibri"/>
              </a:rPr>
              <a:t>Okrem	</a:t>
            </a:r>
            <a:r>
              <a:rPr sz="2200" spc="-15" dirty="0">
                <a:latin typeface="Calibri"/>
                <a:cs typeface="Calibri"/>
              </a:rPr>
              <a:t>toho	</a:t>
            </a:r>
            <a:r>
              <a:rPr sz="2200" spc="-5" dirty="0">
                <a:latin typeface="Calibri"/>
                <a:cs typeface="Calibri"/>
              </a:rPr>
              <a:t>u	ďalších	</a:t>
            </a:r>
            <a:r>
              <a:rPr sz="2200" spc="-15" dirty="0">
                <a:latin typeface="Calibri"/>
                <a:cs typeface="Calibri"/>
              </a:rPr>
              <a:t>eukaryontov	</a:t>
            </a:r>
            <a:r>
              <a:rPr sz="2200" spc="-5" dirty="0">
                <a:latin typeface="Calibri"/>
                <a:cs typeface="Calibri"/>
              </a:rPr>
              <a:t>a	</a:t>
            </a:r>
            <a:r>
              <a:rPr sz="2200" spc="-15" dirty="0">
                <a:latin typeface="Calibri"/>
                <a:cs typeface="Calibri"/>
              </a:rPr>
              <a:t>prokaryontov	</a:t>
            </a:r>
            <a:r>
              <a:rPr sz="2200" spc="-10" dirty="0">
                <a:latin typeface="Calibri"/>
                <a:cs typeface="Calibri"/>
              </a:rPr>
              <a:t>bola	</a:t>
            </a:r>
            <a:r>
              <a:rPr sz="2200" spc="-15" dirty="0">
                <a:latin typeface="Calibri"/>
                <a:cs typeface="Calibri"/>
              </a:rPr>
              <a:t>potvrdená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346" y="4782058"/>
            <a:ext cx="545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baseline="-16414" dirty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sz="1450" dirty="0">
                <a:solidFill>
                  <a:srgbClr val="FF0000"/>
                </a:solidFill>
                <a:latin typeface="Calibri"/>
                <a:cs typeface="Calibri"/>
              </a:rPr>
              <a:t>2+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903" y="4865878"/>
            <a:ext cx="8136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478280" algn="l"/>
                <a:tab pos="3272154" algn="l"/>
                <a:tab pos="4654550" algn="l"/>
                <a:tab pos="4966970" algn="l"/>
                <a:tab pos="6236970" algn="l"/>
                <a:tab pos="6543040" algn="l"/>
                <a:tab pos="7056755" algn="l"/>
                <a:tab pos="7828280" algn="l"/>
              </a:tabLst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prítomnosť	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anorganických	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kofaktorov	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=	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Mn,	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	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175" baseline="24904" dirty="0">
                <a:latin typeface="Calibri"/>
                <a:cs typeface="Calibri"/>
              </a:rPr>
              <a:t>-</a:t>
            </a:r>
            <a:r>
              <a:rPr sz="2200" dirty="0">
                <a:latin typeface="Calibri"/>
                <a:cs typeface="Calibri"/>
              </a:rPr>
              <a:t>,	</a:t>
            </a:r>
            <a:r>
              <a:rPr sz="2200" spc="-15" dirty="0">
                <a:latin typeface="Calibri"/>
                <a:cs typeface="Calibri"/>
              </a:rPr>
              <a:t>ktoré	</a:t>
            </a:r>
            <a:r>
              <a:rPr sz="2200" dirty="0">
                <a:latin typeface="Calibri"/>
                <a:cs typeface="Calibri"/>
              </a:rPr>
              <a:t>sú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5134102"/>
            <a:ext cx="8071484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zložkami </a:t>
            </a:r>
            <a:r>
              <a:rPr sz="2200" i="1" spc="-10" dirty="0">
                <a:latin typeface="Calibri"/>
                <a:cs typeface="Calibri"/>
              </a:rPr>
              <a:t>„S“ </a:t>
            </a:r>
            <a:r>
              <a:rPr sz="2200" spc="-5" dirty="0">
                <a:latin typeface="Calibri"/>
                <a:cs typeface="Calibri"/>
              </a:rPr>
              <a:t>cyklu a </a:t>
            </a:r>
            <a:r>
              <a:rPr sz="2200" dirty="0">
                <a:latin typeface="Calibri"/>
                <a:cs typeface="Calibri"/>
              </a:rPr>
              <a:t>sú </a:t>
            </a:r>
            <a:r>
              <a:rPr sz="2200" spc="-10" dirty="0">
                <a:latin typeface="Calibri"/>
                <a:cs typeface="Calibri"/>
              </a:rPr>
              <a:t>chránené </a:t>
            </a:r>
            <a:r>
              <a:rPr sz="2200" dirty="0">
                <a:latin typeface="Calibri"/>
                <a:cs typeface="Calibri"/>
              </a:rPr>
              <a:t>od</a:t>
            </a:r>
            <a:r>
              <a:rPr sz="2200" spc="459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vonkajšieho </a:t>
            </a:r>
            <a:r>
              <a:rPr sz="2200" spc="-15" dirty="0">
                <a:latin typeface="Calibri"/>
                <a:cs typeface="Calibri"/>
              </a:rPr>
              <a:t>prostredia </a:t>
            </a:r>
            <a:r>
              <a:rPr sz="2200" spc="-10" dirty="0">
                <a:latin typeface="Calibri"/>
                <a:cs typeface="Calibri"/>
              </a:rPr>
              <a:t>pomocou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vonkajších polypeptidov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PSII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1516952"/>
            <a:ext cx="8150225" cy="45078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825"/>
              </a:spcBef>
            </a:pP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Úloha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 Mn</a:t>
            </a:r>
            <a:endParaRPr sz="3000">
              <a:latin typeface="Calibri"/>
              <a:cs typeface="Calibri"/>
            </a:endParaRPr>
          </a:p>
          <a:p>
            <a:pPr marL="393700" marR="44450" indent="-342900" algn="just">
              <a:lnSpc>
                <a:spcPct val="100000"/>
              </a:lnSpc>
              <a:spcBef>
                <a:spcPts val="720"/>
              </a:spcBef>
              <a:buChar char="-"/>
              <a:tabLst>
                <a:tab pos="393700" algn="l"/>
              </a:tabLst>
            </a:pPr>
            <a:r>
              <a:rPr sz="3000" spc="-25" dirty="0">
                <a:latin typeface="Calibri"/>
                <a:cs typeface="Calibri"/>
              </a:rPr>
              <a:t>Výskumy </a:t>
            </a:r>
            <a:r>
              <a:rPr sz="3000" dirty="0">
                <a:latin typeface="Calibri"/>
                <a:cs typeface="Calibri"/>
              </a:rPr>
              <a:t>od </a:t>
            </a:r>
            <a:r>
              <a:rPr sz="3000" spc="-25" dirty="0">
                <a:latin typeface="Calibri"/>
                <a:cs typeface="Calibri"/>
              </a:rPr>
              <a:t>roku </a:t>
            </a:r>
            <a:r>
              <a:rPr sz="3000" dirty="0">
                <a:latin typeface="Calibri"/>
                <a:cs typeface="Calibri"/>
              </a:rPr>
              <a:t>1980 </a:t>
            </a:r>
            <a:r>
              <a:rPr sz="3000" spc="-10" dirty="0">
                <a:latin typeface="Calibri"/>
                <a:cs typeface="Calibri"/>
              </a:rPr>
              <a:t>potvrdili, </a:t>
            </a:r>
            <a:r>
              <a:rPr sz="3000" spc="-35" dirty="0">
                <a:latin typeface="Calibri"/>
                <a:cs typeface="Calibri"/>
              </a:rPr>
              <a:t>že </a:t>
            </a:r>
            <a:r>
              <a:rPr sz="3000" spc="-5" dirty="0">
                <a:latin typeface="Calibri"/>
                <a:cs typeface="Calibri"/>
              </a:rPr>
              <a:t>obsah </a:t>
            </a:r>
            <a:r>
              <a:rPr sz="3000" spc="-10" dirty="0">
                <a:latin typeface="Calibri"/>
                <a:cs typeface="Calibri"/>
              </a:rPr>
              <a:t>Mn  </a:t>
            </a:r>
            <a:r>
              <a:rPr sz="3000" spc="-15" dirty="0">
                <a:latin typeface="Calibri"/>
                <a:cs typeface="Calibri"/>
              </a:rPr>
              <a:t>neporušených </a:t>
            </a:r>
            <a:r>
              <a:rPr sz="3000" spc="-10" dirty="0">
                <a:latin typeface="Calibri"/>
                <a:cs typeface="Calibri"/>
              </a:rPr>
              <a:t>(celistvých) </a:t>
            </a:r>
            <a:r>
              <a:rPr sz="3000" spc="-20" dirty="0">
                <a:latin typeface="Calibri"/>
                <a:cs typeface="Calibri"/>
              </a:rPr>
              <a:t>fotosyntetických  </a:t>
            </a:r>
            <a:r>
              <a:rPr sz="3000" spc="-10" dirty="0">
                <a:latin typeface="Calibri"/>
                <a:cs typeface="Calibri"/>
              </a:rPr>
              <a:t>membrán </a:t>
            </a:r>
            <a:r>
              <a:rPr sz="3000" dirty="0">
                <a:latin typeface="Calibri"/>
                <a:cs typeface="Calibri"/>
              </a:rPr>
              <a:t>sú </a:t>
            </a:r>
            <a:r>
              <a:rPr sz="3000" spc="-10" dirty="0">
                <a:latin typeface="Calibri"/>
                <a:cs typeface="Calibri"/>
              </a:rPr>
              <a:t>štyri </a:t>
            </a:r>
            <a:r>
              <a:rPr sz="3000" spc="-25" dirty="0">
                <a:latin typeface="Calibri"/>
                <a:cs typeface="Calibri"/>
              </a:rPr>
              <a:t>atómy </a:t>
            </a:r>
            <a:r>
              <a:rPr sz="3000" spc="-5" dirty="0">
                <a:latin typeface="Calibri"/>
                <a:cs typeface="Calibri"/>
              </a:rPr>
              <a:t>na jedno aktívne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miesto</a:t>
            </a:r>
            <a:endParaRPr sz="3000">
              <a:latin typeface="Calibri"/>
              <a:cs typeface="Calibri"/>
            </a:endParaRPr>
          </a:p>
          <a:p>
            <a:pPr marL="393700" indent="-342900" algn="just">
              <a:lnSpc>
                <a:spcPct val="100000"/>
              </a:lnSpc>
              <a:spcBef>
                <a:spcPts val="725"/>
              </a:spcBef>
              <a:buChar char="-"/>
              <a:tabLst>
                <a:tab pos="393700" algn="l"/>
              </a:tabLst>
            </a:pPr>
            <a:r>
              <a:rPr sz="3000" spc="-65" dirty="0">
                <a:latin typeface="Calibri"/>
                <a:cs typeface="Calibri"/>
              </a:rPr>
              <a:t>Tento </a:t>
            </a:r>
            <a:r>
              <a:rPr sz="3000" spc="-25" dirty="0">
                <a:latin typeface="Calibri"/>
                <a:cs typeface="Calibri"/>
              </a:rPr>
              <a:t>fakt </a:t>
            </a:r>
            <a:r>
              <a:rPr sz="3000" spc="-10" dirty="0">
                <a:latin typeface="Calibri"/>
                <a:cs typeface="Calibri"/>
              </a:rPr>
              <a:t>potvrdila </a:t>
            </a:r>
            <a:r>
              <a:rPr sz="3000" spc="-15" dirty="0">
                <a:latin typeface="Calibri"/>
                <a:cs typeface="Calibri"/>
              </a:rPr>
              <a:t>kombinácia experimentov</a:t>
            </a:r>
            <a:r>
              <a:rPr sz="3000" spc="1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  <a:p>
            <a:pPr marL="393700" algn="just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vedomostí </a:t>
            </a:r>
            <a:r>
              <a:rPr sz="3000" dirty="0">
                <a:latin typeface="Calibri"/>
                <a:cs typeface="Calibri"/>
              </a:rPr>
              <a:t>o chémii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mangánu</a:t>
            </a:r>
            <a:endParaRPr sz="3000">
              <a:latin typeface="Calibri"/>
              <a:cs typeface="Calibri"/>
            </a:endParaRPr>
          </a:p>
          <a:p>
            <a:pPr marL="393700" marR="43180" indent="-342900" algn="just">
              <a:lnSpc>
                <a:spcPct val="100000"/>
              </a:lnSpc>
              <a:spcBef>
                <a:spcPts val="720"/>
              </a:spcBef>
              <a:buChar char="-"/>
              <a:tabLst>
                <a:tab pos="393700" algn="l"/>
              </a:tabLst>
            </a:pPr>
            <a:r>
              <a:rPr sz="3000" spc="-5" dirty="0">
                <a:latin typeface="Calibri"/>
                <a:cs typeface="Calibri"/>
              </a:rPr>
              <a:t>EPR </a:t>
            </a:r>
            <a:r>
              <a:rPr sz="3000" spc="-20" dirty="0">
                <a:latin typeface="Calibri"/>
                <a:cs typeface="Calibri"/>
              </a:rPr>
              <a:t>technika </a:t>
            </a:r>
            <a:r>
              <a:rPr sz="3000" spc="-10" dirty="0">
                <a:latin typeface="Calibri"/>
                <a:cs typeface="Calibri"/>
              </a:rPr>
              <a:t>pomocou </a:t>
            </a:r>
            <a:r>
              <a:rPr sz="3000" spc="-20" dirty="0">
                <a:latin typeface="Calibri"/>
                <a:cs typeface="Calibri"/>
              </a:rPr>
              <a:t>vzoriek </a:t>
            </a:r>
            <a:r>
              <a:rPr sz="3000" spc="-10" dirty="0">
                <a:latin typeface="Calibri"/>
                <a:cs typeface="Calibri"/>
              </a:rPr>
              <a:t>obsahujúcich </a:t>
            </a:r>
            <a:r>
              <a:rPr sz="3000" spc="-5" dirty="0">
                <a:latin typeface="Calibri"/>
                <a:cs typeface="Calibri"/>
              </a:rPr>
              <a:t>PSII  </a:t>
            </a:r>
            <a:r>
              <a:rPr sz="3000" spc="-25" dirty="0">
                <a:latin typeface="Calibri"/>
                <a:cs typeface="Calibri"/>
              </a:rPr>
              <a:t>komplex, </a:t>
            </a:r>
            <a:r>
              <a:rPr sz="3000" spc="-5" dirty="0">
                <a:latin typeface="Calibri"/>
                <a:cs typeface="Calibri"/>
              </a:rPr>
              <a:t>prípadne jeho NH</a:t>
            </a:r>
            <a:r>
              <a:rPr sz="3000" spc="-7" baseline="-20833" dirty="0">
                <a:latin typeface="Calibri"/>
                <a:cs typeface="Calibri"/>
              </a:rPr>
              <a:t>3 </a:t>
            </a:r>
            <a:r>
              <a:rPr sz="3000" spc="-15" dirty="0">
                <a:latin typeface="Calibri"/>
                <a:cs typeface="Calibri"/>
              </a:rPr>
              <a:t>derivát </a:t>
            </a:r>
            <a:r>
              <a:rPr sz="3000" spc="-10" dirty="0">
                <a:latin typeface="Calibri"/>
                <a:cs typeface="Calibri"/>
              </a:rPr>
              <a:t>potvrdila, </a:t>
            </a:r>
            <a:r>
              <a:rPr sz="3000" spc="-70" dirty="0">
                <a:latin typeface="Calibri"/>
                <a:cs typeface="Calibri"/>
              </a:rPr>
              <a:t>že  </a:t>
            </a:r>
            <a:r>
              <a:rPr sz="3000" spc="-20" dirty="0">
                <a:latin typeface="Calibri"/>
                <a:cs typeface="Calibri"/>
              </a:rPr>
              <a:t>tento </a:t>
            </a:r>
            <a:r>
              <a:rPr sz="3000" spc="-25" dirty="0">
                <a:latin typeface="Calibri"/>
                <a:cs typeface="Calibri"/>
              </a:rPr>
              <a:t>komplex </a:t>
            </a:r>
            <a:r>
              <a:rPr sz="3000" spc="-10" dirty="0">
                <a:latin typeface="Calibri"/>
                <a:cs typeface="Calibri"/>
              </a:rPr>
              <a:t>potrebuje </a:t>
            </a:r>
            <a:r>
              <a:rPr sz="3000" spc="-20" dirty="0">
                <a:latin typeface="Calibri"/>
                <a:cs typeface="Calibri"/>
              </a:rPr>
              <a:t>pre svoju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aktivitu: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1608785"/>
            <a:ext cx="8173084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6400" algn="l"/>
              </a:tabLst>
            </a:pPr>
            <a:r>
              <a:rPr sz="3000" spc="-20" dirty="0">
                <a:latin typeface="Calibri"/>
                <a:cs typeface="Calibri"/>
              </a:rPr>
              <a:t>Interakciu </a:t>
            </a:r>
            <a:r>
              <a:rPr sz="3000" spc="-10" dirty="0">
                <a:latin typeface="Calibri"/>
                <a:cs typeface="Calibri"/>
              </a:rPr>
              <a:t>nespáreného elektrónu </a:t>
            </a:r>
            <a:r>
              <a:rPr sz="3000" dirty="0">
                <a:latin typeface="Calibri"/>
                <a:cs typeface="Calibri"/>
              </a:rPr>
              <a:t>s viac</a:t>
            </a:r>
            <a:r>
              <a:rPr sz="3000" spc="59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ako</a:t>
            </a:r>
            <a:endParaRPr sz="3000">
              <a:latin typeface="Calibri"/>
              <a:cs typeface="Calibri"/>
            </a:endParaRPr>
          </a:p>
          <a:p>
            <a:pPr marL="406400" algn="just">
              <a:lnSpc>
                <a:spcPct val="100000"/>
              </a:lnSpc>
              <a:spcBef>
                <a:spcPts val="5"/>
              </a:spcBef>
            </a:pPr>
            <a:r>
              <a:rPr sz="3000" spc="-15" dirty="0">
                <a:latin typeface="Calibri"/>
                <a:cs typeface="Calibri"/>
              </a:rPr>
              <a:t>jedným </a:t>
            </a:r>
            <a:r>
              <a:rPr sz="3000" dirty="0">
                <a:latin typeface="Calibri"/>
                <a:cs typeface="Calibri"/>
              </a:rPr>
              <a:t>Mn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klastrom</a:t>
            </a:r>
            <a:endParaRPr sz="3000">
              <a:latin typeface="Calibri"/>
              <a:cs typeface="Calibri"/>
            </a:endParaRPr>
          </a:p>
          <a:p>
            <a:pPr marL="406400" marR="54610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06400" algn="l"/>
              </a:tabLst>
            </a:pPr>
            <a:r>
              <a:rPr sz="3000" spc="-15" dirty="0">
                <a:latin typeface="Calibri"/>
                <a:cs typeface="Calibri"/>
              </a:rPr>
              <a:t>Potrebuje </a:t>
            </a:r>
            <a:r>
              <a:rPr sz="3000" spc="-5" dirty="0">
                <a:latin typeface="Calibri"/>
                <a:cs typeface="Calibri"/>
              </a:rPr>
              <a:t>minimálne </a:t>
            </a:r>
            <a:r>
              <a:rPr sz="3000" spc="-15" dirty="0">
                <a:latin typeface="Calibri"/>
                <a:cs typeface="Calibri"/>
              </a:rPr>
              <a:t>trojjadrový </a:t>
            </a:r>
            <a:r>
              <a:rPr sz="3000" dirty="0">
                <a:latin typeface="Calibri"/>
                <a:cs typeface="Calibri"/>
              </a:rPr>
              <a:t>Mn </a:t>
            </a:r>
            <a:r>
              <a:rPr sz="3000" spc="-45" dirty="0">
                <a:latin typeface="Calibri"/>
                <a:cs typeface="Calibri"/>
              </a:rPr>
              <a:t>klaster, </a:t>
            </a:r>
            <a:r>
              <a:rPr sz="3000" spc="-10" dirty="0">
                <a:latin typeface="Calibri"/>
                <a:cs typeface="Calibri"/>
              </a:rPr>
              <a:t>aby  </a:t>
            </a:r>
            <a:r>
              <a:rPr sz="3000" spc="-5" dirty="0">
                <a:latin typeface="Calibri"/>
                <a:cs typeface="Calibri"/>
              </a:rPr>
              <a:t>bolo </a:t>
            </a:r>
            <a:r>
              <a:rPr sz="3000" spc="-10" dirty="0">
                <a:latin typeface="Calibri"/>
                <a:cs typeface="Calibri"/>
              </a:rPr>
              <a:t>možné </a:t>
            </a:r>
            <a:r>
              <a:rPr sz="3000" spc="-15" dirty="0">
                <a:latin typeface="Calibri"/>
                <a:cs typeface="Calibri"/>
              </a:rPr>
              <a:t>vysvetliť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pôvod  </a:t>
            </a:r>
            <a:r>
              <a:rPr sz="3000" spc="-5" dirty="0">
                <a:latin typeface="Calibri"/>
                <a:cs typeface="Calibri"/>
              </a:rPr>
              <a:t>hodnoty </a:t>
            </a:r>
            <a:r>
              <a:rPr sz="3000" dirty="0">
                <a:latin typeface="Calibri"/>
                <a:cs typeface="Calibri"/>
              </a:rPr>
              <a:t>g = </a:t>
            </a:r>
            <a:r>
              <a:rPr sz="3000" spc="-5" dirty="0">
                <a:latin typeface="Calibri"/>
                <a:cs typeface="Calibri"/>
              </a:rPr>
              <a:t>4,1  </a:t>
            </a:r>
            <a:r>
              <a:rPr sz="3000" spc="-10" dirty="0">
                <a:latin typeface="Calibri"/>
                <a:cs typeface="Calibri"/>
              </a:rPr>
              <a:t>(gyromagneticky </a:t>
            </a:r>
            <a:r>
              <a:rPr sz="3000" spc="-55" dirty="0">
                <a:latin typeface="Calibri"/>
                <a:cs typeface="Calibri"/>
              </a:rPr>
              <a:t>faktor, </a:t>
            </a:r>
            <a:r>
              <a:rPr sz="3000" dirty="0">
                <a:latin typeface="Calibri"/>
                <a:cs typeface="Calibri"/>
              </a:rPr>
              <a:t>g = 2 </a:t>
            </a:r>
            <a:r>
              <a:rPr sz="3000" spc="-20" dirty="0">
                <a:latin typeface="Calibri"/>
                <a:cs typeface="Calibri"/>
              </a:rPr>
              <a:t>pre </a:t>
            </a:r>
            <a:r>
              <a:rPr sz="3000" spc="-10" dirty="0">
                <a:latin typeface="Calibri"/>
                <a:cs typeface="Calibri"/>
              </a:rPr>
              <a:t>jeden  </a:t>
            </a:r>
            <a:r>
              <a:rPr sz="3000" spc="-15" dirty="0">
                <a:latin typeface="Calibri"/>
                <a:cs typeface="Calibri"/>
              </a:rPr>
              <a:t>nesparený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elektrón)</a:t>
            </a:r>
            <a:endParaRPr sz="3000">
              <a:latin typeface="Calibri"/>
              <a:cs typeface="Calibri"/>
            </a:endParaRPr>
          </a:p>
          <a:p>
            <a:pPr marL="63500" marR="55880">
              <a:lnSpc>
                <a:spcPct val="110000"/>
              </a:lnSpc>
              <a:spcBef>
                <a:spcPts val="360"/>
              </a:spcBef>
            </a:pPr>
            <a:r>
              <a:rPr sz="3000" spc="-10" dirty="0">
                <a:latin typeface="Calibri"/>
                <a:cs typeface="Calibri"/>
              </a:rPr>
              <a:t>Okrem toho </a:t>
            </a:r>
            <a:r>
              <a:rPr sz="3000" spc="-40" dirty="0">
                <a:latin typeface="Calibri"/>
                <a:cs typeface="Calibri"/>
              </a:rPr>
              <a:t>RTG </a:t>
            </a:r>
            <a:r>
              <a:rPr sz="3000" spc="-10" dirty="0">
                <a:latin typeface="Calibri"/>
                <a:cs typeface="Calibri"/>
              </a:rPr>
              <a:t>absorpčná </a:t>
            </a:r>
            <a:r>
              <a:rPr sz="3000" spc="-15" dirty="0">
                <a:latin typeface="Calibri"/>
                <a:cs typeface="Calibri"/>
              </a:rPr>
              <a:t>spektroskopia </a:t>
            </a:r>
            <a:r>
              <a:rPr sz="3000" spc="-10" dirty="0">
                <a:latin typeface="Calibri"/>
                <a:cs typeface="Calibri"/>
              </a:rPr>
              <a:t>potvrdila  najčastejšie </a:t>
            </a:r>
            <a:r>
              <a:rPr sz="3000" spc="-15" dirty="0">
                <a:latin typeface="Calibri"/>
                <a:cs typeface="Calibri"/>
              </a:rPr>
              <a:t>oxidačné </a:t>
            </a:r>
            <a:r>
              <a:rPr sz="3000" spc="-25" dirty="0">
                <a:latin typeface="Calibri"/>
                <a:cs typeface="Calibri"/>
              </a:rPr>
              <a:t>stavy </a:t>
            </a:r>
            <a:r>
              <a:rPr sz="3000" dirty="0">
                <a:latin typeface="Calibri"/>
                <a:cs typeface="Calibri"/>
              </a:rPr>
              <a:t>Mn v PSII v </a:t>
            </a:r>
            <a:r>
              <a:rPr sz="3000" i="1" spc="-5" dirty="0">
                <a:latin typeface="Calibri"/>
                <a:cs typeface="Calibri"/>
              </a:rPr>
              <a:t>S</a:t>
            </a:r>
            <a:r>
              <a:rPr sz="3000" i="1" spc="-7" baseline="-20833" dirty="0">
                <a:latin typeface="Calibri"/>
                <a:cs typeface="Calibri"/>
              </a:rPr>
              <a:t>1 </a:t>
            </a:r>
            <a:r>
              <a:rPr sz="3000" spc="-25" dirty="0">
                <a:latin typeface="Calibri"/>
                <a:cs typeface="Calibri"/>
              </a:rPr>
              <a:t>stave:  </a:t>
            </a:r>
            <a:r>
              <a:rPr sz="3000" spc="-5" dirty="0">
                <a:latin typeface="Calibri"/>
                <a:cs typeface="Calibri"/>
              </a:rPr>
              <a:t>Mn</a:t>
            </a:r>
            <a:r>
              <a:rPr sz="3000" spc="-7" baseline="25000" dirty="0">
                <a:latin typeface="Calibri"/>
                <a:cs typeface="Calibri"/>
              </a:rPr>
              <a:t>4+</a:t>
            </a:r>
            <a:r>
              <a:rPr sz="3000" spc="-5" dirty="0">
                <a:latin typeface="Calibri"/>
                <a:cs typeface="Calibri"/>
              </a:rPr>
              <a:t>/Mn</a:t>
            </a:r>
            <a:r>
              <a:rPr sz="3000" spc="-7" baseline="25000" dirty="0">
                <a:latin typeface="Calibri"/>
                <a:cs typeface="Calibri"/>
              </a:rPr>
              <a:t>4+</a:t>
            </a:r>
            <a:r>
              <a:rPr sz="3000" spc="-5" dirty="0">
                <a:latin typeface="Calibri"/>
                <a:cs typeface="Calibri"/>
              </a:rPr>
              <a:t>/Mn</a:t>
            </a:r>
            <a:r>
              <a:rPr sz="3000" spc="-7" baseline="25000" dirty="0">
                <a:latin typeface="Calibri"/>
                <a:cs typeface="Calibri"/>
              </a:rPr>
              <a:t>3+</a:t>
            </a:r>
            <a:r>
              <a:rPr sz="3000" spc="-5" dirty="0">
                <a:latin typeface="Calibri"/>
                <a:cs typeface="Calibri"/>
              </a:rPr>
              <a:t>/Mn</a:t>
            </a:r>
            <a:r>
              <a:rPr sz="3000" spc="-7" baseline="25000" dirty="0">
                <a:latin typeface="Calibri"/>
                <a:cs typeface="Calibri"/>
              </a:rPr>
              <a:t>3+</a:t>
            </a:r>
            <a:endParaRPr sz="3000" baseline="25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06830"/>
            <a:ext cx="80733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Kombináciou </a:t>
            </a:r>
            <a:r>
              <a:rPr sz="2800" spc="-15" dirty="0">
                <a:latin typeface="Calibri"/>
                <a:cs typeface="Calibri"/>
              </a:rPr>
              <a:t>experimentálnych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metód  </a:t>
            </a:r>
            <a:r>
              <a:rPr sz="2800" spc="-5" dirty="0">
                <a:latin typeface="Calibri"/>
                <a:cs typeface="Calibri"/>
              </a:rPr>
              <a:t>sa v  súčasnosti </a:t>
            </a:r>
            <a:r>
              <a:rPr sz="2800" spc="-15" dirty="0">
                <a:latin typeface="Calibri"/>
                <a:cs typeface="Calibri"/>
              </a:rPr>
              <a:t>katalytický proces </a:t>
            </a:r>
            <a:r>
              <a:rPr sz="2800" spc="-5" dirty="0">
                <a:latin typeface="Calibri"/>
                <a:cs typeface="Calibri"/>
              </a:rPr>
              <a:t>popisuje </a:t>
            </a:r>
            <a:r>
              <a:rPr sz="2800" spc="-10" dirty="0">
                <a:latin typeface="Calibri"/>
                <a:cs typeface="Calibri"/>
              </a:rPr>
              <a:t>nasledovnými  dejmi: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64892"/>
            <a:ext cx="9143998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203" y="3586988"/>
            <a:ext cx="8162290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3065" algn="l"/>
                <a:tab pos="393700" algn="l"/>
                <a:tab pos="1551940" algn="l"/>
                <a:tab pos="1995170" algn="l"/>
                <a:tab pos="2425065" algn="l"/>
                <a:tab pos="3801745" algn="l"/>
                <a:tab pos="4467225" algn="l"/>
                <a:tab pos="5030470" algn="l"/>
                <a:tab pos="5467350" algn="l"/>
                <a:tab pos="6728459" algn="l"/>
              </a:tabLst>
            </a:pPr>
            <a:r>
              <a:rPr sz="2400" spc="-20" dirty="0">
                <a:latin typeface="Calibri"/>
                <a:cs typeface="Calibri"/>
              </a:rPr>
              <a:t>Otázkou	</a:t>
            </a:r>
            <a:r>
              <a:rPr sz="2400" spc="-5" dirty="0">
                <a:latin typeface="Calibri"/>
                <a:cs typeface="Calibri"/>
              </a:rPr>
              <a:t>je,	</a:t>
            </a:r>
            <a:r>
              <a:rPr sz="2400" spc="-10" dirty="0">
                <a:latin typeface="Calibri"/>
                <a:cs typeface="Calibri"/>
              </a:rPr>
              <a:t>čo	obklopuje	</a:t>
            </a:r>
            <a:r>
              <a:rPr sz="2400" spc="-15" dirty="0">
                <a:latin typeface="Calibri"/>
                <a:cs typeface="Calibri"/>
              </a:rPr>
              <a:t>ióny	</a:t>
            </a:r>
            <a:r>
              <a:rPr sz="2400" spc="-5" dirty="0">
                <a:latin typeface="Calibri"/>
                <a:cs typeface="Calibri"/>
              </a:rPr>
              <a:t>Mn	</a:t>
            </a:r>
            <a:r>
              <a:rPr sz="2400" spc="-15" dirty="0">
                <a:latin typeface="Calibri"/>
                <a:cs typeface="Calibri"/>
              </a:rPr>
              <a:t>vo	</a:t>
            </a:r>
            <a:r>
              <a:rPr sz="2400" spc="-10" dirty="0">
                <a:latin typeface="Calibri"/>
                <a:cs typeface="Calibri"/>
              </a:rPr>
              <a:t>vysokých	</a:t>
            </a:r>
            <a:r>
              <a:rPr sz="2400" spc="-20" dirty="0">
                <a:latin typeface="Calibri"/>
                <a:cs typeface="Calibri"/>
              </a:rPr>
              <a:t>oxidačných</a:t>
            </a:r>
            <a:endParaRPr sz="24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stavoch</a:t>
            </a:r>
            <a:endParaRPr sz="2400">
              <a:latin typeface="Calibri"/>
              <a:cs typeface="Calibri"/>
            </a:endParaRPr>
          </a:p>
          <a:p>
            <a:pPr marL="393700" marR="5969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Calibri"/>
                <a:cs typeface="Calibri"/>
              </a:rPr>
              <a:t>Na </a:t>
            </a:r>
            <a:r>
              <a:rPr sz="2400" spc="-10" dirty="0">
                <a:latin typeface="Calibri"/>
                <a:cs typeface="Calibri"/>
              </a:rPr>
              <a:t>základe </a:t>
            </a:r>
            <a:r>
              <a:rPr sz="2400" spc="-15" dirty="0">
                <a:latin typeface="Calibri"/>
                <a:cs typeface="Calibri"/>
              </a:rPr>
              <a:t>Pearsonovej </a:t>
            </a:r>
            <a:r>
              <a:rPr sz="2400" spc="-5" dirty="0">
                <a:latin typeface="Calibri"/>
                <a:cs typeface="Calibri"/>
              </a:rPr>
              <a:t>teórie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musia byť </a:t>
            </a:r>
            <a:r>
              <a:rPr sz="2400" spc="-15" dirty="0">
                <a:latin typeface="Calibri"/>
                <a:cs typeface="Calibri"/>
              </a:rPr>
              <a:t>tvrdé donorové  </a:t>
            </a:r>
            <a:r>
              <a:rPr sz="2400" spc="-25" dirty="0">
                <a:latin typeface="Calibri"/>
                <a:cs typeface="Calibri"/>
              </a:rPr>
              <a:t>atómy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93065" algn="l"/>
                <a:tab pos="393700" algn="l"/>
                <a:tab pos="2024380" algn="l"/>
                <a:tab pos="3254375" algn="l"/>
                <a:tab pos="4673600" algn="l"/>
                <a:tab pos="6363970" algn="l"/>
                <a:tab pos="7800975" algn="l"/>
              </a:tabLst>
            </a:pPr>
            <a:r>
              <a:rPr sz="2400" spc="-5" dirty="0">
                <a:latin typeface="Calibri"/>
                <a:cs typeface="Calibri"/>
              </a:rPr>
              <a:t>Štruktúrna	</a:t>
            </a:r>
            <a:r>
              <a:rPr sz="2400" spc="-10" dirty="0">
                <a:latin typeface="Calibri"/>
                <a:cs typeface="Calibri"/>
              </a:rPr>
              <a:t>analýza	potvrdila	prítomnosť	</a:t>
            </a:r>
            <a:r>
              <a:rPr sz="2400" spc="-15" dirty="0">
                <a:latin typeface="Calibri"/>
                <a:cs typeface="Calibri"/>
              </a:rPr>
              <a:t>prevažne	</a:t>
            </a:r>
            <a:r>
              <a:rPr sz="2400" spc="-5" dirty="0">
                <a:latin typeface="Calibri"/>
                <a:cs typeface="Calibri"/>
              </a:rPr>
              <a:t>O-</a:t>
            </a:r>
            <a:endParaRPr sz="24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  <a:tabLst>
                <a:tab pos="3105150" algn="l"/>
              </a:tabLst>
            </a:pPr>
            <a:r>
              <a:rPr sz="2400" spc="-15" dirty="0">
                <a:latin typeface="Calibri"/>
                <a:cs typeface="Calibri"/>
              </a:rPr>
              <a:t>donorových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ligandov	</a:t>
            </a:r>
            <a:r>
              <a:rPr sz="2400" spc="-5" dirty="0">
                <a:latin typeface="Calibri"/>
                <a:cs typeface="Calibri"/>
              </a:rPr>
              <a:t>(vid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skripta)</a:t>
            </a:r>
            <a:endParaRPr sz="24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93065" algn="l"/>
                <a:tab pos="393700" algn="l"/>
                <a:tab pos="1402715" algn="l"/>
                <a:tab pos="2150745" algn="l"/>
                <a:tab pos="2858135" algn="l"/>
                <a:tab pos="3522345" algn="l"/>
                <a:tab pos="5162550" algn="l"/>
                <a:tab pos="6426200" algn="l"/>
                <a:tab pos="7879080" algn="l"/>
              </a:tabLst>
            </a:pPr>
            <a:r>
              <a:rPr sz="2400" spc="-10" dirty="0">
                <a:latin typeface="Calibri"/>
                <a:cs typeface="Calibri"/>
              </a:rPr>
              <a:t>Okrem	</a:t>
            </a:r>
            <a:r>
              <a:rPr sz="2400" spc="-15" dirty="0">
                <a:latin typeface="Calibri"/>
                <a:cs typeface="Calibri"/>
              </a:rPr>
              <a:t>toho	</a:t>
            </a:r>
            <a:r>
              <a:rPr sz="2400" spc="-5" dirty="0">
                <a:latin typeface="Calibri"/>
                <a:cs typeface="Calibri"/>
              </a:rPr>
              <a:t>bola	</a:t>
            </a:r>
            <a:r>
              <a:rPr sz="2400" spc="-35" dirty="0">
                <a:latin typeface="Calibri"/>
                <a:cs typeface="Calibri"/>
              </a:rPr>
              <a:t>RTG	</a:t>
            </a:r>
            <a:r>
              <a:rPr sz="2400" spc="-5" dirty="0">
                <a:latin typeface="Calibri"/>
                <a:cs typeface="Calibri"/>
              </a:rPr>
              <a:t>štruktúrnou	</a:t>
            </a:r>
            <a:r>
              <a:rPr sz="2400" spc="-10" dirty="0">
                <a:latin typeface="Calibri"/>
                <a:cs typeface="Calibri"/>
              </a:rPr>
              <a:t>analýzou	potvrdená	</a:t>
            </a:r>
            <a:r>
              <a:rPr sz="2400" dirty="0">
                <a:latin typeface="Calibri"/>
                <a:cs typeface="Calibri"/>
              </a:rPr>
              <a:t>aj</a:t>
            </a:r>
            <a:endParaRPr sz="24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prítomnosť </a:t>
            </a:r>
            <a:r>
              <a:rPr sz="2400" spc="-5" dirty="0">
                <a:latin typeface="Calibri"/>
                <a:cs typeface="Calibri"/>
              </a:rPr>
              <a:t>Ca</a:t>
            </a:r>
            <a:r>
              <a:rPr sz="2400" spc="-7" baseline="24305" dirty="0">
                <a:latin typeface="Calibri"/>
                <a:cs typeface="Calibri"/>
              </a:rPr>
              <a:t>2+</a:t>
            </a:r>
            <a:r>
              <a:rPr sz="2400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iónu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6860" y="159765"/>
            <a:ext cx="4512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" y="1516988"/>
            <a:ext cx="8251190" cy="450786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01600" algn="just">
              <a:lnSpc>
                <a:spcPct val="100000"/>
              </a:lnSpc>
              <a:spcBef>
                <a:spcPts val="465"/>
              </a:spcBef>
            </a:pP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Úloha 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Ca</a:t>
            </a:r>
            <a:r>
              <a:rPr sz="3000" baseline="25000" dirty="0">
                <a:solidFill>
                  <a:srgbClr val="006FC0"/>
                </a:solidFill>
                <a:latin typeface="Calibri"/>
                <a:cs typeface="Calibri"/>
              </a:rPr>
              <a:t>2+ 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Cl</a:t>
            </a:r>
            <a:r>
              <a:rPr sz="3000" spc="-7" baseline="25000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endParaRPr sz="3000" baseline="25000">
              <a:latin typeface="Calibri"/>
              <a:cs typeface="Calibri"/>
            </a:endParaRPr>
          </a:p>
          <a:p>
            <a:pPr marL="444500" marR="93345" indent="-342900" algn="just">
              <a:lnSpc>
                <a:spcPct val="90000"/>
              </a:lnSpc>
              <a:spcBef>
                <a:spcPts val="720"/>
              </a:spcBef>
              <a:buChar char="-"/>
              <a:tabLst>
                <a:tab pos="444500" algn="l"/>
              </a:tabLst>
            </a:pPr>
            <a:r>
              <a:rPr sz="3000" dirty="0">
                <a:latin typeface="Calibri"/>
                <a:cs typeface="Calibri"/>
              </a:rPr>
              <a:t>Bolo </a:t>
            </a:r>
            <a:r>
              <a:rPr sz="3000" spc="-20" dirty="0">
                <a:latin typeface="Calibri"/>
                <a:cs typeface="Calibri"/>
              </a:rPr>
              <a:t>uskutočnených </a:t>
            </a:r>
            <a:r>
              <a:rPr sz="3000" spc="-35" dirty="0">
                <a:latin typeface="Calibri"/>
                <a:cs typeface="Calibri"/>
              </a:rPr>
              <a:t>niekoľko </a:t>
            </a:r>
            <a:r>
              <a:rPr sz="3000" spc="-10" dirty="0">
                <a:latin typeface="Calibri"/>
                <a:cs typeface="Calibri"/>
              </a:rPr>
              <a:t>modelových </a:t>
            </a:r>
            <a:r>
              <a:rPr sz="3000" spc="-15" dirty="0">
                <a:latin typeface="Calibri"/>
                <a:cs typeface="Calibri"/>
              </a:rPr>
              <a:t>štúdii  (Ióny </a:t>
            </a:r>
            <a:r>
              <a:rPr sz="3000" spc="-5" dirty="0">
                <a:latin typeface="Calibri"/>
                <a:cs typeface="Calibri"/>
              </a:rPr>
              <a:t>Ca</a:t>
            </a:r>
            <a:r>
              <a:rPr sz="3000" spc="-7" baseline="25000" dirty="0">
                <a:latin typeface="Calibri"/>
                <a:cs typeface="Calibri"/>
              </a:rPr>
              <a:t>2+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Cl</a:t>
            </a:r>
            <a:r>
              <a:rPr sz="3000" spc="-7" baseline="25000" dirty="0">
                <a:latin typeface="Calibri"/>
                <a:cs typeface="Calibri"/>
              </a:rPr>
              <a:t>- </a:t>
            </a:r>
            <a:r>
              <a:rPr sz="3000" spc="-5" dirty="0">
                <a:latin typeface="Calibri"/>
                <a:cs typeface="Calibri"/>
              </a:rPr>
              <a:t>boli </a:t>
            </a:r>
            <a:r>
              <a:rPr sz="3000" spc="-15" dirty="0">
                <a:latin typeface="Calibri"/>
                <a:cs typeface="Calibri"/>
              </a:rPr>
              <a:t>nahrádzané </a:t>
            </a:r>
            <a:r>
              <a:rPr sz="3000" spc="-5" dirty="0">
                <a:latin typeface="Calibri"/>
                <a:cs typeface="Calibri"/>
              </a:rPr>
              <a:t>Mg</a:t>
            </a:r>
            <a:r>
              <a:rPr sz="3000" spc="-7" baseline="25000" dirty="0">
                <a:latin typeface="Calibri"/>
                <a:cs typeface="Calibri"/>
              </a:rPr>
              <a:t>2+</a:t>
            </a:r>
            <a:r>
              <a:rPr sz="3000" spc="-5" dirty="0">
                <a:latin typeface="Calibri"/>
                <a:cs typeface="Calibri"/>
              </a:rPr>
              <a:t>, Co</a:t>
            </a:r>
            <a:r>
              <a:rPr sz="3000" spc="-7" baseline="25000" dirty="0">
                <a:latin typeface="Calibri"/>
                <a:cs typeface="Calibri"/>
              </a:rPr>
              <a:t>2+</a:t>
            </a:r>
            <a:r>
              <a:rPr sz="3000" spc="-5" dirty="0">
                <a:latin typeface="Calibri"/>
                <a:cs typeface="Calibri"/>
              </a:rPr>
              <a:t>, </a:t>
            </a:r>
            <a:r>
              <a:rPr sz="3000" spc="-10" dirty="0">
                <a:latin typeface="Calibri"/>
                <a:cs typeface="Calibri"/>
              </a:rPr>
              <a:t>Ni</a:t>
            </a:r>
            <a:r>
              <a:rPr sz="3000" spc="-15" baseline="25000" dirty="0">
                <a:latin typeface="Calibri"/>
                <a:cs typeface="Calibri"/>
              </a:rPr>
              <a:t>2+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5" dirty="0">
                <a:latin typeface="Calibri"/>
                <a:cs typeface="Calibri"/>
              </a:rPr>
              <a:t>Cu</a:t>
            </a:r>
            <a:r>
              <a:rPr sz="3000" spc="-7" baseline="25000" dirty="0">
                <a:latin typeface="Calibri"/>
                <a:cs typeface="Calibri"/>
              </a:rPr>
              <a:t>2+ </a:t>
            </a:r>
            <a:r>
              <a:rPr sz="3000" spc="-5" dirty="0">
                <a:latin typeface="Calibri"/>
                <a:cs typeface="Calibri"/>
              </a:rPr>
              <a:t>alebo Br</a:t>
            </a:r>
            <a:r>
              <a:rPr sz="3000" spc="-7" baseline="25000" dirty="0">
                <a:latin typeface="Calibri"/>
                <a:cs typeface="Calibri"/>
              </a:rPr>
              <a:t>-</a:t>
            </a:r>
            <a:r>
              <a:rPr sz="3000" spc="-5" dirty="0">
                <a:latin typeface="Calibri"/>
                <a:cs typeface="Calibri"/>
              </a:rPr>
              <a:t>, I</a:t>
            </a:r>
            <a:r>
              <a:rPr sz="3000" spc="-7" baseline="25000" dirty="0">
                <a:latin typeface="Calibri"/>
                <a:cs typeface="Calibri"/>
              </a:rPr>
              <a:t>-</a:t>
            </a:r>
            <a:r>
              <a:rPr sz="3000" spc="-5" dirty="0">
                <a:latin typeface="Calibri"/>
                <a:cs typeface="Calibri"/>
              </a:rPr>
              <a:t>, NO</a:t>
            </a:r>
            <a:r>
              <a:rPr sz="3000" spc="-7" baseline="-20833" dirty="0">
                <a:latin typeface="Calibri"/>
                <a:cs typeface="Calibri"/>
              </a:rPr>
              <a:t>3</a:t>
            </a:r>
            <a:r>
              <a:rPr sz="3000" spc="-7" baseline="25000" dirty="0">
                <a:latin typeface="Calibri"/>
                <a:cs typeface="Calibri"/>
              </a:rPr>
              <a:t>-</a:t>
            </a:r>
            <a:r>
              <a:rPr sz="3000" spc="-5" dirty="0">
                <a:latin typeface="Calibri"/>
                <a:cs typeface="Calibri"/>
              </a:rPr>
              <a:t>, NO</a:t>
            </a:r>
            <a:r>
              <a:rPr sz="3000" spc="-7" baseline="-20833" dirty="0">
                <a:latin typeface="Calibri"/>
                <a:cs typeface="Calibri"/>
              </a:rPr>
              <a:t>2</a:t>
            </a:r>
            <a:r>
              <a:rPr sz="3000" spc="-7" baseline="25000" dirty="0">
                <a:latin typeface="Calibri"/>
                <a:cs typeface="Calibri"/>
              </a:rPr>
              <a:t>-</a:t>
            </a:r>
            <a:r>
              <a:rPr sz="3000" spc="-5" dirty="0">
                <a:latin typeface="Calibri"/>
                <a:cs typeface="Calibri"/>
              </a:rPr>
              <a:t>) </a:t>
            </a:r>
            <a:r>
              <a:rPr sz="3000" spc="-10" dirty="0">
                <a:latin typeface="Calibri"/>
                <a:cs typeface="Calibri"/>
              </a:rPr>
              <a:t>predpokladá </a:t>
            </a:r>
            <a:r>
              <a:rPr sz="3000" spc="-5" dirty="0">
                <a:latin typeface="Calibri"/>
                <a:cs typeface="Calibri"/>
              </a:rPr>
              <a:t>sa, </a:t>
            </a:r>
            <a:r>
              <a:rPr sz="3000" spc="-70" dirty="0">
                <a:latin typeface="Calibri"/>
                <a:cs typeface="Calibri"/>
              </a:rPr>
              <a:t>že  </a:t>
            </a:r>
            <a:r>
              <a:rPr sz="3000" spc="-25" dirty="0">
                <a:latin typeface="Calibri"/>
                <a:cs typeface="Calibri"/>
              </a:rPr>
              <a:t>zohrávajú </a:t>
            </a:r>
            <a:r>
              <a:rPr sz="3000" dirty="0">
                <a:latin typeface="Calibri"/>
                <a:cs typeface="Calibri"/>
              </a:rPr>
              <a:t>minimálne </a:t>
            </a:r>
            <a:r>
              <a:rPr sz="3000" spc="-5" dirty="0">
                <a:latin typeface="Calibri"/>
                <a:cs typeface="Calibri"/>
              </a:rPr>
              <a:t>úlohu </a:t>
            </a:r>
            <a:r>
              <a:rPr sz="3000" spc="-20" dirty="0">
                <a:latin typeface="Calibri"/>
                <a:cs typeface="Calibri"/>
              </a:rPr>
              <a:t>stabilizátorov  terciálnych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štruktúr</a:t>
            </a:r>
            <a:endParaRPr sz="3000">
              <a:latin typeface="Calibri"/>
              <a:cs typeface="Calibri"/>
            </a:endParaRPr>
          </a:p>
          <a:p>
            <a:pPr marL="444500" marR="93345" indent="-342900" algn="just">
              <a:lnSpc>
                <a:spcPct val="90000"/>
              </a:lnSpc>
              <a:spcBef>
                <a:spcPts val="720"/>
              </a:spcBef>
              <a:buChar char="-"/>
              <a:tabLst>
                <a:tab pos="444500" algn="l"/>
              </a:tabLst>
            </a:pPr>
            <a:r>
              <a:rPr sz="3000" dirty="0">
                <a:latin typeface="Calibri"/>
                <a:cs typeface="Calibri"/>
              </a:rPr>
              <a:t>Jeden z </a:t>
            </a:r>
            <a:r>
              <a:rPr sz="3000" spc="-15" dirty="0">
                <a:latin typeface="Calibri"/>
                <a:cs typeface="Calibri"/>
              </a:rPr>
              <a:t>posledných </a:t>
            </a:r>
            <a:r>
              <a:rPr sz="3000" spc="-20" dirty="0">
                <a:latin typeface="Calibri"/>
                <a:cs typeface="Calibri"/>
              </a:rPr>
              <a:t>navrhovaných </a:t>
            </a:r>
            <a:r>
              <a:rPr sz="3000" spc="-5" dirty="0">
                <a:latin typeface="Calibri"/>
                <a:cs typeface="Calibri"/>
              </a:rPr>
              <a:t>mechanizmov  </a:t>
            </a:r>
            <a:r>
              <a:rPr sz="3000" spc="-15" dirty="0">
                <a:latin typeface="Calibri"/>
                <a:cs typeface="Calibri"/>
              </a:rPr>
              <a:t>oxidácie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baseline="-20833" dirty="0">
                <a:latin typeface="Calibri"/>
                <a:cs typeface="Calibri"/>
              </a:rPr>
              <a:t>2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na 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baseline="-20833" dirty="0">
                <a:latin typeface="Calibri"/>
                <a:cs typeface="Calibri"/>
              </a:rPr>
              <a:t>2 </a:t>
            </a:r>
            <a:r>
              <a:rPr sz="3000" spc="-10" dirty="0">
                <a:latin typeface="Calibri"/>
                <a:cs typeface="Calibri"/>
              </a:rPr>
              <a:t>zahŕňa </a:t>
            </a:r>
            <a:r>
              <a:rPr sz="3000" spc="-15" dirty="0">
                <a:latin typeface="Calibri"/>
                <a:cs typeface="Calibri"/>
              </a:rPr>
              <a:t>tieto  </a:t>
            </a:r>
            <a:r>
              <a:rPr sz="3000" spc="-25" dirty="0">
                <a:latin typeface="Calibri"/>
                <a:cs typeface="Calibri"/>
              </a:rPr>
              <a:t>ióny </a:t>
            </a:r>
            <a:r>
              <a:rPr sz="3000" dirty="0">
                <a:latin typeface="Calibri"/>
                <a:cs typeface="Calibri"/>
              </a:rPr>
              <a:t>aj </a:t>
            </a:r>
            <a:r>
              <a:rPr sz="3000" spc="-10" dirty="0">
                <a:latin typeface="Calibri"/>
                <a:cs typeface="Calibri"/>
              </a:rPr>
              <a:t>do  </a:t>
            </a:r>
            <a:r>
              <a:rPr sz="3000" spc="-15" dirty="0">
                <a:latin typeface="Calibri"/>
                <a:cs typeface="Calibri"/>
              </a:rPr>
              <a:t>katalytického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procesu:</a:t>
            </a:r>
            <a:endParaRPr sz="30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Calibri"/>
                <a:cs typeface="Calibri"/>
              </a:rPr>
              <a:t>-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6819" y="987552"/>
            <a:ext cx="6690359" cy="4882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73518" y="1608785"/>
            <a:ext cx="10344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spú</a:t>
            </a:r>
            <a:r>
              <a:rPr sz="3000" spc="-40" dirty="0">
                <a:latin typeface="Calibri"/>
                <a:cs typeface="Calibri"/>
              </a:rPr>
              <a:t>š</a:t>
            </a:r>
            <a:r>
              <a:rPr sz="3000" dirty="0">
                <a:latin typeface="Calibri"/>
                <a:cs typeface="Calibri"/>
              </a:rPr>
              <a:t>ťa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8785"/>
            <a:ext cx="6262370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690495" algn="l"/>
                <a:tab pos="4386580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b</a:t>
            </a:r>
            <a:r>
              <a:rPr sz="3000" spc="-5" dirty="0">
                <a:latin typeface="Calibri"/>
                <a:cs typeface="Calibri"/>
              </a:rPr>
              <a:t>sorp</a:t>
            </a:r>
            <a:r>
              <a:rPr sz="3000" spc="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ia	</a:t>
            </a:r>
            <a:r>
              <a:rPr sz="3000" spc="-50" dirty="0">
                <a:latin typeface="Calibri"/>
                <a:cs typeface="Calibri"/>
              </a:rPr>
              <a:t>s</a:t>
            </a:r>
            <a:r>
              <a:rPr sz="3000" spc="-35" dirty="0">
                <a:latin typeface="Calibri"/>
                <a:cs typeface="Calibri"/>
              </a:rPr>
              <a:t>v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	ch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20" dirty="0">
                <a:latin typeface="Calibri"/>
                <a:cs typeface="Calibri"/>
              </a:rPr>
              <a:t>f</a:t>
            </a:r>
            <a:r>
              <a:rPr sz="3000" dirty="0">
                <a:latin typeface="Calibri"/>
                <a:cs typeface="Calibri"/>
              </a:rPr>
              <a:t>ylom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000" spc="-25" dirty="0">
                <a:latin typeface="Calibri"/>
                <a:cs typeface="Calibri"/>
              </a:rPr>
              <a:t>fotosyntetické redox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reakcie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10" dirty="0">
                <a:latin typeface="Calibri"/>
                <a:cs typeface="Calibri"/>
              </a:rPr>
              <a:t>Chlorofyl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obsahuje: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  <a:tab pos="2495550" algn="l"/>
                <a:tab pos="3754120" algn="l"/>
                <a:tab pos="5297170" algn="l"/>
              </a:tabLst>
            </a:pPr>
            <a:r>
              <a:rPr sz="3000" spc="-5" dirty="0">
                <a:solidFill>
                  <a:srgbClr val="4F81BC"/>
                </a:solidFill>
                <a:latin typeface="Calibri"/>
                <a:cs typeface="Calibri"/>
              </a:rPr>
              <a:t>Porfyrínový	</a:t>
            </a:r>
            <a:r>
              <a:rPr sz="3000" spc="-25" dirty="0">
                <a:solidFill>
                  <a:srgbClr val="4F81BC"/>
                </a:solidFill>
                <a:latin typeface="Calibri"/>
                <a:cs typeface="Calibri"/>
              </a:rPr>
              <a:t>skelet	</a:t>
            </a:r>
            <a:r>
              <a:rPr sz="3000" spc="-5" dirty="0">
                <a:latin typeface="Calibri"/>
                <a:cs typeface="Calibri"/>
              </a:rPr>
              <a:t>(chlorin	ring)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621404"/>
            <a:ext cx="6359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7680" algn="l"/>
                <a:tab pos="2893060" algn="l"/>
                <a:tab pos="3319779" algn="l"/>
              </a:tabLst>
            </a:pPr>
            <a:r>
              <a:rPr sz="3000" dirty="0">
                <a:latin typeface="Calibri"/>
                <a:cs typeface="Calibri"/>
              </a:rPr>
              <a:t>absorpcie	</a:t>
            </a:r>
            <a:r>
              <a:rPr sz="3000" spc="-20" dirty="0">
                <a:latin typeface="Calibri"/>
                <a:cs typeface="Calibri"/>
              </a:rPr>
              <a:t>svetla	</a:t>
            </a:r>
            <a:r>
              <a:rPr sz="3000" dirty="0">
                <a:latin typeface="Calibri"/>
                <a:cs typeface="Calibri"/>
              </a:rPr>
              <a:t>a	</a:t>
            </a:r>
            <a:r>
              <a:rPr sz="3000" spc="-15" dirty="0">
                <a:latin typeface="Calibri"/>
                <a:cs typeface="Calibri"/>
              </a:rPr>
              <a:t>oxidačno-redukčnej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956" y="3163646"/>
            <a:ext cx="17145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 marR="5080" indent="-561340">
              <a:lnSpc>
                <a:spcPct val="100000"/>
              </a:lnSpc>
              <a:spcBef>
                <a:spcPts val="100"/>
              </a:spcBef>
              <a:tabLst>
                <a:tab pos="651510" algn="l"/>
              </a:tabLst>
            </a:pPr>
            <a:r>
              <a:rPr sz="3000" dirty="0">
                <a:latin typeface="Calibri"/>
                <a:cs typeface="Calibri"/>
              </a:rPr>
              <a:t>je		m</a:t>
            </a:r>
            <a:r>
              <a:rPr sz="3000" spc="-2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45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 a</a:t>
            </a:r>
            <a:r>
              <a:rPr sz="3000" spc="-20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tiv</a:t>
            </a:r>
            <a:r>
              <a:rPr sz="3000" spc="-2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ty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87542"/>
            <a:ext cx="8073390" cy="20370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815"/>
              </a:spcBef>
            </a:pPr>
            <a:r>
              <a:rPr sz="3000" spc="-10" dirty="0">
                <a:latin typeface="Calibri"/>
                <a:cs typeface="Calibri"/>
              </a:rPr>
              <a:t>tejto pigmentovej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molekuly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solidFill>
                  <a:srgbClr val="4F81BC"/>
                </a:solidFill>
                <a:latin typeface="Calibri"/>
                <a:cs typeface="Calibri"/>
              </a:rPr>
              <a:t>Alifatický </a:t>
            </a:r>
            <a:r>
              <a:rPr sz="3000" spc="-20" dirty="0">
                <a:solidFill>
                  <a:srgbClr val="4F81BC"/>
                </a:solidFill>
                <a:latin typeface="Calibri"/>
                <a:cs typeface="Calibri"/>
              </a:rPr>
              <a:t>postranný reťazec </a:t>
            </a:r>
            <a:r>
              <a:rPr sz="3000" spc="-10" dirty="0">
                <a:latin typeface="Calibri"/>
                <a:cs typeface="Calibri"/>
              </a:rPr>
              <a:t>(phytyl tail) molekuly  </a:t>
            </a:r>
            <a:r>
              <a:rPr sz="3000" dirty="0">
                <a:latin typeface="Calibri"/>
                <a:cs typeface="Calibri"/>
              </a:rPr>
              <a:t>je </a:t>
            </a:r>
            <a:r>
              <a:rPr sz="3000" spc="-40" dirty="0">
                <a:latin typeface="Calibri"/>
                <a:cs typeface="Calibri"/>
              </a:rPr>
              <a:t>používaný, </a:t>
            </a:r>
            <a:r>
              <a:rPr sz="3000" dirty="0">
                <a:latin typeface="Calibri"/>
                <a:cs typeface="Calibri"/>
              </a:rPr>
              <a:t>aby </a:t>
            </a:r>
            <a:r>
              <a:rPr sz="3000" spc="-5" dirty="0">
                <a:latin typeface="Calibri"/>
                <a:cs typeface="Calibri"/>
              </a:rPr>
              <a:t>napomáhal </a:t>
            </a:r>
            <a:r>
              <a:rPr sz="3000" dirty="0">
                <a:latin typeface="Calibri"/>
                <a:cs typeface="Calibri"/>
              </a:rPr>
              <a:t>v </a:t>
            </a:r>
            <a:r>
              <a:rPr sz="3000" spc="-10" dirty="0">
                <a:latin typeface="Calibri"/>
                <a:cs typeface="Calibri"/>
              </a:rPr>
              <a:t>orientácii  pigmentovej časti, </a:t>
            </a:r>
            <a:r>
              <a:rPr sz="3000" spc="-35" dirty="0">
                <a:latin typeface="Calibri"/>
                <a:cs typeface="Calibri"/>
              </a:rPr>
              <a:t>keď </a:t>
            </a:r>
            <a:r>
              <a:rPr sz="3000" dirty="0">
                <a:latin typeface="Calibri"/>
                <a:cs typeface="Calibri"/>
              </a:rPr>
              <a:t>je </a:t>
            </a:r>
            <a:r>
              <a:rPr sz="3000" spc="-10" dirty="0">
                <a:latin typeface="Calibri"/>
                <a:cs typeface="Calibri"/>
              </a:rPr>
              <a:t>viazaná </a:t>
            </a:r>
            <a:r>
              <a:rPr sz="3000" spc="-5" dirty="0">
                <a:latin typeface="Calibri"/>
                <a:cs typeface="Calibri"/>
              </a:rPr>
              <a:t>na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proteín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3001" y="461899"/>
            <a:ext cx="5686170" cy="1354217"/>
          </a:xfrm>
        </p:spPr>
        <p:txBody>
          <a:bodyPr/>
          <a:lstStyle/>
          <a:p>
            <a:r>
              <a:rPr lang="sk-SK" dirty="0" smtClean="0"/>
              <a:t>Fotosyntetické pigmenty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4062651"/>
          </a:xfrm>
        </p:spPr>
        <p:txBody>
          <a:bodyPr/>
          <a:lstStyle/>
          <a:p>
            <a:pPr>
              <a:buFontTx/>
              <a:buChar char="-"/>
            </a:pPr>
            <a:r>
              <a:rPr lang="sk-SK" sz="2400" b="0" dirty="0" smtClean="0">
                <a:solidFill>
                  <a:schemeClr val="tx1"/>
                </a:solidFill>
              </a:rPr>
              <a:t>chlorofyly, </a:t>
            </a:r>
            <a:r>
              <a:rPr lang="sk-SK" sz="2400" b="0" dirty="0" err="1" smtClean="0">
                <a:solidFill>
                  <a:schemeClr val="tx1"/>
                </a:solidFill>
              </a:rPr>
              <a:t>fykobilíny</a:t>
            </a:r>
            <a:r>
              <a:rPr lang="sk-SK" sz="2400" b="0" dirty="0" smtClean="0">
                <a:solidFill>
                  <a:schemeClr val="tx1"/>
                </a:solidFill>
              </a:rPr>
              <a:t> a </a:t>
            </a:r>
            <a:r>
              <a:rPr lang="sk-SK" sz="2400" b="0" dirty="0" err="1" smtClean="0">
                <a:solidFill>
                  <a:schemeClr val="tx1"/>
                </a:solidFill>
              </a:rPr>
              <a:t>karotenoidy</a:t>
            </a:r>
            <a:endParaRPr lang="sk-SK" sz="2400" b="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sk-SK" sz="2400" b="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sk-SK" sz="2400" b="0" dirty="0" smtClean="0">
                <a:solidFill>
                  <a:schemeClr val="tx1"/>
                </a:solidFill>
              </a:rPr>
              <a:t>- doplnkové ( akcesorické) pigmenty </a:t>
            </a:r>
            <a:r>
              <a:rPr lang="sk-SK" sz="2400" b="0" dirty="0" err="1" smtClean="0">
                <a:solidFill>
                  <a:schemeClr val="tx1"/>
                </a:solidFill>
              </a:rPr>
              <a:t>siníc</a:t>
            </a:r>
            <a:r>
              <a:rPr lang="sk-SK" sz="2400" b="0" dirty="0" smtClean="0">
                <a:solidFill>
                  <a:schemeClr val="tx1"/>
                </a:solidFill>
              </a:rPr>
              <a:t> (</a:t>
            </a:r>
            <a:r>
              <a:rPr lang="sk-SK" sz="2400" b="0" dirty="0" err="1" smtClean="0">
                <a:solidFill>
                  <a:schemeClr val="tx1"/>
                </a:solidFill>
              </a:rPr>
              <a:t>Cyanophyta</a:t>
            </a:r>
            <a:r>
              <a:rPr lang="sk-SK" sz="2400" b="0" dirty="0" smtClean="0">
                <a:solidFill>
                  <a:schemeClr val="tx1"/>
                </a:solidFill>
              </a:rPr>
              <a:t>), červených rias (</a:t>
            </a:r>
            <a:r>
              <a:rPr lang="sk-SK" sz="2400" b="0" dirty="0" err="1" smtClean="0">
                <a:solidFill>
                  <a:schemeClr val="tx1"/>
                </a:solidFill>
              </a:rPr>
              <a:t>Rhodophyta</a:t>
            </a:r>
            <a:r>
              <a:rPr lang="sk-SK" sz="2400" b="0" dirty="0" smtClean="0">
                <a:solidFill>
                  <a:schemeClr val="tx1"/>
                </a:solidFill>
              </a:rPr>
              <a:t>) a </a:t>
            </a:r>
            <a:r>
              <a:rPr lang="sk-SK" sz="2400" b="0" dirty="0" err="1" smtClean="0">
                <a:solidFill>
                  <a:schemeClr val="tx1"/>
                </a:solidFill>
              </a:rPr>
              <a:t>kryptomonád</a:t>
            </a:r>
            <a:r>
              <a:rPr lang="sk-SK" sz="2400" b="0" dirty="0" smtClean="0">
                <a:solidFill>
                  <a:schemeClr val="tx1"/>
                </a:solidFill>
              </a:rPr>
              <a:t> (</a:t>
            </a:r>
            <a:r>
              <a:rPr lang="sk-SK" sz="2400" b="0" dirty="0" err="1" smtClean="0">
                <a:solidFill>
                  <a:schemeClr val="tx1"/>
                </a:solidFill>
              </a:rPr>
              <a:t>Cryptophyta</a:t>
            </a:r>
            <a:r>
              <a:rPr lang="sk-SK" sz="2400" b="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buFontTx/>
              <a:buChar char="-"/>
            </a:pPr>
            <a:r>
              <a:rPr lang="sk-SK" sz="2400" b="0" dirty="0" smtClean="0">
                <a:solidFill>
                  <a:schemeClr val="tx1"/>
                </a:solidFill>
              </a:rPr>
              <a:t>- podľa bielkovinovej zložky, na ktorú sa pevne viažu, rozlišujeme </a:t>
            </a:r>
            <a:br>
              <a:rPr lang="sk-SK" sz="2400" b="0" dirty="0" smtClean="0">
                <a:solidFill>
                  <a:schemeClr val="tx1"/>
                </a:solidFill>
              </a:rPr>
            </a:br>
            <a:r>
              <a:rPr lang="sk-SK" sz="2400" dirty="0" err="1" smtClean="0">
                <a:solidFill>
                  <a:schemeClr val="tx1"/>
                </a:solidFill>
              </a:rPr>
              <a:t>fykoerytrény</a:t>
            </a:r>
            <a:r>
              <a:rPr lang="sk-SK" sz="2400" dirty="0" smtClean="0">
                <a:solidFill>
                  <a:schemeClr val="tx1"/>
                </a:solidFill>
              </a:rPr>
              <a:t> a </a:t>
            </a:r>
            <a:r>
              <a:rPr lang="sk-SK" sz="2400" dirty="0" err="1" smtClean="0">
                <a:solidFill>
                  <a:schemeClr val="tx1"/>
                </a:solidFill>
              </a:rPr>
              <a:t>fykocyaníny</a:t>
            </a:r>
            <a:endParaRPr lang="sk-SK" sz="2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sk-SK" sz="2400" b="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sk-SK" sz="2400" b="0" dirty="0" err="1" smtClean="0">
                <a:solidFill>
                  <a:schemeClr val="tx1"/>
                </a:solidFill>
              </a:rPr>
              <a:t>Izoprenoidy</a:t>
            </a:r>
            <a:r>
              <a:rPr lang="sk-SK" sz="2400" b="0" dirty="0" smtClean="0">
                <a:solidFill>
                  <a:schemeClr val="tx1"/>
                </a:solidFill>
              </a:rPr>
              <a:t> so 40C, a to buď </a:t>
            </a:r>
            <a:r>
              <a:rPr lang="sk-SK" sz="2400" b="0" dirty="0" err="1" smtClean="0">
                <a:solidFill>
                  <a:schemeClr val="tx1"/>
                </a:solidFill>
              </a:rPr>
              <a:t>karotény</a:t>
            </a:r>
            <a:r>
              <a:rPr lang="sk-SK" sz="2400" b="0" dirty="0" smtClean="0">
                <a:solidFill>
                  <a:schemeClr val="tx1"/>
                </a:solidFill>
              </a:rPr>
              <a:t> ( uhľovodíky) alebo ich kyslíkaté deriváty(</a:t>
            </a:r>
            <a:r>
              <a:rPr lang="sk-SK" sz="2400" b="0" dirty="0" err="1" smtClean="0">
                <a:solidFill>
                  <a:schemeClr val="tx1"/>
                </a:solidFill>
              </a:rPr>
              <a:t>xyntofyly</a:t>
            </a:r>
            <a:r>
              <a:rPr lang="sk-SK" sz="2400" b="0" dirty="0" smtClean="0">
                <a:solidFill>
                  <a:schemeClr val="tx1"/>
                </a:solidFill>
              </a:rPr>
              <a:t>). Sú tiež čiastočne viazané na bielkoviny.  Sú doplnkové pigmenty chrániace </a:t>
            </a:r>
            <a:r>
              <a:rPr lang="sk-SK" sz="2400" b="0" dirty="0" err="1" smtClean="0">
                <a:solidFill>
                  <a:schemeClr val="tx1"/>
                </a:solidFill>
              </a:rPr>
              <a:t>fotosystémy</a:t>
            </a:r>
            <a:r>
              <a:rPr lang="sk-SK" sz="2400" b="0" dirty="0" smtClean="0">
                <a:solidFill>
                  <a:schemeClr val="tx1"/>
                </a:solidFill>
              </a:rPr>
              <a:t> pred </a:t>
            </a:r>
            <a:r>
              <a:rPr lang="sk-SK" sz="2400" b="0" dirty="0" err="1" smtClean="0">
                <a:solidFill>
                  <a:schemeClr val="tx1"/>
                </a:solidFill>
              </a:rPr>
              <a:t>fotodeštrukciou</a:t>
            </a:r>
            <a:r>
              <a:rPr lang="sk-SK" sz="2400" b="0" dirty="0" smtClean="0">
                <a:solidFill>
                  <a:schemeClr val="tx1"/>
                </a:solidFill>
              </a:rPr>
              <a:t>.</a:t>
            </a:r>
            <a:endParaRPr lang="sk-SK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461899"/>
            <a:ext cx="7391399" cy="553998"/>
          </a:xfrm>
        </p:spPr>
        <p:txBody>
          <a:bodyPr/>
          <a:lstStyle/>
          <a:p>
            <a:r>
              <a:rPr lang="sk-SK" sz="3600" dirty="0" smtClean="0"/>
              <a:t>Lokalizácia fotosyntetických pigmentov</a:t>
            </a:r>
            <a:endParaRPr lang="sk-SK" sz="36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503" y="1512569"/>
            <a:ext cx="8172450" cy="2769989"/>
          </a:xfrm>
        </p:spPr>
        <p:txBody>
          <a:bodyPr/>
          <a:lstStyle/>
          <a:p>
            <a:r>
              <a:rPr lang="sk-SK" dirty="0" smtClean="0"/>
              <a:t>-</a:t>
            </a:r>
            <a:r>
              <a:rPr lang="sk-SK" sz="3600" b="0" dirty="0" smtClean="0">
                <a:solidFill>
                  <a:schemeClr val="tx1"/>
                </a:solidFill>
              </a:rPr>
              <a:t>výlučne v biologických membránach</a:t>
            </a:r>
          </a:p>
          <a:p>
            <a:r>
              <a:rPr lang="sk-SK" sz="3600" b="0" dirty="0" smtClean="0">
                <a:solidFill>
                  <a:schemeClr val="tx1"/>
                </a:solidFill>
              </a:rPr>
              <a:t>-obalové membrány </a:t>
            </a:r>
            <a:r>
              <a:rPr lang="sk-SK" sz="3600" b="0" dirty="0" err="1" smtClean="0">
                <a:solidFill>
                  <a:schemeClr val="tx1"/>
                </a:solidFill>
              </a:rPr>
              <a:t>chĺoroplastov</a:t>
            </a:r>
            <a:r>
              <a:rPr lang="sk-SK" sz="3600" b="0" dirty="0" smtClean="0">
                <a:solidFill>
                  <a:schemeClr val="tx1"/>
                </a:solidFill>
              </a:rPr>
              <a:t>- </a:t>
            </a:r>
            <a:r>
              <a:rPr lang="sk-SK" sz="3600" b="0" dirty="0" err="1" smtClean="0">
                <a:solidFill>
                  <a:schemeClr val="tx1"/>
                </a:solidFill>
              </a:rPr>
              <a:t>karotenoidy</a:t>
            </a:r>
            <a:r>
              <a:rPr lang="sk-SK" sz="3600" b="0" dirty="0" smtClean="0">
                <a:solidFill>
                  <a:schemeClr val="tx1"/>
                </a:solidFill>
              </a:rPr>
              <a:t> (najmä </a:t>
            </a:r>
            <a:r>
              <a:rPr lang="sk-SK" sz="3600" b="0" dirty="0" err="1" smtClean="0">
                <a:solidFill>
                  <a:schemeClr val="tx1"/>
                </a:solidFill>
              </a:rPr>
              <a:t>voplaxantín</a:t>
            </a:r>
            <a:r>
              <a:rPr lang="sk-SK" sz="3600" b="0" dirty="0" smtClean="0">
                <a:solidFill>
                  <a:schemeClr val="tx1"/>
                </a:solidFill>
              </a:rPr>
              <a:t>), beta- </a:t>
            </a:r>
            <a:r>
              <a:rPr lang="sk-SK" sz="3600" b="0" dirty="0" err="1" smtClean="0">
                <a:solidFill>
                  <a:schemeClr val="tx1"/>
                </a:solidFill>
              </a:rPr>
              <a:t>karotén</a:t>
            </a:r>
            <a:r>
              <a:rPr lang="sk-SK" sz="3600" b="0" dirty="0" smtClean="0">
                <a:solidFill>
                  <a:schemeClr val="tx1"/>
                </a:solidFill>
              </a:rPr>
              <a:t> v </a:t>
            </a:r>
            <a:r>
              <a:rPr lang="sk-SK" sz="3600" b="0" dirty="0" err="1" smtClean="0">
                <a:solidFill>
                  <a:schemeClr val="tx1"/>
                </a:solidFill>
              </a:rPr>
              <a:t>tylakoidoch</a:t>
            </a:r>
            <a:endParaRPr lang="sk-SK" sz="3600" b="0" dirty="0" smtClean="0">
              <a:solidFill>
                <a:schemeClr val="tx1"/>
              </a:solidFill>
            </a:endParaRPr>
          </a:p>
          <a:p>
            <a:r>
              <a:rPr lang="sk-SK" sz="3600" b="0" dirty="0" smtClean="0">
                <a:solidFill>
                  <a:schemeClr val="tx1"/>
                </a:solidFill>
              </a:rPr>
              <a:t>- V </a:t>
            </a:r>
            <a:r>
              <a:rPr lang="sk-SK" sz="3600" b="0" dirty="0" err="1" smtClean="0">
                <a:solidFill>
                  <a:schemeClr val="tx1"/>
                </a:solidFill>
              </a:rPr>
              <a:t>tylakoidných</a:t>
            </a:r>
            <a:r>
              <a:rPr lang="sk-SK" sz="3600" b="0" dirty="0" smtClean="0">
                <a:solidFill>
                  <a:schemeClr val="tx1"/>
                </a:solidFill>
              </a:rPr>
              <a:t> membránach- chlorofyly</a:t>
            </a:r>
            <a:endParaRPr lang="sk-SK" sz="3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1537157"/>
            <a:ext cx="8312784" cy="405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4F81BC"/>
                </a:solidFill>
                <a:latin typeface="Calibri"/>
                <a:cs typeface="Calibri"/>
              </a:rPr>
              <a:t>Konverzia </a:t>
            </a:r>
            <a:r>
              <a:rPr sz="2700" spc="-15" dirty="0">
                <a:solidFill>
                  <a:srgbClr val="4F81BC"/>
                </a:solidFill>
                <a:latin typeface="Calibri"/>
                <a:cs typeface="Calibri"/>
              </a:rPr>
              <a:t>svetelnej </a:t>
            </a:r>
            <a:r>
              <a:rPr sz="2700" spc="-10" dirty="0">
                <a:solidFill>
                  <a:srgbClr val="4F81BC"/>
                </a:solidFill>
                <a:latin typeface="Calibri"/>
                <a:cs typeface="Calibri"/>
              </a:rPr>
              <a:t>energie </a:t>
            </a:r>
            <a:r>
              <a:rPr sz="2700" spc="-5" dirty="0">
                <a:solidFill>
                  <a:srgbClr val="4F81BC"/>
                </a:solidFill>
                <a:latin typeface="Calibri"/>
                <a:cs typeface="Calibri"/>
              </a:rPr>
              <a:t>na </a:t>
            </a:r>
            <a:r>
              <a:rPr sz="2700" spc="-20" dirty="0">
                <a:solidFill>
                  <a:srgbClr val="4F81BC"/>
                </a:solidFill>
                <a:latin typeface="Calibri"/>
                <a:cs typeface="Calibri"/>
              </a:rPr>
              <a:t>redox</a:t>
            </a:r>
            <a:r>
              <a:rPr sz="2700" spc="-3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F81BC"/>
                </a:solidFill>
                <a:latin typeface="Calibri"/>
                <a:cs typeface="Calibri"/>
              </a:rPr>
              <a:t>energiu</a:t>
            </a:r>
            <a:endParaRPr sz="2700">
              <a:latin typeface="Calibri"/>
              <a:cs typeface="Calibri"/>
            </a:endParaRPr>
          </a:p>
          <a:p>
            <a:pPr marL="469900" indent="-342900">
              <a:lnSpc>
                <a:spcPts val="2915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2700" dirty="0">
                <a:latin typeface="Calibri"/>
                <a:cs typeface="Calibri"/>
              </a:rPr>
              <a:t>Je </a:t>
            </a:r>
            <a:r>
              <a:rPr sz="2700" spc="-25" dirty="0">
                <a:latin typeface="Calibri"/>
                <a:cs typeface="Calibri"/>
              </a:rPr>
              <a:t>založená </a:t>
            </a:r>
            <a:r>
              <a:rPr sz="2700" spc="-10" dirty="0">
                <a:latin typeface="Calibri"/>
                <a:cs typeface="Calibri"/>
              </a:rPr>
              <a:t>na </a:t>
            </a:r>
            <a:r>
              <a:rPr sz="2700" spc="-20" dirty="0">
                <a:latin typeface="Calibri"/>
                <a:cs typeface="Calibri"/>
              </a:rPr>
              <a:t>energetickom rozdiele </a:t>
            </a:r>
            <a:r>
              <a:rPr sz="2700" spc="-5" dirty="0">
                <a:latin typeface="Calibri"/>
                <a:cs typeface="Calibri"/>
              </a:rPr>
              <a:t>medzi</a:t>
            </a:r>
            <a:r>
              <a:rPr sz="2700" spc="40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základným</a:t>
            </a:r>
            <a:endParaRPr sz="2700">
              <a:latin typeface="Calibri"/>
              <a:cs typeface="Calibri"/>
            </a:endParaRPr>
          </a:p>
          <a:p>
            <a:pPr marL="469900">
              <a:lnSpc>
                <a:spcPts val="2915"/>
              </a:lnSpc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20" dirty="0">
                <a:latin typeface="Calibri"/>
                <a:cs typeface="Calibri"/>
              </a:rPr>
              <a:t>exitovaným </a:t>
            </a:r>
            <a:r>
              <a:rPr sz="2700" spc="-30" dirty="0">
                <a:latin typeface="Calibri"/>
                <a:cs typeface="Calibri"/>
              </a:rPr>
              <a:t>stavom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molekuly</a:t>
            </a:r>
            <a:endParaRPr sz="2700">
              <a:latin typeface="Calibri"/>
              <a:cs typeface="Calibri"/>
            </a:endParaRPr>
          </a:p>
          <a:p>
            <a:pPr marL="469900" marR="132080" indent="-342900">
              <a:lnSpc>
                <a:spcPts val="2590"/>
              </a:lnSpc>
              <a:spcBef>
                <a:spcPts val="625"/>
              </a:spcBef>
              <a:buChar char="-"/>
              <a:tabLst>
                <a:tab pos="469265" algn="l"/>
                <a:tab pos="469900" algn="l"/>
              </a:tabLst>
            </a:pPr>
            <a:r>
              <a:rPr sz="2700" dirty="0">
                <a:latin typeface="Calibri"/>
                <a:cs typeface="Calibri"/>
              </a:rPr>
              <a:t>V </a:t>
            </a:r>
            <a:r>
              <a:rPr sz="2700" spc="-20" dirty="0">
                <a:latin typeface="Calibri"/>
                <a:cs typeface="Calibri"/>
              </a:rPr>
              <a:t>kyslíkovej </a:t>
            </a:r>
            <a:r>
              <a:rPr sz="2700" spc="-30" dirty="0">
                <a:latin typeface="Calibri"/>
                <a:cs typeface="Calibri"/>
              </a:rPr>
              <a:t>fotosyntéze </a:t>
            </a:r>
            <a:r>
              <a:rPr sz="2700" spc="-10" dirty="0">
                <a:latin typeface="Calibri"/>
                <a:cs typeface="Calibri"/>
              </a:rPr>
              <a:t>sú </a:t>
            </a:r>
            <a:r>
              <a:rPr sz="2700" spc="-15" dirty="0">
                <a:latin typeface="Calibri"/>
                <a:cs typeface="Calibri"/>
              </a:rPr>
              <a:t>tieto </a:t>
            </a:r>
            <a:r>
              <a:rPr sz="2700" spc="-20" dirty="0">
                <a:solidFill>
                  <a:srgbClr val="006FC0"/>
                </a:solidFill>
                <a:latin typeface="Calibri"/>
                <a:cs typeface="Calibri"/>
              </a:rPr>
              <a:t>energetické </a:t>
            </a:r>
            <a:r>
              <a:rPr sz="2700" spc="-25" dirty="0">
                <a:solidFill>
                  <a:srgbClr val="006FC0"/>
                </a:solidFill>
                <a:latin typeface="Calibri"/>
                <a:cs typeface="Calibri"/>
              </a:rPr>
              <a:t>rozdiely </a:t>
            </a:r>
            <a:r>
              <a:rPr sz="2700" dirty="0">
                <a:solidFill>
                  <a:srgbClr val="006FC0"/>
                </a:solidFill>
                <a:latin typeface="Calibri"/>
                <a:cs typeface="Calibri"/>
              </a:rPr>
              <a:t>v  </a:t>
            </a:r>
            <a:r>
              <a:rPr sz="2700" spc="-10" dirty="0">
                <a:solidFill>
                  <a:srgbClr val="006FC0"/>
                </a:solidFill>
                <a:latin typeface="Calibri"/>
                <a:cs typeface="Calibri"/>
              </a:rPr>
              <a:t>modrej až ďaleko-červenej oblasti </a:t>
            </a:r>
            <a:r>
              <a:rPr sz="2700" spc="-20" dirty="0">
                <a:solidFill>
                  <a:srgbClr val="006FC0"/>
                </a:solidFill>
                <a:latin typeface="Calibri"/>
                <a:cs typeface="Calibri"/>
              </a:rPr>
              <a:t>spektra </a:t>
            </a:r>
            <a:r>
              <a:rPr sz="2700" spc="-5" dirty="0">
                <a:solidFill>
                  <a:srgbClr val="006FC0"/>
                </a:solidFill>
                <a:latin typeface="Calibri"/>
                <a:cs typeface="Calibri"/>
              </a:rPr>
              <a:t>(400-700</a:t>
            </a:r>
            <a:r>
              <a:rPr sz="2700" spc="40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6FC0"/>
                </a:solidFill>
                <a:latin typeface="Calibri"/>
                <a:cs typeface="Calibri"/>
              </a:rPr>
              <a:t>nm</a:t>
            </a:r>
            <a:endParaRPr sz="2700">
              <a:latin typeface="Calibri"/>
              <a:cs typeface="Calibri"/>
            </a:endParaRPr>
          </a:p>
          <a:p>
            <a:pPr marL="469900">
              <a:lnSpc>
                <a:spcPts val="2615"/>
              </a:lnSpc>
            </a:pPr>
            <a:r>
              <a:rPr sz="2700" dirty="0">
                <a:solidFill>
                  <a:srgbClr val="006FC0"/>
                </a:solidFill>
                <a:latin typeface="Symbol"/>
                <a:cs typeface="Symbol"/>
              </a:rPr>
              <a:t></a:t>
            </a:r>
            <a:r>
              <a:rPr sz="27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6FC0"/>
                </a:solidFill>
                <a:latin typeface="Calibri"/>
                <a:cs typeface="Calibri"/>
              </a:rPr>
              <a:t>300-170 kJ.mol</a:t>
            </a:r>
            <a:r>
              <a:rPr sz="2700" spc="-7" baseline="24691" dirty="0">
                <a:solidFill>
                  <a:srgbClr val="006FC0"/>
                </a:solidFill>
                <a:latin typeface="Calibri"/>
                <a:cs typeface="Calibri"/>
              </a:rPr>
              <a:t>-1 </a:t>
            </a:r>
            <a:r>
              <a:rPr sz="2700" dirty="0">
                <a:solidFill>
                  <a:srgbClr val="006FC0"/>
                </a:solidFill>
                <a:latin typeface="Calibri"/>
                <a:cs typeface="Calibri"/>
              </a:rPr>
              <a:t>alebo </a:t>
            </a:r>
            <a:r>
              <a:rPr sz="2700" spc="-5" dirty="0">
                <a:solidFill>
                  <a:srgbClr val="006FC0"/>
                </a:solidFill>
                <a:latin typeface="Calibri"/>
                <a:cs typeface="Calibri"/>
              </a:rPr>
              <a:t>72-40</a:t>
            </a:r>
            <a:r>
              <a:rPr sz="2700" spc="-3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6FC0"/>
                </a:solidFill>
                <a:latin typeface="Calibri"/>
                <a:cs typeface="Calibri"/>
              </a:rPr>
              <a:t>kcal.mol</a:t>
            </a:r>
            <a:r>
              <a:rPr sz="2700" spc="-15" baseline="24691" dirty="0">
                <a:solidFill>
                  <a:srgbClr val="006FC0"/>
                </a:solidFill>
                <a:latin typeface="Calibri"/>
                <a:cs typeface="Calibri"/>
              </a:rPr>
              <a:t>-1</a:t>
            </a:r>
            <a:r>
              <a:rPr sz="2700" spc="-10" dirty="0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469900" marR="130175" indent="-342900" algn="just">
              <a:lnSpc>
                <a:spcPct val="80000"/>
              </a:lnSpc>
              <a:spcBef>
                <a:spcPts val="650"/>
              </a:spcBef>
              <a:buChar char="-"/>
              <a:tabLst>
                <a:tab pos="469900" algn="l"/>
              </a:tabLst>
            </a:pP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Absorpcia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fotónu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chlorofylom zapríčiňuje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excitáciu 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elektrónu </a:t>
            </a:r>
            <a:r>
              <a:rPr sz="2700" spc="-30" dirty="0">
                <a:solidFill>
                  <a:srgbClr val="FF0000"/>
                </a:solidFill>
                <a:latin typeface="Calibri"/>
                <a:cs typeface="Calibri"/>
              </a:rPr>
              <a:t>zo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základného </a:t>
            </a:r>
            <a:r>
              <a:rPr sz="2700" spc="-30" dirty="0">
                <a:solidFill>
                  <a:srgbClr val="FF0000"/>
                </a:solidFill>
                <a:latin typeface="Calibri"/>
                <a:cs typeface="Calibri"/>
              </a:rPr>
              <a:t>stavu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do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excitovaného 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singletového</a:t>
            </a:r>
            <a:r>
              <a:rPr sz="27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30" dirty="0">
                <a:solidFill>
                  <a:srgbClr val="FF0000"/>
                </a:solidFill>
                <a:latin typeface="Calibri"/>
                <a:cs typeface="Calibri"/>
              </a:rPr>
              <a:t>stavu</a:t>
            </a:r>
            <a:endParaRPr sz="2700">
              <a:latin typeface="Calibri"/>
              <a:cs typeface="Calibri"/>
            </a:endParaRPr>
          </a:p>
          <a:p>
            <a:pPr marL="469900" marR="132080" indent="-342900" algn="just">
              <a:lnSpc>
                <a:spcPts val="2600"/>
              </a:lnSpc>
              <a:spcBef>
                <a:spcPts val="620"/>
              </a:spcBef>
              <a:buChar char="-"/>
              <a:tabLst>
                <a:tab pos="469900" algn="l"/>
              </a:tabLst>
            </a:pPr>
            <a:r>
              <a:rPr sz="2700" spc="-5" dirty="0">
                <a:latin typeface="Calibri"/>
                <a:cs typeface="Calibri"/>
              </a:rPr>
              <a:t>Pigment </a:t>
            </a:r>
            <a:r>
              <a:rPr sz="2700" dirty="0">
                <a:latin typeface="Calibri"/>
                <a:cs typeface="Calibri"/>
              </a:rPr>
              <a:t>v </a:t>
            </a:r>
            <a:r>
              <a:rPr sz="2700" spc="-15" dirty="0">
                <a:latin typeface="Calibri"/>
                <a:cs typeface="Calibri"/>
              </a:rPr>
              <a:t>exitovanom </a:t>
            </a:r>
            <a:r>
              <a:rPr sz="2700" spc="-35" dirty="0">
                <a:latin typeface="Calibri"/>
                <a:cs typeface="Calibri"/>
              </a:rPr>
              <a:t>stave </a:t>
            </a:r>
            <a:r>
              <a:rPr sz="2700" spc="-30" dirty="0">
                <a:latin typeface="Calibri"/>
                <a:cs typeface="Calibri"/>
              </a:rPr>
              <a:t>môže </a:t>
            </a:r>
            <a:r>
              <a:rPr sz="2700" spc="-10" dirty="0">
                <a:latin typeface="Calibri"/>
                <a:cs typeface="Calibri"/>
              </a:rPr>
              <a:t>podliehať  nasledovným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procesom: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Reťazec</a:t>
            </a:r>
            <a:r>
              <a:rPr spc="-80" dirty="0"/>
              <a:t> </a:t>
            </a:r>
            <a:r>
              <a:rPr spc="-35" dirty="0"/>
              <a:t>fotosyntézy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2281</Words>
  <Application>Microsoft Office PowerPoint</Application>
  <PresentationFormat>Předvádění na obrazovce (4:3)</PresentationFormat>
  <Paragraphs>271</Paragraphs>
  <Slides>45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45</vt:i4>
      </vt:variant>
    </vt:vector>
  </HeadingPairs>
  <TitlesOfParts>
    <vt:vector size="46" baseType="lpstr">
      <vt:lpstr>Office Theme</vt:lpstr>
      <vt:lpstr>Dýchanie a fotosyntéza</vt:lpstr>
      <vt:lpstr>Fotosyntéza</vt:lpstr>
      <vt:lpstr>Snímek 3</vt:lpstr>
      <vt:lpstr>Reťazec fotosyntézy</vt:lpstr>
      <vt:lpstr>Snímek 5</vt:lpstr>
      <vt:lpstr>Reťazec fotosyntézy</vt:lpstr>
      <vt:lpstr>Fotosyntetické pigmenty</vt:lpstr>
      <vt:lpstr>Lokalizácia fotosyntetických pigmentov</vt:lpstr>
      <vt:lpstr>Reťazec fotosyntézy</vt:lpstr>
      <vt:lpstr>Reťazec fotosyntézy</vt:lpstr>
      <vt:lpstr>Reťazec fotosyntézy</vt:lpstr>
      <vt:lpstr>Reťazec fotosyntézy</vt:lpstr>
      <vt:lpstr>Reťazec fotosyntézy</vt:lpstr>
      <vt:lpstr>Reťazec fotosyntézy</vt:lpstr>
      <vt:lpstr>Snímek 15</vt:lpstr>
      <vt:lpstr>Snímek 16</vt:lpstr>
      <vt:lpstr>Fotosystém II (PS II)</vt:lpstr>
      <vt:lpstr>Snímek 18</vt:lpstr>
      <vt:lpstr> </vt:lpstr>
      <vt:lpstr>Fotosystém I (PS I)</vt:lpstr>
      <vt:lpstr>Cyklický a necyklický transport elektrónov</vt:lpstr>
      <vt:lpstr>ATP syntáza</vt:lpstr>
      <vt:lpstr>Ako sa vytvára protonový gradient ?</vt:lpstr>
      <vt:lpstr>Primárne a sekundárne procesy fotosyntézy</vt:lpstr>
      <vt:lpstr>Tmavé (chemosyntetické) štádium fotosyntézy</vt:lpstr>
      <vt:lpstr>Snímek 26</vt:lpstr>
      <vt:lpstr>Snímek 27</vt:lpstr>
      <vt:lpstr>Fotosyntéza - zhrnutie</vt:lpstr>
      <vt:lpstr>C3 rastliny</vt:lpstr>
      <vt:lpstr>Fotosyntéza zhrnutie</vt:lpstr>
      <vt:lpstr>Fotosyntéza - zhrnutie</vt:lpstr>
      <vt:lpstr>Reťazec fotosyntézy</vt:lpstr>
      <vt:lpstr>Reťazce fotosyntézy</vt:lpstr>
      <vt:lpstr>Reťazec fotosyntézy</vt:lpstr>
      <vt:lpstr>Reťazec fotosyntézy</vt:lpstr>
      <vt:lpstr>Reťazec fotosyntézy</vt:lpstr>
      <vt:lpstr>Reťazec fotosyntézy</vt:lpstr>
      <vt:lpstr>Reťazec fotosyntézy</vt:lpstr>
      <vt:lpstr>Reťazec fotosyntézy</vt:lpstr>
      <vt:lpstr>Reťazec fotosyntézy</vt:lpstr>
      <vt:lpstr>Reťazec fotosyntézy</vt:lpstr>
      <vt:lpstr>Reťazec fotosyntézy</vt:lpstr>
      <vt:lpstr>Reťazec fotosyntézy</vt:lpstr>
      <vt:lpstr>Reťazec fotosyntézy</vt:lpstr>
      <vt:lpstr>Reťazec fotosyntézy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Dýchanie a Fotosyntéza</dc:title>
  <dc:creator>vargovaz</dc:creator>
  <cp:lastModifiedBy>Doma</cp:lastModifiedBy>
  <cp:revision>24</cp:revision>
  <dcterms:created xsi:type="dcterms:W3CDTF">2021-01-02T13:33:30Z</dcterms:created>
  <dcterms:modified xsi:type="dcterms:W3CDTF">2021-01-02T17:51:31Z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2020-12-07T00:00:00Z</vt:filetime>
  </property>
  <property fmtid="{D5CDD505-2E9C-101B-9397-08002B2CF9AE}" pid="3" name="Creator">
    <vt:lpwstr>Microsoft® PowerPoint® pre Microsoft 365</vt:lpwstr>
  </property>
  <property fmtid="{D5CDD505-2E9C-101B-9397-08002B2CF9AE}" pid="4" name="LastSaved">
    <vt:filetime>2021-01-02T00:00:00Z</vt:filetime>
  </property>
</Properties>
</file>