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9EF-F64D-421A-9208-6A53D3EBE53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C5-C62D-42ED-91C8-F746B36A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1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9EF-F64D-421A-9208-6A53D3EBE53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C5-C62D-42ED-91C8-F746B36A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9EF-F64D-421A-9208-6A53D3EBE53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C5-C62D-42ED-91C8-F746B36A88B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36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9EF-F64D-421A-9208-6A53D3EBE53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C5-C62D-42ED-91C8-F746B36A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6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9EF-F64D-421A-9208-6A53D3EBE53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C5-C62D-42ED-91C8-F746B36A88B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9268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9EF-F64D-421A-9208-6A53D3EBE53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C5-C62D-42ED-91C8-F746B36A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62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9EF-F64D-421A-9208-6A53D3EBE53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C5-C62D-42ED-91C8-F746B36A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78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9EF-F64D-421A-9208-6A53D3EBE53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C5-C62D-42ED-91C8-F746B36A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7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98" y="186265"/>
            <a:ext cx="6747935" cy="465667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sk-SK" dirty="0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397" y="763590"/>
            <a:ext cx="6942669" cy="5544077"/>
          </a:xfrm>
        </p:spPr>
        <p:txBody>
          <a:bodyPr/>
          <a:lstStyle>
            <a:lvl1pPr marL="0" indent="0">
              <a:buFontTx/>
              <a:buNone/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sk-SK" dirty="0" smtClean="0"/>
              <a:t>Upravte štýl predlohy textu.</a:t>
            </a:r>
          </a:p>
        </p:txBody>
      </p:sp>
    </p:spTree>
    <p:extLst>
      <p:ext uri="{BB962C8B-B14F-4D97-AF65-F5344CB8AC3E}">
        <p14:creationId xmlns:p14="http://schemas.microsoft.com/office/powerpoint/2010/main" val="184202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9EF-F64D-421A-9208-6A53D3EBE53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C5-C62D-42ED-91C8-F746B36A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2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9EF-F64D-421A-9208-6A53D3EBE53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C5-C62D-42ED-91C8-F746B36A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1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9EF-F64D-421A-9208-6A53D3EBE53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C5-C62D-42ED-91C8-F746B36A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0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9EF-F64D-421A-9208-6A53D3EBE53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C5-C62D-42ED-91C8-F746B36A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9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9EF-F64D-421A-9208-6A53D3EBE53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C5-C62D-42ED-91C8-F746B36A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7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9EF-F64D-421A-9208-6A53D3EBE53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C5-C62D-42ED-91C8-F746B36A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9EF-F64D-421A-9208-6A53D3EBE53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C5-C62D-42ED-91C8-F746B36A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3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959EF-F64D-421A-9208-6A53D3EBE53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8414C5-C62D-42ED-91C8-F746B36A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1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8600" y="499534"/>
            <a:ext cx="7086600" cy="2513076"/>
          </a:xfrm>
        </p:spPr>
        <p:txBody>
          <a:bodyPr/>
          <a:lstStyle/>
          <a:p>
            <a:pPr marL="1252538" indent="-711200" algn="l">
              <a:tabLst>
                <a:tab pos="1252538" algn="l"/>
              </a:tabLst>
            </a:pPr>
            <a:r>
              <a:rPr lang="sk-SK" b="1" dirty="0" smtClean="0"/>
              <a:t>14</a:t>
            </a:r>
            <a:r>
              <a:rPr lang="en-US" b="1" dirty="0" smtClean="0"/>
              <a:t>.</a:t>
            </a:r>
            <a:r>
              <a:rPr lang="sk-SK" b="1" dirty="0" smtClean="0"/>
              <a:t>	</a:t>
            </a:r>
            <a:r>
              <a:rPr lang="sk-SK" b="1" dirty="0" smtClean="0"/>
              <a:t>Citlivý plameň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3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1" y="542925"/>
            <a:ext cx="6728712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sk-SK" dirty="0" smtClean="0"/>
              <a:t>14. Citlivý </a:t>
            </a:r>
            <a:r>
              <a:rPr lang="sk-SK" dirty="0"/>
              <a:t>plameň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274765"/>
            <a:ext cx="7391400" cy="5011735"/>
          </a:xfrm>
        </p:spPr>
        <p:txBody>
          <a:bodyPr>
            <a:normAutofit/>
          </a:bodyPr>
          <a:lstStyle/>
          <a:p>
            <a:pPr algn="ctr"/>
            <a:endParaRPr lang="sk-SK" sz="2400" dirty="0" smtClean="0"/>
          </a:p>
          <a:p>
            <a:pPr algn="ctr"/>
            <a:r>
              <a:rPr lang="sk-SK" sz="2400" dirty="0" smtClean="0"/>
              <a:t> </a:t>
            </a:r>
            <a:r>
              <a:rPr lang="sk-SK" sz="2400" dirty="0"/>
              <a:t>Horľavý plyn (napríklad propán) prúdi </a:t>
            </a:r>
            <a:r>
              <a:rPr lang="sk-SK" sz="2400" b="1" dirty="0"/>
              <a:t>nahor</a:t>
            </a:r>
            <a:r>
              <a:rPr lang="sk-SK" sz="2400" dirty="0"/>
              <a:t> z </a:t>
            </a:r>
            <a:r>
              <a:rPr lang="sk-SK" sz="2400" b="1" dirty="0"/>
              <a:t>tenkej trysky</a:t>
            </a:r>
            <a:r>
              <a:rPr lang="sk-SK" sz="2400" dirty="0"/>
              <a:t> cez </a:t>
            </a:r>
            <a:r>
              <a:rPr lang="sk-SK" sz="2400" b="1" dirty="0"/>
              <a:t>jemnú kovovú mriežku </a:t>
            </a:r>
            <a:r>
              <a:rPr lang="sk-SK" sz="2400" dirty="0"/>
              <a:t>umiestnenú </a:t>
            </a:r>
            <a:r>
              <a:rPr lang="sk-SK" sz="2400" b="1" dirty="0"/>
              <a:t>asi 5 cm </a:t>
            </a:r>
            <a:r>
              <a:rPr lang="sk-SK" sz="2400" dirty="0"/>
              <a:t>od trysky. </a:t>
            </a:r>
            <a:r>
              <a:rPr lang="sk-SK" sz="2400" b="1" dirty="0"/>
              <a:t>Nad mriežkou </a:t>
            </a:r>
            <a:r>
              <a:rPr lang="sk-SK" sz="2400" dirty="0"/>
              <a:t>plameň </a:t>
            </a:r>
            <a:r>
              <a:rPr lang="sk-SK" sz="2400" b="1" dirty="0"/>
              <a:t>zapálime</a:t>
            </a:r>
            <a:r>
              <a:rPr lang="sk-SK" sz="2400" dirty="0"/>
              <a:t>. </a:t>
            </a:r>
            <a:endParaRPr lang="sk-SK" sz="2400" dirty="0" smtClean="0"/>
          </a:p>
          <a:p>
            <a:pPr algn="ctr"/>
            <a:r>
              <a:rPr lang="sk-SK" sz="2400" dirty="0" smtClean="0"/>
              <a:t>Za </a:t>
            </a:r>
            <a:r>
              <a:rPr lang="sk-SK" sz="2400" b="1" dirty="0"/>
              <a:t>istých okolností </a:t>
            </a:r>
            <a:r>
              <a:rPr lang="sk-SK" sz="2400" dirty="0"/>
              <a:t>bude plameň veľmi </a:t>
            </a:r>
            <a:r>
              <a:rPr lang="sk-SK" sz="2400" b="1" dirty="0"/>
              <a:t>citlivo reagovať </a:t>
            </a:r>
            <a:r>
              <a:rPr lang="sk-SK" sz="2400" dirty="0"/>
              <a:t>na </a:t>
            </a:r>
            <a:r>
              <a:rPr lang="sk-SK" sz="2400" b="1" dirty="0"/>
              <a:t>zvuky</a:t>
            </a:r>
            <a:r>
              <a:rPr lang="sk-SK" sz="2400" dirty="0"/>
              <a:t>. </a:t>
            </a:r>
            <a:r>
              <a:rPr lang="sk-SK" sz="2400" b="1" dirty="0"/>
              <a:t>Preskúmajte</a:t>
            </a:r>
            <a:r>
              <a:rPr lang="sk-SK" sz="2400" dirty="0"/>
              <a:t> jav a </a:t>
            </a:r>
            <a:r>
              <a:rPr lang="sk-SK" sz="2400" b="1" dirty="0"/>
              <a:t>relevantné parametre</a:t>
            </a:r>
            <a:r>
              <a:rPr lang="sk-SK" sz="2400" dirty="0"/>
              <a:t>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71475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Rozbor zadania úlohy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94733" y="763590"/>
            <a:ext cx="7594600" cy="5544077"/>
          </a:xfrm>
        </p:spPr>
        <p:txBody>
          <a:bodyPr/>
          <a:lstStyle/>
          <a:p>
            <a:pPr>
              <a:tabLst>
                <a:tab pos="177800" algn="l"/>
              </a:tabLst>
            </a:pPr>
            <a:r>
              <a:rPr lang="sk-SK" dirty="0"/>
              <a:t>Horľavý plyn (napríklad propán) prúdi </a:t>
            </a:r>
            <a:r>
              <a:rPr lang="sk-SK" b="1" dirty="0"/>
              <a:t>nahor</a:t>
            </a:r>
            <a:r>
              <a:rPr lang="sk-SK" dirty="0"/>
              <a:t> z </a:t>
            </a:r>
            <a:r>
              <a:rPr lang="sk-SK" b="1" dirty="0"/>
              <a:t>tenkej trysky</a:t>
            </a:r>
            <a:r>
              <a:rPr lang="sk-SK" dirty="0"/>
              <a:t> cez </a:t>
            </a:r>
            <a:r>
              <a:rPr lang="sk-SK" b="1" dirty="0"/>
              <a:t>jemnú kovovú mriežku </a:t>
            </a:r>
            <a:r>
              <a:rPr lang="sk-SK" dirty="0"/>
              <a:t>umiestnenú </a:t>
            </a:r>
            <a:r>
              <a:rPr lang="sk-SK" b="1" dirty="0"/>
              <a:t>asi 5 cm </a:t>
            </a:r>
            <a:r>
              <a:rPr lang="sk-SK" dirty="0"/>
              <a:t>od trysky</a:t>
            </a:r>
            <a:r>
              <a:rPr lang="sk-SK" dirty="0" smtClean="0"/>
              <a:t>.</a:t>
            </a:r>
          </a:p>
          <a:p>
            <a:pPr>
              <a:tabLst>
                <a:tab pos="177800" algn="l"/>
              </a:tabLst>
            </a:pPr>
            <a:endParaRPr lang="sk-SK" dirty="0"/>
          </a:p>
          <a:p>
            <a:pPr marL="285750" indent="-285750">
              <a:buFontTx/>
              <a:buChar char="-"/>
              <a:tabLst>
                <a:tab pos="177800" algn="l"/>
              </a:tabLst>
            </a:pPr>
            <a:r>
              <a:rPr lang="sk-SK" dirty="0" smtClean="0"/>
              <a:t>Tenká </a:t>
            </a:r>
            <a:r>
              <a:rPr lang="sk-SK" dirty="0" err="1" smtClean="0"/>
              <a:t>tryska</a:t>
            </a:r>
            <a:r>
              <a:rPr lang="sk-SK" dirty="0" smtClean="0"/>
              <a:t> produkuje úzky prúd plynu, </a:t>
            </a:r>
          </a:p>
          <a:p>
            <a:pPr marL="285750" indent="-285750">
              <a:buFontTx/>
              <a:buChar char="-"/>
              <a:tabLst>
                <a:tab pos="177800" algn="l"/>
              </a:tabLst>
            </a:pPr>
            <a:r>
              <a:rPr lang="sk-SK" dirty="0" smtClean="0"/>
              <a:t>Rýchlosť na priereze môžeme považovať takmer za rovnakú</a:t>
            </a:r>
          </a:p>
          <a:p>
            <a:pPr marL="285750" indent="-285750">
              <a:buFontTx/>
              <a:buChar char="-"/>
              <a:tabLst>
                <a:tab pos="177800" algn="l"/>
              </a:tabLst>
            </a:pPr>
            <a:r>
              <a:rPr lang="sk-SK" dirty="0" smtClean="0"/>
              <a:t>Jemná mriežka  - rozdelí a spomalí prúdenie plynu (efekt snehových zábran)</a:t>
            </a:r>
          </a:p>
          <a:p>
            <a:pPr marL="285750" indent="-285750">
              <a:buFontTx/>
              <a:buChar char="-"/>
              <a:tabLst>
                <a:tab pos="177800" algn="l"/>
              </a:tabLst>
            </a:pPr>
            <a:endParaRPr lang="sk-SK" dirty="0" smtClean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38" y="3263563"/>
            <a:ext cx="3853746" cy="2536104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36" y="326356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8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Rozbor zadania úlohy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94733" y="763590"/>
            <a:ext cx="7797800" cy="5544077"/>
          </a:xfrm>
        </p:spPr>
        <p:txBody>
          <a:bodyPr/>
          <a:lstStyle/>
          <a:p>
            <a:pPr>
              <a:tabLst>
                <a:tab pos="177800" algn="l"/>
              </a:tabLst>
            </a:pPr>
            <a:r>
              <a:rPr lang="sk-SK" b="1" dirty="0"/>
              <a:t>Nad mriežkou </a:t>
            </a:r>
            <a:r>
              <a:rPr lang="sk-SK" dirty="0"/>
              <a:t>plameň </a:t>
            </a:r>
            <a:r>
              <a:rPr lang="sk-SK" b="1" dirty="0"/>
              <a:t>zapálime</a:t>
            </a:r>
            <a:r>
              <a:rPr lang="sk-SK" dirty="0"/>
              <a:t>.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Za </a:t>
            </a:r>
            <a:r>
              <a:rPr lang="sk-SK" b="1" dirty="0"/>
              <a:t>istých </a:t>
            </a:r>
            <a:r>
              <a:rPr lang="sk-SK" b="1" dirty="0" smtClean="0"/>
              <a:t>okolností </a:t>
            </a:r>
            <a:r>
              <a:rPr lang="sk-SK" dirty="0"/>
              <a:t>bude plameň veľmi </a:t>
            </a:r>
            <a:r>
              <a:rPr lang="sk-SK" b="1" dirty="0"/>
              <a:t>citlivo reagovať </a:t>
            </a:r>
            <a:r>
              <a:rPr lang="sk-SK" dirty="0"/>
              <a:t>na </a:t>
            </a:r>
            <a:r>
              <a:rPr lang="sk-SK" b="1" dirty="0"/>
              <a:t>zvuky</a:t>
            </a:r>
            <a:r>
              <a:rPr lang="sk-SK" dirty="0" smtClean="0"/>
              <a:t>.</a:t>
            </a:r>
          </a:p>
          <a:p>
            <a:pPr>
              <a:tabLst>
                <a:tab pos="177800" algn="l"/>
              </a:tabLst>
            </a:pPr>
            <a:endParaRPr lang="sk-SK" dirty="0"/>
          </a:p>
          <a:p>
            <a:pPr marL="285750" indent="-285750">
              <a:buFontTx/>
              <a:buChar char="-"/>
              <a:tabLst>
                <a:tab pos="177800" algn="l"/>
              </a:tabLst>
            </a:pPr>
            <a:r>
              <a:rPr lang="sk-SK" b="1" dirty="0" smtClean="0"/>
              <a:t>Prečo plameň horí nad mriežkou a nie pod ňou? </a:t>
            </a:r>
          </a:p>
          <a:p>
            <a:pPr>
              <a:tabLst>
                <a:tab pos="177800" algn="l"/>
              </a:tabLst>
            </a:pPr>
            <a:r>
              <a:rPr lang="sk-SK" dirty="0" smtClean="0"/>
              <a:t>	Plyn je horľavý, prekročili sme jeho zápalnú teplotu</a:t>
            </a:r>
            <a:r>
              <a:rPr lang="sk-SK" dirty="0"/>
              <a:t>, máme dostatok </a:t>
            </a:r>
            <a:r>
              <a:rPr lang="sk-SK" dirty="0" smtClean="0"/>
              <a:t>kyslíka</a:t>
            </a:r>
          </a:p>
          <a:p>
            <a:pPr marL="285750" indent="-285750">
              <a:buFontTx/>
              <a:buChar char="-"/>
              <a:tabLst>
                <a:tab pos="177800" algn="l"/>
              </a:tabLst>
            </a:pPr>
            <a:r>
              <a:rPr lang="sk-SK" b="1" dirty="0" smtClean="0"/>
              <a:t>Prečo plameň nehorí pod mriežkou? </a:t>
            </a:r>
          </a:p>
          <a:p>
            <a:pPr>
              <a:tabLst>
                <a:tab pos="177800" algn="l"/>
              </a:tabLst>
            </a:pPr>
            <a:r>
              <a:rPr lang="sk-SK" dirty="0"/>
              <a:t>	</a:t>
            </a:r>
            <a:r>
              <a:rPr lang="sk-SK" dirty="0" smtClean="0"/>
              <a:t>Kovová mriežka odvádza teplo, plyn pod ňou nedosiahne zápalnú teplotu </a:t>
            </a:r>
          </a:p>
          <a:p>
            <a:pPr marL="285750" indent="-285750">
              <a:buFontTx/>
              <a:buChar char="-"/>
              <a:tabLst>
                <a:tab pos="177800" algn="l"/>
              </a:tabLst>
            </a:pPr>
            <a:r>
              <a:rPr lang="sk-SK" b="1" dirty="0" smtClean="0"/>
              <a:t>Prečo by mal byť plameň citlivý na zvuk?</a:t>
            </a:r>
          </a:p>
          <a:p>
            <a:pPr marL="177800">
              <a:tabLst>
                <a:tab pos="177800" algn="l"/>
              </a:tabLst>
            </a:pPr>
            <a:r>
              <a:rPr lang="sk-SK" dirty="0" smtClean="0"/>
              <a:t>Zvuk predstavuje zmeny tlaku vzduchu, jemný plameň s malou rýchlosťou prúdenia plynu dokážeme zmenami tlaku vychyľovať.</a:t>
            </a:r>
          </a:p>
          <a:p>
            <a:pPr marL="285750" indent="-285750">
              <a:buFontTx/>
              <a:buChar char="-"/>
              <a:tabLst>
                <a:tab pos="177800" algn="l"/>
              </a:tabLst>
            </a:pP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193852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Rozbor zadania úlohy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94733" y="763590"/>
            <a:ext cx="7763934" cy="5544077"/>
          </a:xfrm>
        </p:spPr>
        <p:txBody>
          <a:bodyPr/>
          <a:lstStyle/>
          <a:p>
            <a:pPr>
              <a:tabLst>
                <a:tab pos="177800" algn="l"/>
              </a:tabLst>
            </a:pPr>
            <a:r>
              <a:rPr lang="sk-SK" b="1" dirty="0"/>
              <a:t>Preskúmajte</a:t>
            </a:r>
            <a:r>
              <a:rPr lang="sk-SK" dirty="0"/>
              <a:t> jav a </a:t>
            </a:r>
            <a:r>
              <a:rPr lang="sk-SK" b="1" dirty="0"/>
              <a:t>relevantné parametre</a:t>
            </a:r>
            <a:r>
              <a:rPr lang="sk-SK" dirty="0"/>
              <a:t>.</a:t>
            </a:r>
          </a:p>
          <a:p>
            <a:pPr marL="285750" indent="-285750">
              <a:buFontTx/>
              <a:buChar char="-"/>
              <a:tabLst>
                <a:tab pos="177800" algn="l"/>
              </a:tabLst>
            </a:pPr>
            <a:r>
              <a:rPr lang="sk-SK" dirty="0" smtClean="0"/>
              <a:t>Zostavme prvotnú aparatúru </a:t>
            </a:r>
            <a:br>
              <a:rPr lang="sk-SK" dirty="0" smtClean="0"/>
            </a:br>
            <a:r>
              <a:rPr lang="sk-SK" sz="1600" dirty="0" smtClean="0"/>
              <a:t>(horák, jemná kovová sieťka, statív, reproduktor, tónový generátor, reproduktor)</a:t>
            </a:r>
          </a:p>
          <a:p>
            <a:pPr marL="285750" indent="-285750">
              <a:buFontTx/>
              <a:buChar char="-"/>
              <a:tabLst>
                <a:tab pos="177800" algn="l"/>
              </a:tabLst>
            </a:pPr>
            <a:r>
              <a:rPr lang="sk-SK" sz="1600" dirty="0" smtClean="0"/>
              <a:t>Skúsme reakciu zvuku na postupné vlnenie, zvuk šíriaci sa do priestoru</a:t>
            </a:r>
          </a:p>
          <a:p>
            <a:pPr marL="285750" indent="-285750">
              <a:buFontTx/>
              <a:buChar char="-"/>
              <a:tabLst>
                <a:tab pos="177800" algn="l"/>
              </a:tabLst>
            </a:pPr>
            <a:r>
              <a:rPr lang="sk-SK" sz="1600" dirty="0" smtClean="0"/>
              <a:t>Stojatá zvuková vlna bude zrejme lepšia ako postupná, skúsme odrazovú dosku</a:t>
            </a:r>
          </a:p>
          <a:p>
            <a:pPr marL="1028700" lvl="1">
              <a:buFontTx/>
              <a:buChar char="-"/>
              <a:tabLst>
                <a:tab pos="177800" algn="l"/>
              </a:tabLst>
            </a:pPr>
            <a:r>
              <a:rPr lang="sk-SK" sz="1400" dirty="0" smtClean="0"/>
              <a:t>- tu už </a:t>
            </a:r>
            <a:r>
              <a:rPr lang="sk-SK" sz="1400" smtClean="0"/>
              <a:t>ale vopred zrátajme </a:t>
            </a:r>
            <a:r>
              <a:rPr lang="sk-SK" sz="1400" dirty="0" smtClean="0"/>
              <a:t>parametre stojatej vlny</a:t>
            </a:r>
            <a:endParaRPr lang="sk-SK" sz="1400" dirty="0" smtClean="0"/>
          </a:p>
        </p:txBody>
      </p:sp>
    </p:spTree>
    <p:extLst>
      <p:ext uri="{BB962C8B-B14F-4D97-AF65-F5344CB8AC3E}">
        <p14:creationId xmlns:p14="http://schemas.microsoft.com/office/powerpoint/2010/main" val="1102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Rozbor zadania úlohy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94733" y="763590"/>
            <a:ext cx="7391400" cy="5544077"/>
          </a:xfrm>
        </p:spPr>
        <p:txBody>
          <a:bodyPr/>
          <a:lstStyle/>
          <a:p>
            <a:pPr>
              <a:tabLst>
                <a:tab pos="177800" algn="l"/>
              </a:tabLst>
            </a:pP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288705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Rozbor zadania úlohy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94733" y="763590"/>
            <a:ext cx="7391400" cy="5544077"/>
          </a:xfrm>
        </p:spPr>
        <p:txBody>
          <a:bodyPr/>
          <a:lstStyle/>
          <a:p>
            <a:pPr>
              <a:tabLst>
                <a:tab pos="177800" algn="l"/>
              </a:tabLst>
            </a:pP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979514347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471</TotalTime>
  <Words>131</Words>
  <Application>Microsoft Office PowerPoint</Application>
  <PresentationFormat>Prezentácia na obrazovke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Fazeta</vt:lpstr>
      <vt:lpstr>14. Citlivý plameň</vt:lpstr>
      <vt:lpstr> 14. Citlivý plameň</vt:lpstr>
      <vt:lpstr>Rozbor zadania úlohy</vt:lpstr>
      <vt:lpstr>Rozbor zadania úlohy</vt:lpstr>
      <vt:lpstr>Rozbor zadania úlohy</vt:lpstr>
      <vt:lpstr>Rozbor zadania úlohy</vt:lpstr>
      <vt:lpstr>Rozbor zadania úlohy</vt:lpstr>
    </vt:vector>
  </TitlesOfParts>
  <Company>UPJS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Akustická šošovka</dc:title>
  <dc:creator>Marián Kireš</dc:creator>
  <cp:lastModifiedBy>Marián Kireš</cp:lastModifiedBy>
  <cp:revision>53</cp:revision>
  <dcterms:created xsi:type="dcterms:W3CDTF">2015-09-27T14:36:44Z</dcterms:created>
  <dcterms:modified xsi:type="dcterms:W3CDTF">2015-09-28T21:07:46Z</dcterms:modified>
</cp:coreProperties>
</file>