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57" r:id="rId3"/>
    <p:sldId id="258" r:id="rId4"/>
    <p:sldId id="27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86" r:id="rId15"/>
    <p:sldId id="269" r:id="rId16"/>
    <p:sldId id="270" r:id="rId17"/>
    <p:sldId id="274" r:id="rId18"/>
    <p:sldId id="271" r:id="rId19"/>
    <p:sldId id="275" r:id="rId20"/>
    <p:sldId id="287" r:id="rId21"/>
    <p:sldId id="276" r:id="rId22"/>
    <p:sldId id="288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B8E"/>
    <a:srgbClr val="F9D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4660"/>
  </p:normalViewPr>
  <p:slideViewPr>
    <p:cSldViewPr>
      <p:cViewPr varScale="1">
        <p:scale>
          <a:sx n="86" d="100"/>
          <a:sy n="86" d="100"/>
        </p:scale>
        <p:origin x="10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4EC26-4AF5-4AEA-8CBF-F76E08E2AEC2}" type="doc">
      <dgm:prSet loTypeId="urn:microsoft.com/office/officeart/2005/8/layout/pyramid2" loCatId="pyramid" qsTypeId="urn:microsoft.com/office/officeart/2005/8/quickstyle/3d3" qsCatId="3D" csTypeId="urn:microsoft.com/office/officeart/2005/8/colors/colorful3" csCatId="colorful" phldr="1"/>
      <dgm:spPr/>
    </dgm:pt>
    <dgm:pt modelId="{16DD8AB8-8FA6-4E14-8998-83D23BF3FF52}">
      <dgm:prSet phldrT="[Text]"/>
      <dgm:spPr/>
      <dgm:t>
        <a:bodyPr/>
        <a:lstStyle/>
        <a:p>
          <a:r>
            <a:rPr lang="sk-SK" dirty="0" smtClean="0">
              <a:latin typeface="+mn-lt"/>
            </a:rPr>
            <a:t>2 konzuli </a:t>
          </a:r>
          <a:br>
            <a:rPr lang="sk-SK" dirty="0" smtClean="0">
              <a:latin typeface="+mn-lt"/>
            </a:rPr>
          </a:br>
          <a:r>
            <a:rPr lang="sk-SK" dirty="0" smtClean="0">
              <a:latin typeface="+mn-lt"/>
            </a:rPr>
            <a:t>+ 12 liktorov</a:t>
          </a:r>
          <a:endParaRPr lang="sk-SK" dirty="0">
            <a:latin typeface="+mn-lt"/>
          </a:endParaRPr>
        </a:p>
      </dgm:t>
    </dgm:pt>
    <dgm:pt modelId="{598C2324-5F28-4165-B345-0B2E6EBA1A9E}" type="parTrans" cxnId="{371B018F-EF70-4A42-A45B-528C79A9E287}">
      <dgm:prSet/>
      <dgm:spPr/>
      <dgm:t>
        <a:bodyPr/>
        <a:lstStyle/>
        <a:p>
          <a:endParaRPr lang="sk-SK"/>
        </a:p>
      </dgm:t>
    </dgm:pt>
    <dgm:pt modelId="{8625F0DA-2BC1-4616-8315-112B2161A183}" type="sibTrans" cxnId="{371B018F-EF70-4A42-A45B-528C79A9E287}">
      <dgm:prSet/>
      <dgm:spPr/>
      <dgm:t>
        <a:bodyPr/>
        <a:lstStyle/>
        <a:p>
          <a:endParaRPr lang="sk-SK"/>
        </a:p>
      </dgm:t>
    </dgm:pt>
    <dgm:pt modelId="{079ACABF-8E6F-4C9D-948A-5D4DC16C1A01}">
      <dgm:prSet phldrT="[Text]"/>
      <dgm:spPr/>
      <dgm:t>
        <a:bodyPr/>
        <a:lstStyle/>
        <a:p>
          <a:r>
            <a:rPr lang="sk-SK" dirty="0" smtClean="0"/>
            <a:t>kvestori a edilovia</a:t>
          </a:r>
          <a:endParaRPr lang="sk-SK" dirty="0"/>
        </a:p>
      </dgm:t>
    </dgm:pt>
    <dgm:pt modelId="{55BA27E3-8596-487B-9249-8BEE61733CAD}" type="parTrans" cxnId="{F918A1A4-CB6F-4D54-AC77-CD86D759CC6C}">
      <dgm:prSet/>
      <dgm:spPr/>
      <dgm:t>
        <a:bodyPr/>
        <a:lstStyle/>
        <a:p>
          <a:endParaRPr lang="sk-SK"/>
        </a:p>
      </dgm:t>
    </dgm:pt>
    <dgm:pt modelId="{13082E65-D20D-4FFD-9891-ED0FE8AE5803}" type="sibTrans" cxnId="{F918A1A4-CB6F-4D54-AC77-CD86D759CC6C}">
      <dgm:prSet/>
      <dgm:spPr/>
      <dgm:t>
        <a:bodyPr/>
        <a:lstStyle/>
        <a:p>
          <a:endParaRPr lang="sk-SK"/>
        </a:p>
      </dgm:t>
    </dgm:pt>
    <dgm:pt modelId="{6D955145-21C6-4453-8A5B-05AE9D9F3229}">
      <dgm:prSet phldrT="[Text]"/>
      <dgm:spPr/>
      <dgm:t>
        <a:bodyPr/>
        <a:lstStyle/>
        <a:p>
          <a:r>
            <a:rPr lang="sk-SK" dirty="0" smtClean="0"/>
            <a:t>300 členný senát</a:t>
          </a:r>
          <a:endParaRPr lang="sk-SK" dirty="0"/>
        </a:p>
      </dgm:t>
    </dgm:pt>
    <dgm:pt modelId="{29C41FB2-9BD0-4DDA-91C0-4FC32BF5EFB2}" type="parTrans" cxnId="{C323C17D-3F30-4DC0-A8EC-BC194955F5F0}">
      <dgm:prSet/>
      <dgm:spPr/>
      <dgm:t>
        <a:bodyPr/>
        <a:lstStyle/>
        <a:p>
          <a:endParaRPr lang="sk-SK"/>
        </a:p>
      </dgm:t>
    </dgm:pt>
    <dgm:pt modelId="{C8654839-AEC4-4684-BB2C-0FB892895676}" type="sibTrans" cxnId="{C323C17D-3F30-4DC0-A8EC-BC194955F5F0}">
      <dgm:prSet/>
      <dgm:spPr/>
      <dgm:t>
        <a:bodyPr/>
        <a:lstStyle/>
        <a:p>
          <a:endParaRPr lang="sk-SK"/>
        </a:p>
      </dgm:t>
    </dgm:pt>
    <dgm:pt modelId="{D27A1AB5-0A43-47FC-9567-773179ACE137}" type="pres">
      <dgm:prSet presAssocID="{AD94EC26-4AF5-4AEA-8CBF-F76E08E2AEC2}" presName="compositeShape" presStyleCnt="0">
        <dgm:presLayoutVars>
          <dgm:dir/>
          <dgm:resizeHandles/>
        </dgm:presLayoutVars>
      </dgm:prSet>
      <dgm:spPr/>
    </dgm:pt>
    <dgm:pt modelId="{E95EA3DA-DDBA-4D25-9971-3C6F0234178F}" type="pres">
      <dgm:prSet presAssocID="{AD94EC26-4AF5-4AEA-8CBF-F76E08E2AEC2}" presName="pyramid" presStyleLbl="node1" presStyleIdx="0" presStyleCnt="1" custScaleX="98921" custLinFactNeighborX="-48965" custLinFactNeighborY="0"/>
      <dgm:spPr/>
    </dgm:pt>
    <dgm:pt modelId="{97D6130E-2C97-460B-80A6-87AEB29BDA7F}" type="pres">
      <dgm:prSet presAssocID="{AD94EC26-4AF5-4AEA-8CBF-F76E08E2AEC2}" presName="theList" presStyleCnt="0"/>
      <dgm:spPr/>
    </dgm:pt>
    <dgm:pt modelId="{6BD4A9E3-37CE-49F0-8986-2D0D04E920ED}" type="pres">
      <dgm:prSet presAssocID="{16DD8AB8-8FA6-4E14-8998-83D23BF3FF52}" presName="aNode" presStyleLbl="fgAcc1" presStyleIdx="0" presStyleCnt="3" custLinFactNeighborX="-23336" custLinFactNeighborY="4768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E4DF9D8-B771-424B-81F9-8122C6FBA050}" type="pres">
      <dgm:prSet presAssocID="{16DD8AB8-8FA6-4E14-8998-83D23BF3FF52}" presName="aSpace" presStyleCnt="0"/>
      <dgm:spPr/>
    </dgm:pt>
    <dgm:pt modelId="{ACB107DB-7260-4CA6-B4A5-A4B34EA650AB}" type="pres">
      <dgm:prSet presAssocID="{079ACABF-8E6F-4C9D-948A-5D4DC16C1A01}" presName="aNode" presStyleLbl="fgAcc1" presStyleIdx="1" presStyleCnt="3" custLinFactY="4797" custLinFactNeighborX="-23336" custLinFactNeighborY="100000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8F0CD64-D024-4EF1-9F1B-39C6BB601EB3}" type="pres">
      <dgm:prSet presAssocID="{079ACABF-8E6F-4C9D-948A-5D4DC16C1A01}" presName="aSpace" presStyleCnt="0"/>
      <dgm:spPr/>
    </dgm:pt>
    <dgm:pt modelId="{8795492C-5FDC-45A8-A302-2A61C739C321}" type="pres">
      <dgm:prSet presAssocID="{6D955145-21C6-4453-8A5B-05AE9D9F3229}" presName="aNode" presStyleLbl="fgAcc1" presStyleIdx="2" presStyleCnt="3" custLinFactY="21498" custLinFactNeighborX="-23336" custLinFactNeighborY="100000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6131A5A-89B0-44DE-8026-9EF2429DB1DB}" type="pres">
      <dgm:prSet presAssocID="{6D955145-21C6-4453-8A5B-05AE9D9F3229}" presName="aSpace" presStyleCnt="0"/>
      <dgm:spPr/>
    </dgm:pt>
  </dgm:ptLst>
  <dgm:cxnLst>
    <dgm:cxn modelId="{DD532E42-8F34-4886-8437-718DAF2F1DFA}" type="presOf" srcId="{AD94EC26-4AF5-4AEA-8CBF-F76E08E2AEC2}" destId="{D27A1AB5-0A43-47FC-9567-773179ACE137}" srcOrd="0" destOrd="0" presId="urn:microsoft.com/office/officeart/2005/8/layout/pyramid2"/>
    <dgm:cxn modelId="{F918A1A4-CB6F-4D54-AC77-CD86D759CC6C}" srcId="{AD94EC26-4AF5-4AEA-8CBF-F76E08E2AEC2}" destId="{079ACABF-8E6F-4C9D-948A-5D4DC16C1A01}" srcOrd="1" destOrd="0" parTransId="{55BA27E3-8596-487B-9249-8BEE61733CAD}" sibTransId="{13082E65-D20D-4FFD-9891-ED0FE8AE5803}"/>
    <dgm:cxn modelId="{8FCF3841-C966-4EA3-AB1F-869D97AE4813}" type="presOf" srcId="{16DD8AB8-8FA6-4E14-8998-83D23BF3FF52}" destId="{6BD4A9E3-37CE-49F0-8986-2D0D04E920ED}" srcOrd="0" destOrd="0" presId="urn:microsoft.com/office/officeart/2005/8/layout/pyramid2"/>
    <dgm:cxn modelId="{C323C17D-3F30-4DC0-A8EC-BC194955F5F0}" srcId="{AD94EC26-4AF5-4AEA-8CBF-F76E08E2AEC2}" destId="{6D955145-21C6-4453-8A5B-05AE9D9F3229}" srcOrd="2" destOrd="0" parTransId="{29C41FB2-9BD0-4DDA-91C0-4FC32BF5EFB2}" sibTransId="{C8654839-AEC4-4684-BB2C-0FB892895676}"/>
    <dgm:cxn modelId="{F990F12E-1A76-42EC-9334-FCFFFFD8DE98}" type="presOf" srcId="{6D955145-21C6-4453-8A5B-05AE9D9F3229}" destId="{8795492C-5FDC-45A8-A302-2A61C739C321}" srcOrd="0" destOrd="0" presId="urn:microsoft.com/office/officeart/2005/8/layout/pyramid2"/>
    <dgm:cxn modelId="{C0AA0CEA-DE2F-429C-A5AD-5FACB7DF0285}" type="presOf" srcId="{079ACABF-8E6F-4C9D-948A-5D4DC16C1A01}" destId="{ACB107DB-7260-4CA6-B4A5-A4B34EA650AB}" srcOrd="0" destOrd="0" presId="urn:microsoft.com/office/officeart/2005/8/layout/pyramid2"/>
    <dgm:cxn modelId="{371B018F-EF70-4A42-A45B-528C79A9E287}" srcId="{AD94EC26-4AF5-4AEA-8CBF-F76E08E2AEC2}" destId="{16DD8AB8-8FA6-4E14-8998-83D23BF3FF52}" srcOrd="0" destOrd="0" parTransId="{598C2324-5F28-4165-B345-0B2E6EBA1A9E}" sibTransId="{8625F0DA-2BC1-4616-8315-112B2161A183}"/>
    <dgm:cxn modelId="{48CBB0FC-271A-477C-8779-0210F1016B6B}" type="presParOf" srcId="{D27A1AB5-0A43-47FC-9567-773179ACE137}" destId="{E95EA3DA-DDBA-4D25-9971-3C6F0234178F}" srcOrd="0" destOrd="0" presId="urn:microsoft.com/office/officeart/2005/8/layout/pyramid2"/>
    <dgm:cxn modelId="{0D572E49-BBB3-41C2-92D5-D8D28AA46078}" type="presParOf" srcId="{D27A1AB5-0A43-47FC-9567-773179ACE137}" destId="{97D6130E-2C97-460B-80A6-87AEB29BDA7F}" srcOrd="1" destOrd="0" presId="urn:microsoft.com/office/officeart/2005/8/layout/pyramid2"/>
    <dgm:cxn modelId="{BA6F5F67-A72A-4E38-8FA1-6FECBDB6044C}" type="presParOf" srcId="{97D6130E-2C97-460B-80A6-87AEB29BDA7F}" destId="{6BD4A9E3-37CE-49F0-8986-2D0D04E920ED}" srcOrd="0" destOrd="0" presId="urn:microsoft.com/office/officeart/2005/8/layout/pyramid2"/>
    <dgm:cxn modelId="{876BD82B-1F0E-41A9-806E-57EB937B887E}" type="presParOf" srcId="{97D6130E-2C97-460B-80A6-87AEB29BDA7F}" destId="{CE4DF9D8-B771-424B-81F9-8122C6FBA050}" srcOrd="1" destOrd="0" presId="urn:microsoft.com/office/officeart/2005/8/layout/pyramid2"/>
    <dgm:cxn modelId="{ED06B6B2-6DFB-4042-AF96-EF7964CD8F7F}" type="presParOf" srcId="{97D6130E-2C97-460B-80A6-87AEB29BDA7F}" destId="{ACB107DB-7260-4CA6-B4A5-A4B34EA650AB}" srcOrd="2" destOrd="0" presId="urn:microsoft.com/office/officeart/2005/8/layout/pyramid2"/>
    <dgm:cxn modelId="{F5B4DD6D-175B-426A-8383-AA4734636099}" type="presParOf" srcId="{97D6130E-2C97-460B-80A6-87AEB29BDA7F}" destId="{48F0CD64-D024-4EF1-9F1B-39C6BB601EB3}" srcOrd="3" destOrd="0" presId="urn:microsoft.com/office/officeart/2005/8/layout/pyramid2"/>
    <dgm:cxn modelId="{EF11A325-84F4-485F-80EF-6EA270C8BD55}" type="presParOf" srcId="{97D6130E-2C97-460B-80A6-87AEB29BDA7F}" destId="{8795492C-5FDC-45A8-A302-2A61C739C321}" srcOrd="4" destOrd="0" presId="urn:microsoft.com/office/officeart/2005/8/layout/pyramid2"/>
    <dgm:cxn modelId="{CC1DDAEA-BAC5-47EC-A398-502BC6F03762}" type="presParOf" srcId="{97D6130E-2C97-460B-80A6-87AEB29BDA7F}" destId="{66131A5A-89B0-44DE-8026-9EF2429DB1DB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7F2E-7D10-46B9-8D55-61D09D620813}" type="datetimeFigureOut">
              <a:rPr lang="sk-SK" smtClean="0"/>
              <a:pPr/>
              <a:t>12. 1. 2024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0A2A-8083-463C-85EC-3FE6C8C685E7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8378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7F2E-7D10-46B9-8D55-61D09D620813}" type="datetimeFigureOut">
              <a:rPr lang="sk-SK" smtClean="0"/>
              <a:pPr/>
              <a:t>12. 1. 2024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0A2A-8083-463C-85EC-3FE6C8C685E7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8437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7F2E-7D10-46B9-8D55-61D09D620813}" type="datetimeFigureOut">
              <a:rPr lang="sk-SK" smtClean="0"/>
              <a:pPr/>
              <a:t>12. 1. 2024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0A2A-8083-463C-85EC-3FE6C8C685E7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22898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7F2E-7D10-46B9-8D55-61D09D620813}" type="datetimeFigureOut">
              <a:rPr lang="sk-SK" smtClean="0"/>
              <a:pPr/>
              <a:t>12. 1. 2024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0A2A-8083-463C-85EC-3FE6C8C685E7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2393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7F2E-7D10-46B9-8D55-61D09D620813}" type="datetimeFigureOut">
              <a:rPr lang="sk-SK" smtClean="0"/>
              <a:pPr/>
              <a:t>12. 1. 2024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0A2A-8083-463C-85EC-3FE6C8C685E7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448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7F2E-7D10-46B9-8D55-61D09D620813}" type="datetimeFigureOut">
              <a:rPr lang="sk-SK" smtClean="0"/>
              <a:pPr/>
              <a:t>12. 1. 2024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0A2A-8083-463C-85EC-3FE6C8C685E7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16812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7F2E-7D10-46B9-8D55-61D09D620813}" type="datetimeFigureOut">
              <a:rPr lang="sk-SK" smtClean="0"/>
              <a:pPr/>
              <a:t>12. 1. 2024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0A2A-8083-463C-85EC-3FE6C8C685E7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0271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7F2E-7D10-46B9-8D55-61D09D620813}" type="datetimeFigureOut">
              <a:rPr lang="sk-SK" smtClean="0"/>
              <a:pPr/>
              <a:t>12. 1. 2024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0A2A-8083-463C-85EC-3FE6C8C685E7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33377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7F2E-7D10-46B9-8D55-61D09D620813}" type="datetimeFigureOut">
              <a:rPr lang="sk-SK" smtClean="0"/>
              <a:pPr/>
              <a:t>12. 1. 2024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0A2A-8083-463C-85EC-3FE6C8C685E7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0329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7F2E-7D10-46B9-8D55-61D09D620813}" type="datetimeFigureOut">
              <a:rPr lang="sk-SK" smtClean="0"/>
              <a:pPr/>
              <a:t>12. 1. 2024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0A2A-8083-463C-85EC-3FE6C8C685E7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0737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7F2E-7D10-46B9-8D55-61D09D620813}" type="datetimeFigureOut">
              <a:rPr lang="sk-SK" smtClean="0"/>
              <a:pPr/>
              <a:t>12. 1. 2024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0A2A-8083-463C-85EC-3FE6C8C685E7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888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7F2E-7D10-46B9-8D55-61D09D620813}" type="datetimeFigureOut">
              <a:rPr lang="sk-SK" smtClean="0"/>
              <a:pPr/>
              <a:t>12. 1. 2024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0A2A-8083-463C-85EC-3FE6C8C685E7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8871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7F2E-7D10-46B9-8D55-61D09D620813}" type="datetimeFigureOut">
              <a:rPr lang="sk-SK" smtClean="0"/>
              <a:pPr/>
              <a:t>12. 1. 2024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0A2A-8083-463C-85EC-3FE6C8C685E7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9009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7F2E-7D10-46B9-8D55-61D09D620813}" type="datetimeFigureOut">
              <a:rPr lang="sk-SK" smtClean="0"/>
              <a:pPr/>
              <a:t>12. 1. 2024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0A2A-8083-463C-85EC-3FE6C8C685E7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9508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7F2E-7D10-46B9-8D55-61D09D620813}" type="datetimeFigureOut">
              <a:rPr lang="sk-SK" smtClean="0"/>
              <a:pPr/>
              <a:t>12. 1. 2024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0A2A-8083-463C-85EC-3FE6C8C685E7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9642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7F2E-7D10-46B9-8D55-61D09D620813}" type="datetimeFigureOut">
              <a:rPr lang="sk-SK" smtClean="0"/>
              <a:pPr/>
              <a:t>12. 1. 2024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0A2A-8083-463C-85EC-3FE6C8C685E7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1647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7F2E-7D10-46B9-8D55-61D09D620813}" type="datetimeFigureOut">
              <a:rPr lang="sk-SK" smtClean="0"/>
              <a:pPr/>
              <a:t>12. 1. 2024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0A2A-8083-463C-85EC-3FE6C8C685E7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9094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7F2E-7D10-46B9-8D55-61D09D620813}" type="datetimeFigureOut">
              <a:rPr lang="sk-SK" smtClean="0"/>
              <a:pPr/>
              <a:t>12. 1. 2024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B0A2A-8083-463C-85EC-3FE6C8C685E7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6949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5400" dirty="0" smtClean="0">
                <a:solidFill>
                  <a:srgbClr val="FADB8E"/>
                </a:solidFill>
              </a:rPr>
              <a:t>Rímska republika</a:t>
            </a:r>
            <a:endParaRPr lang="sk-SK" sz="5400" dirty="0">
              <a:solidFill>
                <a:srgbClr val="FADB8E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FADB8E"/>
                </a:solidFill>
              </a:rPr>
              <a:t>Vnútorná politika</a:t>
            </a:r>
            <a:endParaRPr lang="sk-SK" sz="3600" dirty="0">
              <a:solidFill>
                <a:srgbClr val="FADB8E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s</a:t>
            </a:r>
            <a:r>
              <a:rPr lang="sk-SK" sz="2400" dirty="0" smtClean="0"/>
              <a:t>počiatku sa súdilo podľa obyčajového práva</a:t>
            </a:r>
          </a:p>
          <a:p>
            <a:r>
              <a:rPr lang="sk-SK" sz="2400" dirty="0"/>
              <a:t>d</a:t>
            </a:r>
            <a:r>
              <a:rPr lang="sk-SK" sz="2400" dirty="0" smtClean="0"/>
              <a:t>esaťčlenná komisia = zákony 12 tabúľ </a:t>
            </a:r>
          </a:p>
          <a:p>
            <a:r>
              <a:rPr lang="sk-SK" sz="2400" dirty="0" smtClean="0"/>
              <a:t>v 3.st. pred Kr. sa skončil boj za zrovnoprávnenie </a:t>
            </a:r>
          </a:p>
          <a:p>
            <a:r>
              <a:rPr lang="sk-SK" sz="2400" dirty="0"/>
              <a:t>v</a:t>
            </a:r>
            <a:r>
              <a:rPr lang="sk-SK" sz="2400" dirty="0" smtClean="0"/>
              <a:t>znik novej úradníckej vrstvy (nobilita)</a:t>
            </a:r>
          </a:p>
          <a:p>
            <a:endParaRPr lang="sk-SK" sz="2400" dirty="0"/>
          </a:p>
        </p:txBody>
      </p:sp>
      <p:pic>
        <p:nvPicPr>
          <p:cNvPr id="4" name="Obrázok 3" descr="twelvetablets1.jpg"/>
          <p:cNvPicPr>
            <a:picLocks noChangeAspect="1"/>
          </p:cNvPicPr>
          <p:nvPr/>
        </p:nvPicPr>
        <p:blipFill>
          <a:blip r:embed="rId2" cstate="print"/>
          <a:srcRect b="9056"/>
          <a:stretch>
            <a:fillRect/>
          </a:stretch>
        </p:blipFill>
        <p:spPr>
          <a:xfrm>
            <a:off x="8184232" y="2276872"/>
            <a:ext cx="3587201" cy="4379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FADB8E"/>
                </a:solidFill>
              </a:rPr>
              <a:t>Hospodárstvo</a:t>
            </a:r>
            <a:endParaRPr lang="sk-SK" sz="3600" dirty="0">
              <a:solidFill>
                <a:srgbClr val="FADB8E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z</a:t>
            </a:r>
            <a:r>
              <a:rPr lang="sk-SK" sz="2400" dirty="0" smtClean="0"/>
              <a:t>ákladom bola pôda v súkromnom vlastníctve</a:t>
            </a:r>
          </a:p>
          <a:p>
            <a:r>
              <a:rPr lang="sk-SK" sz="2400" dirty="0"/>
              <a:t>p</a:t>
            </a:r>
            <a:r>
              <a:rPr lang="sk-SK" sz="2400" dirty="0" smtClean="0"/>
              <a:t>oľnohospodárstvo: obilie, strukoviny</a:t>
            </a:r>
          </a:p>
          <a:p>
            <a:pPr lvl="1"/>
            <a:r>
              <a:rPr lang="sk-SK" sz="2400" dirty="0"/>
              <a:t>n</a:t>
            </a:r>
            <a:r>
              <a:rPr lang="sk-SK" sz="2400" dirty="0" smtClean="0"/>
              <a:t>eskôr vinná réva, olivy</a:t>
            </a:r>
          </a:p>
          <a:p>
            <a:pPr lvl="1"/>
            <a:r>
              <a:rPr lang="sk-SK" sz="2400" dirty="0"/>
              <a:t>k</a:t>
            </a:r>
            <a:r>
              <a:rPr lang="sk-SK" sz="2400" dirty="0" smtClean="0"/>
              <a:t> týmto prácam potrebovali veľa </a:t>
            </a:r>
            <a:r>
              <a:rPr lang="sk-SK" sz="2400" b="1" dirty="0" smtClean="0"/>
              <a:t>otrokov</a:t>
            </a:r>
            <a:r>
              <a:rPr lang="sk-SK" sz="2400" dirty="0" smtClean="0"/>
              <a:t>,</a:t>
            </a:r>
            <a:br>
              <a:rPr lang="sk-SK" sz="2400" dirty="0" smtClean="0"/>
            </a:br>
            <a:r>
              <a:rPr lang="sk-SK" sz="2400" dirty="0" smtClean="0"/>
              <a:t>ktorých získavali vo vojnách </a:t>
            </a:r>
            <a:endParaRPr lang="sk-SK" sz="2400" dirty="0"/>
          </a:p>
        </p:txBody>
      </p:sp>
      <p:pic>
        <p:nvPicPr>
          <p:cNvPr id="11" name="Obrázok 10" descr="peniaz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12224" y="3002009"/>
            <a:ext cx="3496047" cy="3414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 smtClean="0">
                <a:solidFill>
                  <a:srgbClr val="FADB8E"/>
                </a:solidFill>
              </a:rPr>
              <a:t>Púnske vojny</a:t>
            </a:r>
            <a:endParaRPr lang="sk-SK" sz="4400" dirty="0">
              <a:solidFill>
                <a:srgbClr val="FADB8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FADB8E"/>
                </a:solidFill>
              </a:rPr>
              <a:t>1. púnska vojna 264-241 </a:t>
            </a:r>
            <a:r>
              <a:rPr lang="sk-SK" sz="3200" cap="none" dirty="0" smtClean="0">
                <a:solidFill>
                  <a:srgbClr val="FADB8E"/>
                </a:solidFill>
              </a:rPr>
              <a:t>p.n.l.</a:t>
            </a:r>
            <a:endParaRPr lang="sk-SK" sz="3200" cap="none" dirty="0">
              <a:solidFill>
                <a:srgbClr val="FADB8E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s</a:t>
            </a:r>
            <a:r>
              <a:rPr lang="sk-SK" sz="2400" dirty="0" smtClean="0"/>
              <a:t>por medzi </a:t>
            </a:r>
            <a:r>
              <a:rPr lang="sk-SK" sz="2400" dirty="0" smtClean="0">
                <a:solidFill>
                  <a:srgbClr val="FADB8E"/>
                </a:solidFill>
              </a:rPr>
              <a:t>Kartágom</a:t>
            </a:r>
            <a:r>
              <a:rPr lang="sk-SK" sz="2400" dirty="0" smtClean="0"/>
              <a:t> a </a:t>
            </a:r>
            <a:r>
              <a:rPr lang="sk-SK" sz="2400" dirty="0" smtClean="0">
                <a:solidFill>
                  <a:srgbClr val="FADB8E"/>
                </a:solidFill>
              </a:rPr>
              <a:t>Rímom</a:t>
            </a:r>
            <a:r>
              <a:rPr lang="sk-SK" sz="2400" dirty="0" smtClean="0"/>
              <a:t> o </a:t>
            </a:r>
            <a:r>
              <a:rPr lang="sk-SK" sz="2400" b="1" dirty="0" smtClean="0"/>
              <a:t>Sicíliu</a:t>
            </a:r>
          </a:p>
          <a:p>
            <a:r>
              <a:rPr lang="sk-SK" sz="2400" dirty="0" smtClean="0">
                <a:solidFill>
                  <a:srgbClr val="FADB8E"/>
                </a:solidFill>
              </a:rPr>
              <a:t>K. </a:t>
            </a:r>
            <a:r>
              <a:rPr lang="sk-SK" sz="2400" dirty="0" smtClean="0"/>
              <a:t>– silné </a:t>
            </a:r>
            <a:r>
              <a:rPr lang="sk-SK" sz="2400" dirty="0"/>
              <a:t>l</a:t>
            </a:r>
            <a:r>
              <a:rPr lang="sk-SK" sz="2400" dirty="0" smtClean="0"/>
              <a:t>oďstvo / </a:t>
            </a:r>
            <a:r>
              <a:rPr lang="sk-SK" sz="2400" dirty="0" smtClean="0">
                <a:solidFill>
                  <a:srgbClr val="FADB8E"/>
                </a:solidFill>
              </a:rPr>
              <a:t>R. </a:t>
            </a:r>
            <a:r>
              <a:rPr lang="sk-SK" sz="2400" dirty="0" smtClean="0"/>
              <a:t>– silná pechota</a:t>
            </a:r>
          </a:p>
          <a:p>
            <a:r>
              <a:rPr lang="sk-SK" sz="2400" dirty="0" smtClean="0"/>
              <a:t>Rimania zajali nepriateľskú loď, ktorú použili ako vzor, vybavili ju </a:t>
            </a:r>
            <a:r>
              <a:rPr lang="sk-SK" sz="2400" b="1" dirty="0" smtClean="0"/>
              <a:t>padacím mostíkom</a:t>
            </a:r>
          </a:p>
          <a:p>
            <a:r>
              <a:rPr lang="sk-SK" sz="2400" dirty="0" smtClean="0"/>
              <a:t>r. 241 p. n. l. Sicília</a:t>
            </a:r>
          </a:p>
          <a:p>
            <a:r>
              <a:rPr lang="sk-SK" sz="2400" dirty="0" smtClean="0"/>
              <a:t>r. 237 p. n. l. Sardínia a Korzika</a:t>
            </a:r>
            <a:endParaRPr lang="sk-SK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corvus.jpg"/>
          <p:cNvPicPr>
            <a:picLocks noChangeAspect="1"/>
          </p:cNvPicPr>
          <p:nvPr/>
        </p:nvPicPr>
        <p:blipFill>
          <a:blip r:embed="rId2" cstate="print"/>
          <a:srcRect r="1246" b="2751"/>
          <a:stretch>
            <a:fillRect/>
          </a:stretch>
        </p:blipFill>
        <p:spPr>
          <a:xfrm>
            <a:off x="1148113" y="0"/>
            <a:ext cx="1004883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FADB8E"/>
                </a:solidFill>
              </a:rPr>
              <a:t>2. púnska vojna</a:t>
            </a:r>
            <a:endParaRPr lang="sk-SK" sz="3600" dirty="0">
              <a:solidFill>
                <a:srgbClr val="FADB8E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s</a:t>
            </a:r>
            <a:r>
              <a:rPr lang="sk-SK" sz="2400" dirty="0" smtClean="0"/>
              <a:t>por o </a:t>
            </a:r>
            <a:r>
              <a:rPr lang="sk-SK" sz="2400" b="1" dirty="0" smtClean="0">
                <a:solidFill>
                  <a:srgbClr val="FADB8E"/>
                </a:solidFill>
              </a:rPr>
              <a:t>Hispániu</a:t>
            </a:r>
          </a:p>
          <a:p>
            <a:r>
              <a:rPr lang="sk-SK" sz="2400" dirty="0" smtClean="0">
                <a:solidFill>
                  <a:srgbClr val="FADB8E"/>
                </a:solidFill>
              </a:rPr>
              <a:t>Hannibal</a:t>
            </a:r>
            <a:r>
              <a:rPr lang="sk-SK" sz="2400" dirty="0" smtClean="0"/>
              <a:t> napadol mesto Saguntum, po tom</a:t>
            </a:r>
            <a:br>
              <a:rPr lang="sk-SK" sz="2400" dirty="0" smtClean="0"/>
            </a:br>
            <a:r>
              <a:rPr lang="sk-SK" sz="2400" dirty="0" smtClean="0"/>
              <a:t> sa dostal cez Alpy až pred Rím</a:t>
            </a:r>
          </a:p>
          <a:p>
            <a:r>
              <a:rPr lang="sk-SK" sz="2400" dirty="0"/>
              <a:t>r</a:t>
            </a:r>
            <a:r>
              <a:rPr lang="sk-SK" sz="2400" dirty="0" smtClean="0"/>
              <a:t>ímsky protiútok na mestá v Hispánií a Afrike</a:t>
            </a:r>
          </a:p>
          <a:p>
            <a:pPr lvl="1"/>
            <a:r>
              <a:rPr lang="sk-SK" sz="2400" dirty="0" smtClean="0">
                <a:solidFill>
                  <a:srgbClr val="FADB8E"/>
                </a:solidFill>
              </a:rPr>
              <a:t>Scipio</a:t>
            </a:r>
          </a:p>
          <a:p>
            <a:r>
              <a:rPr lang="sk-SK" sz="2400" dirty="0" smtClean="0"/>
              <a:t>Hannibal sa stiahol, Rím diktoval tvrdé </a:t>
            </a:r>
            <a:br>
              <a:rPr lang="sk-SK" sz="2400" dirty="0" smtClean="0"/>
            </a:br>
            <a:r>
              <a:rPr lang="sk-SK" sz="2400" dirty="0" smtClean="0"/>
              <a:t>podmienky mieru</a:t>
            </a:r>
            <a:endParaRPr lang="sk-SK" sz="2400" dirty="0"/>
          </a:p>
        </p:txBody>
      </p:sp>
      <p:pic>
        <p:nvPicPr>
          <p:cNvPr id="4" name="Obrázok 3" descr="hannibal crosses the ri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2184" y="1844824"/>
            <a:ext cx="4207872" cy="4824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FADB8E"/>
                </a:solidFill>
              </a:rPr>
              <a:t>3. púnska vojna</a:t>
            </a:r>
            <a:endParaRPr lang="sk-SK" sz="3600" dirty="0">
              <a:solidFill>
                <a:srgbClr val="FADB8E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Rím chcel </a:t>
            </a:r>
            <a:r>
              <a:rPr lang="sk-SK" sz="2400" dirty="0" smtClean="0">
                <a:solidFill>
                  <a:srgbClr val="FADB8E"/>
                </a:solidFill>
              </a:rPr>
              <a:t>Kartágo</a:t>
            </a:r>
            <a:r>
              <a:rPr lang="sk-SK" sz="2400" dirty="0" smtClean="0"/>
              <a:t> </a:t>
            </a:r>
            <a:r>
              <a:rPr lang="sk-SK" sz="2400" b="1" dirty="0" smtClean="0"/>
              <a:t>definitívne </a:t>
            </a:r>
            <a:r>
              <a:rPr lang="sk-SK" sz="2400" dirty="0" smtClean="0"/>
              <a:t>zničiť</a:t>
            </a:r>
          </a:p>
          <a:p>
            <a:r>
              <a:rPr lang="sk-SK" sz="2400" dirty="0"/>
              <a:t>i</a:t>
            </a:r>
            <a:r>
              <a:rPr lang="sk-SK" sz="2400" dirty="0" smtClean="0"/>
              <a:t>ch spojenec vyprovokoval Kartágo k pohraničným zrážkam, čo poslúžilo ako zámienka</a:t>
            </a:r>
          </a:p>
          <a:p>
            <a:endParaRPr lang="sk-SK" sz="2400" dirty="0" smtClean="0"/>
          </a:p>
          <a:p>
            <a:pPr>
              <a:buNone/>
            </a:pPr>
            <a:endParaRPr lang="sk-SK" sz="2400" dirty="0"/>
          </a:p>
        </p:txBody>
      </p:sp>
      <p:pic>
        <p:nvPicPr>
          <p:cNvPr id="4" name="Obrázok 3" descr="51b0d9f4ef6ecbde1ebada874447d2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3952" y="3353536"/>
            <a:ext cx="4824536" cy="3299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FADB8E"/>
                </a:solidFill>
              </a:rPr>
              <a:t>Vojny v Grécku</a:t>
            </a:r>
            <a:endParaRPr lang="sk-SK" sz="3600" dirty="0">
              <a:solidFill>
                <a:srgbClr val="FADB8E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/>
              <a:t>s</a:t>
            </a:r>
            <a:r>
              <a:rPr lang="sk-SK" sz="2600" dirty="0" smtClean="0"/>
              <a:t>účasne s púnskymi vojnami prebiehali boje aj proti </a:t>
            </a:r>
            <a:r>
              <a:rPr lang="sk-SK" sz="2600" dirty="0" smtClean="0">
                <a:solidFill>
                  <a:srgbClr val="FADB8E"/>
                </a:solidFill>
              </a:rPr>
              <a:t>Macedónii</a:t>
            </a:r>
          </a:p>
          <a:p>
            <a:r>
              <a:rPr lang="sk-SK" sz="2600" dirty="0" smtClean="0"/>
              <a:t>r. 146 p. n. l. obsadili aj veľkú časť Grécka a vyplienili Korint = </a:t>
            </a:r>
            <a:r>
              <a:rPr lang="sk-SK" sz="2600" b="1" dirty="0" smtClean="0"/>
              <a:t>provincia Achája</a:t>
            </a:r>
          </a:p>
          <a:p>
            <a:r>
              <a:rPr lang="sk-SK" sz="2600" dirty="0"/>
              <a:t>o</a:t>
            </a:r>
            <a:r>
              <a:rPr lang="sk-SK" sz="2600" dirty="0" smtClean="0"/>
              <a:t>bsadenie Pergamskej ríše = </a:t>
            </a:r>
            <a:r>
              <a:rPr lang="sk-SK" sz="2600" b="1" dirty="0" smtClean="0"/>
              <a:t>provincia Ázia</a:t>
            </a:r>
            <a:endParaRPr lang="sk-SK" sz="2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>
                <a:solidFill>
                  <a:srgbClr val="FADB8E"/>
                </a:solidFill>
              </a:rPr>
              <a:t>Kríza republiky</a:t>
            </a:r>
            <a:endParaRPr lang="sk-SK" sz="4000" dirty="0">
              <a:solidFill>
                <a:srgbClr val="FADB8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FADB8E"/>
                </a:solidFill>
              </a:rPr>
              <a:t>Hnutie bratov Gracchovcov </a:t>
            </a:r>
            <a:br>
              <a:rPr lang="sk-SK" sz="3600" dirty="0" smtClean="0">
                <a:solidFill>
                  <a:srgbClr val="FADB8E"/>
                </a:solidFill>
              </a:rPr>
            </a:br>
            <a:r>
              <a:rPr lang="sk-SK" sz="3600" dirty="0" smtClean="0">
                <a:solidFill>
                  <a:srgbClr val="FADB8E"/>
                </a:solidFill>
              </a:rPr>
              <a:t>(132-121 p. Kr.)</a:t>
            </a:r>
            <a:endParaRPr lang="sk-SK" sz="3600" dirty="0">
              <a:solidFill>
                <a:srgbClr val="FADB8E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 smtClean="0"/>
              <a:t>Vojaci, ktorí sa vrátili z bojov, prišli o svoje pozemky, zadĺžili sa</a:t>
            </a:r>
          </a:p>
          <a:p>
            <a:r>
              <a:rPr lang="sk-SK" sz="2600" dirty="0"/>
              <a:t>n</a:t>
            </a:r>
            <a:r>
              <a:rPr lang="sk-SK" sz="2600" dirty="0" smtClean="0"/>
              <a:t>emali sa kde usadiť = odchádzali do Ríma kde žili na úkor bohatých</a:t>
            </a:r>
          </a:p>
          <a:p>
            <a:r>
              <a:rPr lang="sk-SK" sz="2600" dirty="0"/>
              <a:t>z</a:t>
            </a:r>
            <a:r>
              <a:rPr lang="sk-SK" sz="2600" dirty="0" smtClean="0"/>
              <a:t>neužívali ich na politické účely</a:t>
            </a:r>
          </a:p>
          <a:p>
            <a:r>
              <a:rPr lang="sk-SK" sz="2600" dirty="0" smtClean="0">
                <a:solidFill>
                  <a:srgbClr val="FADB8E"/>
                </a:solidFill>
              </a:rPr>
              <a:t>Tiberius</a:t>
            </a:r>
            <a:r>
              <a:rPr lang="sk-SK" sz="2600" dirty="0" smtClean="0"/>
              <a:t> a </a:t>
            </a:r>
            <a:r>
              <a:rPr lang="sk-SK" sz="2600" dirty="0" smtClean="0">
                <a:solidFill>
                  <a:srgbClr val="FADB8E"/>
                </a:solidFill>
              </a:rPr>
              <a:t>Gaius Gracchovci </a:t>
            </a:r>
            <a:r>
              <a:rPr lang="sk-SK" sz="2600" dirty="0" smtClean="0"/>
              <a:t>chceli rozdeliť štátnu pôdu </a:t>
            </a:r>
            <a:br>
              <a:rPr lang="sk-SK" sz="2600" dirty="0" smtClean="0"/>
            </a:br>
            <a:r>
              <a:rPr lang="sk-SK" sz="2600" dirty="0" smtClean="0"/>
              <a:t>medzi bezzemkov</a:t>
            </a:r>
            <a:endParaRPr lang="sk-SK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FADB8E"/>
                </a:solidFill>
              </a:rPr>
              <a:t>Koniec Rímskeho kráľovstva </a:t>
            </a:r>
            <a:br>
              <a:rPr lang="sk-SK" sz="3600" dirty="0" smtClean="0">
                <a:solidFill>
                  <a:srgbClr val="FADB8E"/>
                </a:solidFill>
              </a:rPr>
            </a:br>
            <a:r>
              <a:rPr lang="sk-SK" sz="3600" dirty="0" smtClean="0">
                <a:solidFill>
                  <a:srgbClr val="FADB8E"/>
                </a:solidFill>
              </a:rPr>
              <a:t>a príčiny vzniku republiky</a:t>
            </a:r>
            <a:endParaRPr lang="sk-SK" sz="3600" dirty="0">
              <a:solidFill>
                <a:srgbClr val="FADB8E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400" dirty="0" smtClean="0"/>
          </a:p>
          <a:p>
            <a:r>
              <a:rPr lang="sk-SK" sz="2800" b="1" dirty="0" smtClean="0">
                <a:solidFill>
                  <a:srgbClr val="FADB8E"/>
                </a:solidFill>
              </a:rPr>
              <a:t>Servius Tulius </a:t>
            </a:r>
            <a:r>
              <a:rPr lang="sk-SK" sz="2400" dirty="0" smtClean="0"/>
              <a:t>a jeho </a:t>
            </a:r>
            <a:r>
              <a:rPr lang="sk-SK" sz="2400" dirty="0" smtClean="0">
                <a:solidFill>
                  <a:srgbClr val="FADB8E"/>
                </a:solidFill>
              </a:rPr>
              <a:t>majetkový cenzus</a:t>
            </a:r>
          </a:p>
          <a:p>
            <a:pPr lvl="1"/>
            <a:r>
              <a:rPr lang="sk-SK" sz="2400" dirty="0"/>
              <a:t>r</a:t>
            </a:r>
            <a:r>
              <a:rPr lang="sk-SK" sz="2400" dirty="0" smtClean="0"/>
              <a:t>ozdelil obyvateľov do 5 majetkových tried</a:t>
            </a:r>
          </a:p>
          <a:p>
            <a:pPr lvl="1"/>
            <a:r>
              <a:rPr lang="sk-SK" sz="2400" dirty="0"/>
              <a:t>o</a:t>
            </a:r>
            <a:r>
              <a:rPr lang="sk-SK" sz="2400" dirty="0" smtClean="0"/>
              <a:t>dstupňoval ich politické práva</a:t>
            </a:r>
          </a:p>
          <a:p>
            <a:pPr lvl="1"/>
            <a:endParaRPr lang="sk-SK" sz="2400" dirty="0"/>
          </a:p>
          <a:p>
            <a:pPr lvl="1">
              <a:buNone/>
            </a:pPr>
            <a:r>
              <a:rPr lang="sk-SK" sz="2400" dirty="0" smtClean="0"/>
              <a:t>Koniec nadvlády aristokracie = prudký rozvoj </a:t>
            </a:r>
          </a:p>
          <a:p>
            <a:pPr lvl="1"/>
            <a:endParaRPr lang="sk-SK" sz="2400" dirty="0" smtClean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Bratia_Gracchovc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185" y="0"/>
            <a:ext cx="708163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FADB8E"/>
                </a:solidFill>
              </a:rPr>
              <a:t>Povstania otrokov</a:t>
            </a:r>
            <a:endParaRPr lang="sk-SK" sz="3600" dirty="0">
              <a:solidFill>
                <a:srgbClr val="FADB8E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/>
              <a:t>v</a:t>
            </a:r>
            <a:r>
              <a:rPr lang="sk-SK" sz="2600" dirty="0" smtClean="0"/>
              <a:t>ojnoví zajatci = bezprávne postavenie</a:t>
            </a:r>
          </a:p>
          <a:p>
            <a:r>
              <a:rPr lang="sk-SK" sz="2600" dirty="0" smtClean="0">
                <a:solidFill>
                  <a:srgbClr val="FADB8E"/>
                </a:solidFill>
              </a:rPr>
              <a:t>Spartakovo povstanie (73 p. n. l.)</a:t>
            </a:r>
          </a:p>
          <a:p>
            <a:pPr lvl="1"/>
            <a:r>
              <a:rPr lang="sk-SK" sz="2600" dirty="0"/>
              <a:t>v</a:t>
            </a:r>
            <a:r>
              <a:rPr lang="sk-SK" sz="2600" dirty="0" smtClean="0"/>
              <a:t> meste </a:t>
            </a:r>
            <a:r>
              <a:rPr lang="sk-SK" sz="2600" b="1" dirty="0" smtClean="0"/>
              <a:t>Capua</a:t>
            </a:r>
            <a:r>
              <a:rPr lang="sk-SK" sz="2600" dirty="0" smtClean="0"/>
              <a:t> sa vzbúrili gladiátori, chceli sa cez Alpy vrátiť </a:t>
            </a:r>
            <a:br>
              <a:rPr lang="sk-SK" sz="2600" dirty="0" smtClean="0"/>
            </a:br>
            <a:r>
              <a:rPr lang="sk-SK" sz="2600" dirty="0" smtClean="0"/>
              <a:t>do svojich domovov, na severe ich však zastavili a tak sa vydali </a:t>
            </a:r>
            <a:br>
              <a:rPr lang="sk-SK" sz="2600" dirty="0" smtClean="0"/>
            </a:br>
            <a:r>
              <a:rPr lang="sk-SK" sz="2600" dirty="0" smtClean="0"/>
              <a:t>na </a:t>
            </a:r>
            <a:r>
              <a:rPr lang="sk-SK" sz="2600" b="1" dirty="0" smtClean="0"/>
              <a:t>Sicíliu</a:t>
            </a:r>
          </a:p>
          <a:p>
            <a:pPr lvl="1"/>
            <a:r>
              <a:rPr lang="sk-SK" sz="2600" dirty="0"/>
              <a:t>p</a:t>
            </a:r>
            <a:r>
              <a:rPr lang="sk-SK" sz="2600" dirty="0" smtClean="0"/>
              <a:t>orazili ich, 6 000 vojakov ukrižovali na ceste z Capuy do Ríma</a:t>
            </a:r>
            <a:endParaRPr lang="sk-SK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133252203-ad6c8704-2b92-4f35-bf03-7dde17d2797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35748"/>
            <a:ext cx="12258084" cy="50135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>
                <a:solidFill>
                  <a:srgbClr val="FADB8E"/>
                </a:solidFill>
              </a:rPr>
              <a:t>Vojenská reforma</a:t>
            </a:r>
            <a:endParaRPr lang="sk-SK" sz="4000" dirty="0">
              <a:solidFill>
                <a:srgbClr val="FADB8E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Rimania už nemohli budovať svoje vojsko z donútenia</a:t>
            </a:r>
          </a:p>
          <a:p>
            <a:r>
              <a:rPr lang="sk-SK" sz="2400" dirty="0" smtClean="0"/>
              <a:t>Gaius Marius založil prvú stálu žoldniersku armádu</a:t>
            </a:r>
          </a:p>
          <a:p>
            <a:r>
              <a:rPr lang="sk-SK" sz="2400" dirty="0"/>
              <a:t>d</a:t>
            </a:r>
            <a:r>
              <a:rPr lang="sk-SK" sz="2400" dirty="0" smtClean="0"/>
              <a:t>ostávali žold, časť koristi a pôdu</a:t>
            </a:r>
            <a:endParaRPr lang="sk-SK" sz="2400" dirty="0"/>
          </a:p>
        </p:txBody>
      </p:sp>
      <p:pic>
        <p:nvPicPr>
          <p:cNvPr id="4" name="Obrázok 3" descr="c1dc44a95e_76293066_o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20136" y="3501008"/>
            <a:ext cx="3600400" cy="3014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>
                <a:solidFill>
                  <a:srgbClr val="FADB8E"/>
                </a:solidFill>
              </a:rPr>
              <a:t>Prvý triumvirát</a:t>
            </a:r>
            <a:endParaRPr lang="sk-SK" sz="4000" dirty="0">
              <a:solidFill>
                <a:srgbClr val="FADB8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27448" y="853041"/>
            <a:ext cx="10441160" cy="5976664"/>
          </a:xfrm>
        </p:spPr>
        <p:txBody>
          <a:bodyPr>
            <a:normAutofit/>
          </a:bodyPr>
          <a:lstStyle/>
          <a:p>
            <a:r>
              <a:rPr lang="sk-SK" sz="2400" dirty="0" smtClean="0"/>
              <a:t>60 p. n. l. – tajná dohoda </a:t>
            </a:r>
          </a:p>
          <a:p>
            <a:r>
              <a:rPr lang="sk-SK" sz="2800" dirty="0" smtClean="0"/>
              <a:t>Gnaeus</a:t>
            </a:r>
            <a:r>
              <a:rPr lang="sk-SK" sz="2800" b="1" dirty="0" smtClean="0">
                <a:solidFill>
                  <a:srgbClr val="FADB8E"/>
                </a:solidFill>
              </a:rPr>
              <a:t> Pompeus </a:t>
            </a:r>
          </a:p>
          <a:p>
            <a:r>
              <a:rPr lang="sk-SK" sz="2800" dirty="0" smtClean="0"/>
              <a:t>Marcus Licinus </a:t>
            </a:r>
            <a:r>
              <a:rPr lang="sk-SK" sz="2800" b="1" dirty="0" smtClean="0">
                <a:solidFill>
                  <a:srgbClr val="FADB8E"/>
                </a:solidFill>
              </a:rPr>
              <a:t>Crassus</a:t>
            </a:r>
          </a:p>
          <a:p>
            <a:r>
              <a:rPr lang="sk-SK" sz="2800" dirty="0" smtClean="0"/>
              <a:t>Gaius Iulius </a:t>
            </a:r>
            <a:r>
              <a:rPr lang="sk-SK" sz="2800" b="1" dirty="0" smtClean="0">
                <a:solidFill>
                  <a:srgbClr val="FADB8E"/>
                </a:solidFill>
              </a:rPr>
              <a:t>Caesar</a:t>
            </a:r>
          </a:p>
          <a:p>
            <a:r>
              <a:rPr lang="sk-SK" sz="2400" dirty="0"/>
              <a:t>s</a:t>
            </a:r>
            <a:r>
              <a:rPr lang="sk-SK" sz="2400" dirty="0" smtClean="0"/>
              <a:t>pájal ich pocit ukrivdenia</a:t>
            </a:r>
          </a:p>
          <a:p>
            <a:r>
              <a:rPr lang="sk-SK" sz="2400" b="1" dirty="0" smtClean="0"/>
              <a:t>59 p. n. l. – </a:t>
            </a:r>
            <a:r>
              <a:rPr lang="sk-SK" sz="2400" b="1" dirty="0" smtClean="0">
                <a:solidFill>
                  <a:srgbClr val="FADB8E"/>
                </a:solidFill>
              </a:rPr>
              <a:t>Caesar</a:t>
            </a:r>
            <a:r>
              <a:rPr lang="sk-SK" sz="2400" b="1" dirty="0" smtClean="0"/>
              <a:t> zvolený za konzula = správca Gálie</a:t>
            </a:r>
          </a:p>
          <a:p>
            <a:r>
              <a:rPr lang="sk-SK" sz="2400" dirty="0" smtClean="0"/>
              <a:t>55 p. n. l. – </a:t>
            </a:r>
            <a:r>
              <a:rPr lang="sk-SK" sz="2400" dirty="0" smtClean="0">
                <a:solidFill>
                  <a:srgbClr val="FADB8E"/>
                </a:solidFill>
              </a:rPr>
              <a:t>Pompeus</a:t>
            </a:r>
            <a:r>
              <a:rPr lang="sk-SK" sz="2400" dirty="0" smtClean="0"/>
              <a:t> a </a:t>
            </a:r>
            <a:r>
              <a:rPr lang="sk-SK" sz="2400" dirty="0" smtClean="0">
                <a:solidFill>
                  <a:srgbClr val="FADB8E"/>
                </a:solidFill>
              </a:rPr>
              <a:t>Crassus</a:t>
            </a:r>
            <a:r>
              <a:rPr lang="sk-SK" sz="2400" dirty="0" smtClean="0"/>
              <a:t> zvolení za konzulov = Pompeus správca Hispánie, Crassus odchádza bojovať na východ</a:t>
            </a:r>
            <a:endParaRPr lang="sk-SK" sz="2400" dirty="0"/>
          </a:p>
        </p:txBody>
      </p:sp>
      <p:pic>
        <p:nvPicPr>
          <p:cNvPr id="4" name="Obrázok 3" descr="caesar-opener.ngsversion.1489550508150.adapt.1900.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80176" y="476672"/>
            <a:ext cx="3501008" cy="3096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9416" y="476672"/>
            <a:ext cx="10657184" cy="6048672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rgbClr val="FADB8E"/>
                </a:solidFill>
              </a:rPr>
              <a:t>Crassus</a:t>
            </a:r>
            <a:r>
              <a:rPr lang="sk-SK" sz="2400" dirty="0" smtClean="0"/>
              <a:t> umiera, </a:t>
            </a:r>
            <a:r>
              <a:rPr lang="sk-SK" sz="2400" dirty="0" smtClean="0">
                <a:solidFill>
                  <a:srgbClr val="FADB8E"/>
                </a:solidFill>
              </a:rPr>
              <a:t>Pompeus</a:t>
            </a:r>
            <a:r>
              <a:rPr lang="sk-SK" sz="2400" dirty="0" smtClean="0"/>
              <a:t> sa zblíži so senátom</a:t>
            </a:r>
          </a:p>
          <a:p>
            <a:r>
              <a:rPr lang="sk-SK" sz="2400" dirty="0"/>
              <a:t>o</a:t>
            </a:r>
            <a:r>
              <a:rPr lang="sk-SK" sz="2400" dirty="0" smtClean="0"/>
              <a:t>brátili sa proti </a:t>
            </a:r>
            <a:r>
              <a:rPr lang="sk-SK" sz="2400" dirty="0" smtClean="0">
                <a:solidFill>
                  <a:srgbClr val="FADB8E"/>
                </a:solidFill>
              </a:rPr>
              <a:t>Caesarovi</a:t>
            </a:r>
          </a:p>
          <a:p>
            <a:r>
              <a:rPr lang="sk-SK" sz="2400" dirty="0" smtClean="0"/>
              <a:t>Caesar sa zmocnil Ríma a r. </a:t>
            </a:r>
            <a:r>
              <a:rPr lang="sk-SK" sz="2400" dirty="0" smtClean="0">
                <a:solidFill>
                  <a:srgbClr val="FADB8E"/>
                </a:solidFill>
              </a:rPr>
              <a:t>48 p.Kr. pri meste Farsalos poráža Pompeia</a:t>
            </a:r>
          </a:p>
          <a:p>
            <a:r>
              <a:rPr lang="sk-SK" sz="2400" dirty="0" smtClean="0"/>
              <a:t>Caesar sa nechal menovať diktátorom, dosadil Kleopatru na egyptský trón</a:t>
            </a:r>
          </a:p>
          <a:p>
            <a:r>
              <a:rPr lang="sk-SK" sz="2400" dirty="0"/>
              <a:t>u</a:t>
            </a:r>
            <a:r>
              <a:rPr lang="sk-SK" sz="2400" dirty="0" smtClean="0"/>
              <a:t>skutočnil viaceré reformy </a:t>
            </a:r>
          </a:p>
          <a:p>
            <a:pPr lvl="1"/>
            <a:r>
              <a:rPr lang="sk-SK" sz="2400" dirty="0"/>
              <a:t>v</a:t>
            </a:r>
            <a:r>
              <a:rPr lang="sk-SK" sz="2400" dirty="0" smtClean="0"/>
              <a:t>ýznamné stavby</a:t>
            </a:r>
          </a:p>
          <a:p>
            <a:pPr lvl="1"/>
            <a:r>
              <a:rPr lang="sk-SK" sz="2400" dirty="0" smtClean="0"/>
              <a:t>Juliánsky kalndár</a:t>
            </a:r>
          </a:p>
          <a:p>
            <a:pPr lvl="1"/>
            <a:r>
              <a:rPr lang="sk-SK" sz="2400" dirty="0"/>
              <a:t>r</a:t>
            </a:r>
            <a:r>
              <a:rPr lang="sk-SK" sz="2400" dirty="0" smtClean="0"/>
              <a:t>ozdával obilie</a:t>
            </a:r>
          </a:p>
          <a:p>
            <a:r>
              <a:rPr lang="sk-SK" sz="2400" b="1" dirty="0" smtClean="0"/>
              <a:t>15.marca 44 p.Kr. – sprisahanie proti Caesarovi</a:t>
            </a:r>
            <a:endParaRPr lang="sk-SK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>
                <a:solidFill>
                  <a:srgbClr val="FADB8E"/>
                </a:solidFill>
              </a:rPr>
              <a:t>Druhý triumvirát</a:t>
            </a:r>
            <a:endParaRPr lang="sk-SK" sz="4000" dirty="0">
              <a:solidFill>
                <a:srgbClr val="FADB8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7408" y="908720"/>
            <a:ext cx="11017224" cy="6192688"/>
          </a:xfrm>
        </p:spPr>
        <p:txBody>
          <a:bodyPr>
            <a:normAutofit/>
          </a:bodyPr>
          <a:lstStyle/>
          <a:p>
            <a:r>
              <a:rPr lang="sk-SK" sz="2400" dirty="0" smtClean="0"/>
              <a:t>Caesarovi najbližší boli rozhorčení </a:t>
            </a:r>
          </a:p>
          <a:p>
            <a:r>
              <a:rPr lang="sk-SK" sz="2400" dirty="0" smtClean="0"/>
              <a:t>43 p. n. l.  druhý triumvirát</a:t>
            </a:r>
          </a:p>
          <a:p>
            <a:r>
              <a:rPr lang="sk-SK" sz="2800" b="1" dirty="0" smtClean="0">
                <a:solidFill>
                  <a:srgbClr val="FADB8E"/>
                </a:solidFill>
              </a:rPr>
              <a:t>Marcus Aemilius Lepidus</a:t>
            </a:r>
          </a:p>
          <a:p>
            <a:r>
              <a:rPr lang="sk-SK" sz="2800" b="1" dirty="0" smtClean="0">
                <a:solidFill>
                  <a:srgbClr val="FADB8E"/>
                </a:solidFill>
              </a:rPr>
              <a:t>Marcus Antonius</a:t>
            </a:r>
          </a:p>
          <a:p>
            <a:r>
              <a:rPr lang="sk-SK" sz="2800" b="1" dirty="0" smtClean="0">
                <a:solidFill>
                  <a:srgbClr val="FADB8E"/>
                </a:solidFill>
              </a:rPr>
              <a:t>Gaius Octavius</a:t>
            </a:r>
          </a:p>
          <a:p>
            <a:r>
              <a:rPr lang="sk-SK" sz="2400" dirty="0"/>
              <a:t>o</a:t>
            </a:r>
            <a:r>
              <a:rPr lang="sk-SK" sz="2400" dirty="0" smtClean="0"/>
              <a:t>ficiálne vystupovali ako úradníci, ale tiež si rozdelili sféry vplyvu</a:t>
            </a:r>
          </a:p>
          <a:p>
            <a:r>
              <a:rPr lang="sk-SK" sz="2400" dirty="0"/>
              <a:t>s</a:t>
            </a:r>
            <a:r>
              <a:rPr lang="sk-SK" sz="2400" dirty="0" smtClean="0"/>
              <a:t>počiatku sa im darilo</a:t>
            </a:r>
          </a:p>
          <a:p>
            <a:r>
              <a:rPr lang="sk-SK" sz="2400" dirty="0" smtClean="0"/>
              <a:t>Marcus Antonius a jeho pobyt v Egypte</a:t>
            </a:r>
            <a:endParaRPr lang="sk-SK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7408" y="1124744"/>
            <a:ext cx="10441160" cy="6048672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rgbClr val="FADB8E"/>
                </a:solidFill>
              </a:rPr>
              <a:t>Octavius</a:t>
            </a:r>
            <a:r>
              <a:rPr lang="sk-SK" sz="2400" dirty="0" smtClean="0"/>
              <a:t> poštval proti nemu Rimanov</a:t>
            </a:r>
          </a:p>
          <a:p>
            <a:r>
              <a:rPr lang="sk-SK" sz="2400" dirty="0" smtClean="0"/>
              <a:t>31 p. n. l. – bitka pri myse Actium Octavius poráža Marcusa Antoniusa</a:t>
            </a:r>
          </a:p>
          <a:p>
            <a:r>
              <a:rPr lang="sk-SK" sz="2400" dirty="0" smtClean="0"/>
              <a:t>27. p. n. l. Octavius zložil všetky funkcie</a:t>
            </a:r>
          </a:p>
          <a:p>
            <a:r>
              <a:rPr lang="sk-SK" sz="2400" dirty="0"/>
              <a:t>s</a:t>
            </a:r>
            <a:r>
              <a:rPr lang="sk-SK" sz="2400" dirty="0" smtClean="0"/>
              <a:t>enát mu udelil nové privilégiá a titul Augustus (vznešený)</a:t>
            </a:r>
          </a:p>
          <a:p>
            <a:r>
              <a:rPr lang="sk-SK" sz="2400" dirty="0" smtClean="0">
                <a:solidFill>
                  <a:srgbClr val="FADB8E"/>
                </a:solidFill>
              </a:rPr>
              <a:t>Gaius Octavius sa stáva 1. rímskym cisárom</a:t>
            </a:r>
          </a:p>
          <a:p>
            <a:r>
              <a:rPr lang="sk-SK" sz="2400" b="1" u="sng" dirty="0"/>
              <a:t>z</a:t>
            </a:r>
            <a:r>
              <a:rPr lang="sk-SK" sz="2400" b="1" u="sng" dirty="0" smtClean="0"/>
              <a:t>aniká Rímska republika</a:t>
            </a:r>
            <a:endParaRPr lang="sk-SK" sz="2400" b="1" u="sn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FADB8E"/>
                </a:solidFill>
              </a:rPr>
              <a:t>Koniec Rímskeho kráľovstva </a:t>
            </a:r>
            <a:br>
              <a:rPr lang="sk-SK" sz="3600" dirty="0" smtClean="0">
                <a:solidFill>
                  <a:srgbClr val="FADB8E"/>
                </a:solidFill>
              </a:rPr>
            </a:br>
            <a:r>
              <a:rPr lang="sk-SK" sz="3600" dirty="0" smtClean="0">
                <a:solidFill>
                  <a:srgbClr val="FADB8E"/>
                </a:solidFill>
              </a:rPr>
              <a:t>a príčiny vzniku republiky</a:t>
            </a:r>
            <a:endParaRPr lang="sk-SK" sz="3600" dirty="0">
              <a:solidFill>
                <a:srgbClr val="FADB8E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3795" y="2276872"/>
            <a:ext cx="10353762" cy="3695136"/>
          </a:xfrm>
        </p:spPr>
        <p:txBody>
          <a:bodyPr>
            <a:normAutofit/>
          </a:bodyPr>
          <a:lstStyle/>
          <a:p>
            <a:r>
              <a:rPr lang="sk-SK" sz="2400" dirty="0"/>
              <a:t>v</a:t>
            </a:r>
            <a:r>
              <a:rPr lang="sk-SK" sz="2400" dirty="0" smtClean="0"/>
              <a:t>zbura proti poslednému kráľovi (Tarquinus Superbus)</a:t>
            </a:r>
          </a:p>
          <a:p>
            <a:r>
              <a:rPr lang="sk-SK" sz="2400" dirty="0" smtClean="0"/>
              <a:t>Rimania sa rozhodli, že si úradníkov budú </a:t>
            </a:r>
            <a:br>
              <a:rPr lang="sk-SK" sz="2400" dirty="0" smtClean="0"/>
            </a:br>
            <a:r>
              <a:rPr lang="sk-SK" sz="2400" dirty="0" smtClean="0"/>
              <a:t>každoročne voliť</a:t>
            </a:r>
          </a:p>
          <a:p>
            <a:pPr>
              <a:buNone/>
            </a:pPr>
            <a:r>
              <a:rPr lang="sk-SK" sz="2400" dirty="0" smtClean="0"/>
              <a:t>     + porážka Etruskov Grékmi a Keltmi</a:t>
            </a:r>
          </a:p>
          <a:p>
            <a:r>
              <a:rPr lang="sk-SK" sz="2400" b="1" u="sng" dirty="0" smtClean="0">
                <a:solidFill>
                  <a:srgbClr val="FADB8E"/>
                </a:solidFill>
              </a:rPr>
              <a:t>r. 510 p. n. l. – rozpad kráľovstva</a:t>
            </a:r>
            <a:endParaRPr lang="sk-SK" sz="2400" b="1" u="sng" dirty="0">
              <a:solidFill>
                <a:srgbClr val="FADB8E"/>
              </a:solidFill>
            </a:endParaRPr>
          </a:p>
        </p:txBody>
      </p:sp>
      <p:pic>
        <p:nvPicPr>
          <p:cNvPr id="5" name="Obrázok 4" descr="hans-w.-schmidt-ciceros-rede-gegen-catilina-im-römischen-sena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48128" y="3429000"/>
            <a:ext cx="4427984" cy="3173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ADB8E"/>
                </a:solidFill>
              </a:rPr>
              <a:t>Ďakujem za pozornosť!</a:t>
            </a:r>
            <a:endParaRPr lang="sk-SK" dirty="0">
              <a:solidFill>
                <a:srgbClr val="FADB8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>
                <a:solidFill>
                  <a:srgbClr val="FADB8E"/>
                </a:solidFill>
              </a:rPr>
              <a:t>Rímska republika</a:t>
            </a:r>
            <a:endParaRPr lang="sk-SK" sz="4000" dirty="0">
              <a:solidFill>
                <a:srgbClr val="FADB8E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Spolo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</a:t>
            </a:r>
            <a:r>
              <a:rPr lang="sk-SK" sz="2800" dirty="0" smtClean="0"/>
              <a:t>enstvo rovných (?)</a:t>
            </a:r>
            <a:endParaRPr lang="sk-SK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7568" y="246741"/>
            <a:ext cx="7652368" cy="1143000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FADB8E"/>
                </a:solidFill>
              </a:rPr>
              <a:t>Štruktúra</a:t>
            </a:r>
            <a:endParaRPr lang="sk-SK" sz="3600" dirty="0">
              <a:solidFill>
                <a:srgbClr val="FADB8E"/>
              </a:solidFill>
            </a:endParaRPr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187879"/>
              </p:ext>
            </p:extLst>
          </p:nvPr>
        </p:nvGraphicFramePr>
        <p:xfrm>
          <a:off x="479376" y="2348880"/>
          <a:ext cx="6120680" cy="4237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Skupina 10"/>
          <p:cNvGrpSpPr/>
          <p:nvPr/>
        </p:nvGrpSpPr>
        <p:grpSpPr>
          <a:xfrm>
            <a:off x="2567608" y="1412776"/>
            <a:ext cx="5976664" cy="3168352"/>
            <a:chOff x="2567608" y="1412776"/>
            <a:chExt cx="5976664" cy="3168352"/>
          </a:xfrm>
        </p:grpSpPr>
        <p:grpSp>
          <p:nvGrpSpPr>
            <p:cNvPr id="5" name="Skupina 4"/>
            <p:cNvGrpSpPr/>
            <p:nvPr/>
          </p:nvGrpSpPr>
          <p:grpSpPr>
            <a:xfrm>
              <a:off x="2567608" y="1412776"/>
              <a:ext cx="2754655" cy="1003197"/>
              <a:chOff x="2413770" y="431333"/>
              <a:chExt cx="2754655" cy="1003197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6" name="Zaoblený obdĺžnik 5"/>
              <p:cNvSpPr/>
              <p:nvPr/>
            </p:nvSpPr>
            <p:spPr>
              <a:xfrm>
                <a:off x="2413770" y="431333"/>
                <a:ext cx="2754655" cy="1003197"/>
              </a:xfrm>
              <a:prstGeom prst="roundRect">
                <a:avLst/>
              </a:prstGeom>
              <a:ln>
                <a:solidFill>
                  <a:srgbClr val="FADB8E"/>
                </a:solidFill>
              </a:ln>
              <a:sp3d z="300000" contourW="19050" prstMaterial="metal">
                <a:bevelT w="88900" h="203200"/>
                <a:bevelB w="165100" h="254000"/>
              </a:sp3d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Zaoblený obdĺžnik 4"/>
              <p:cNvSpPr/>
              <p:nvPr/>
            </p:nvSpPr>
            <p:spPr>
              <a:xfrm>
                <a:off x="2462742" y="480305"/>
                <a:ext cx="2656711" cy="905253"/>
              </a:xfrm>
              <a:prstGeom prst="rect">
                <a:avLst/>
              </a:prstGeom>
              <a:ln>
                <a:solidFill>
                  <a:srgbClr val="FADB8E"/>
                </a:solidFill>
              </a:ln>
              <a:sp3d z="3000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5250" tIns="95250" rIns="95250" bIns="95250" numCol="1" spcCol="1270" anchor="ctr" anchorCtr="0">
                <a:noAutofit/>
              </a:bodyPr>
              <a:lstStyle/>
              <a:p>
                <a:pPr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sk-SK" sz="2500" dirty="0"/>
                  <a:t>diktátor</a:t>
                </a:r>
              </a:p>
            </p:txBody>
          </p:sp>
        </p:grpSp>
        <p:sp>
          <p:nvSpPr>
            <p:cNvPr id="9" name="Čiarová bublina 1 8"/>
            <p:cNvSpPr/>
            <p:nvPr/>
          </p:nvSpPr>
          <p:spPr>
            <a:xfrm>
              <a:off x="6312024" y="2564904"/>
              <a:ext cx="2232248" cy="792088"/>
            </a:xfrm>
            <a:prstGeom prst="borderCallout1">
              <a:avLst/>
            </a:prstGeom>
            <a:ln>
              <a:solidFill>
                <a:srgbClr val="FADB8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k-SK" sz="2400" dirty="0"/>
                <a:t>prétori</a:t>
              </a:r>
            </a:p>
          </p:txBody>
        </p:sp>
        <p:sp>
          <p:nvSpPr>
            <p:cNvPr id="10" name="Čiarová bublina 1 9"/>
            <p:cNvSpPr/>
            <p:nvPr/>
          </p:nvSpPr>
          <p:spPr>
            <a:xfrm>
              <a:off x="6312024" y="3789040"/>
              <a:ext cx="2232248" cy="792088"/>
            </a:xfrm>
            <a:prstGeom prst="borderCallout1">
              <a:avLst/>
            </a:prstGeom>
            <a:ln>
              <a:solidFill>
                <a:srgbClr val="FADB8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k-SK" sz="2400" dirty="0"/>
                <a:t>cenzori</a:t>
              </a:r>
            </a:p>
          </p:txBody>
        </p:sp>
      </p:grpSp>
      <p:sp>
        <p:nvSpPr>
          <p:cNvPr id="12" name="BlokTextu 11"/>
          <p:cNvSpPr txBox="1"/>
          <p:nvPr/>
        </p:nvSpPr>
        <p:spPr>
          <a:xfrm>
            <a:off x="6023992" y="1412776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Magistrát = zbor úradníkov</a:t>
            </a:r>
            <a:endParaRPr lang="sk-SK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51384" y="476672"/>
            <a:ext cx="10729192" cy="5832648"/>
          </a:xfrm>
        </p:spPr>
        <p:txBody>
          <a:bodyPr>
            <a:noAutofit/>
          </a:bodyPr>
          <a:lstStyle/>
          <a:p>
            <a:r>
              <a:rPr lang="sk-SK" sz="2600" b="1" dirty="0" smtClean="0">
                <a:solidFill>
                  <a:srgbClr val="FADB8E"/>
                </a:solidFill>
              </a:rPr>
              <a:t>diktátor</a:t>
            </a:r>
            <a:r>
              <a:rPr lang="sk-SK" sz="2600" dirty="0" smtClean="0"/>
              <a:t>: hlava štátu, mal neobmedzenú moc, bol volený v ťažkých časoch</a:t>
            </a:r>
          </a:p>
          <a:p>
            <a:r>
              <a:rPr lang="sk-SK" sz="2600" b="1" dirty="0" smtClean="0">
                <a:solidFill>
                  <a:srgbClr val="FADB8E"/>
                </a:solidFill>
              </a:rPr>
              <a:t>konzul</a:t>
            </a:r>
            <a:r>
              <a:rPr lang="sk-SK" sz="2600" dirty="0" smtClean="0"/>
              <a:t>: hlava štátu, najvyšší vojenský veliteľ, sudca a správca štátu</a:t>
            </a:r>
          </a:p>
          <a:p>
            <a:r>
              <a:rPr lang="sk-SK" sz="2600" b="1" dirty="0" smtClean="0">
                <a:solidFill>
                  <a:srgbClr val="FADB8E"/>
                </a:solidFill>
              </a:rPr>
              <a:t>prétor</a:t>
            </a:r>
            <a:r>
              <a:rPr lang="sk-SK" sz="2600" dirty="0" smtClean="0"/>
              <a:t>: pomáhal pri súdoch, zaoberal sa právom, mal právomoci konzula</a:t>
            </a:r>
          </a:p>
          <a:p>
            <a:r>
              <a:rPr lang="sk-SK" sz="2600" b="1" dirty="0" smtClean="0">
                <a:solidFill>
                  <a:srgbClr val="FADB8E"/>
                </a:solidFill>
              </a:rPr>
              <a:t>12</a:t>
            </a:r>
            <a:r>
              <a:rPr lang="sk-SK" sz="2600" b="1" dirty="0" smtClean="0"/>
              <a:t> </a:t>
            </a:r>
            <a:r>
              <a:rPr lang="sk-SK" sz="2600" b="1" dirty="0" smtClean="0">
                <a:solidFill>
                  <a:srgbClr val="FADB8E"/>
                </a:solidFill>
              </a:rPr>
              <a:t>liktorov</a:t>
            </a:r>
            <a:r>
              <a:rPr lang="sk-SK" sz="2600" dirty="0" smtClean="0"/>
              <a:t>: sluhovia konzulov, nosili pred nimi štát. symboly</a:t>
            </a:r>
          </a:p>
          <a:p>
            <a:r>
              <a:rPr lang="sk-SK" sz="2600" b="1" dirty="0" smtClean="0">
                <a:solidFill>
                  <a:srgbClr val="FADB8E"/>
                </a:solidFill>
              </a:rPr>
              <a:t>cenzor</a:t>
            </a:r>
            <a:r>
              <a:rPr lang="sk-SK" sz="2600" dirty="0" smtClean="0"/>
              <a:t>: volený raz za 5 rokov, ohodnocoval majetok</a:t>
            </a:r>
          </a:p>
          <a:p>
            <a:r>
              <a:rPr lang="sk-SK" sz="2600" b="1" dirty="0" smtClean="0">
                <a:solidFill>
                  <a:srgbClr val="FADB8E"/>
                </a:solidFill>
              </a:rPr>
              <a:t>kvestor</a:t>
            </a:r>
            <a:r>
              <a:rPr lang="sk-SK" sz="2600" dirty="0" smtClean="0"/>
              <a:t>: nižší úradník, staral sa o financie</a:t>
            </a:r>
          </a:p>
          <a:p>
            <a:r>
              <a:rPr lang="sk-SK" sz="2600" b="1" dirty="0" smtClean="0">
                <a:solidFill>
                  <a:srgbClr val="FADB8E"/>
                </a:solidFill>
              </a:rPr>
              <a:t>edilovia</a:t>
            </a:r>
            <a:r>
              <a:rPr lang="sk-SK" sz="2600" dirty="0" smtClean="0"/>
              <a:t>: nižší úradníci, mali na starosti bezpečnosť a poriadok</a:t>
            </a:r>
          </a:p>
          <a:p>
            <a:r>
              <a:rPr lang="sk-SK" sz="2600" b="1" dirty="0" smtClean="0">
                <a:solidFill>
                  <a:srgbClr val="FADB8E"/>
                </a:solidFill>
              </a:rPr>
              <a:t>senát</a:t>
            </a:r>
            <a:r>
              <a:rPr lang="sk-SK" sz="2600" dirty="0" smtClean="0"/>
              <a:t>: zbor vážených občanov,  pomáhal úradníkom</a:t>
            </a:r>
          </a:p>
          <a:p>
            <a:pPr>
              <a:buNone/>
            </a:pPr>
            <a:endParaRPr lang="sk-SK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FADB8E"/>
                </a:solidFill>
              </a:rPr>
              <a:t>Počiatky zahraničnej politiky</a:t>
            </a:r>
            <a:endParaRPr lang="sk-SK" sz="3600" dirty="0">
              <a:solidFill>
                <a:srgbClr val="FADB8E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600" dirty="0" smtClean="0"/>
              <a:t>konflikt s Latinským spolkom o nadvládu v strednej Itálii = spojenecká zmluva</a:t>
            </a:r>
          </a:p>
          <a:p>
            <a:r>
              <a:rPr lang="sk-SK" sz="2600" dirty="0" smtClean="0"/>
              <a:t>Boj o južnú Itáliu	</a:t>
            </a:r>
          </a:p>
          <a:p>
            <a:pPr lvl="1"/>
            <a:r>
              <a:rPr lang="sk-SK" sz="2600" dirty="0" smtClean="0"/>
              <a:t>obyvatelia prístavu Tarent si na pomoc zavolali gréckeho kráľa </a:t>
            </a:r>
            <a:r>
              <a:rPr lang="sk-SK" sz="2600" b="1" dirty="0" smtClean="0"/>
              <a:t>Pyrrha</a:t>
            </a:r>
          </a:p>
          <a:p>
            <a:pPr lvl="1"/>
            <a:r>
              <a:rPr lang="sk-SK" sz="2600" b="1" dirty="0" smtClean="0"/>
              <a:t>Bitka pri Benevente </a:t>
            </a:r>
            <a:r>
              <a:rPr lang="sk-SK" sz="2600" dirty="0" smtClean="0">
                <a:solidFill>
                  <a:srgbClr val="FADB8E"/>
                </a:solidFill>
              </a:rPr>
              <a:t>(</a:t>
            </a:r>
            <a:r>
              <a:rPr lang="sk-SK" sz="2600" dirty="0" smtClean="0"/>
              <a:t>275 p. n. l.) = uzavreli mier</a:t>
            </a:r>
          </a:p>
          <a:p>
            <a:pPr lvl="1">
              <a:buNone/>
            </a:pPr>
            <a:r>
              <a:rPr lang="sk-SK" sz="2600" dirty="0" smtClean="0"/>
              <a:t> - podmanili si celé územie Apeninského polostrova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FADB8E"/>
                </a:solidFill>
              </a:rPr>
              <a:t>Divide et impera!</a:t>
            </a:r>
            <a:endParaRPr lang="sk-SK" sz="3600" dirty="0">
              <a:solidFill>
                <a:srgbClr val="FADB8E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/>
              <a:t>n</a:t>
            </a:r>
            <a:r>
              <a:rPr lang="sk-SK" sz="2600" dirty="0" smtClean="0"/>
              <a:t>a dobyté územia posielali rímskych osadníkov, dávali im pôdu, čím si zabezpečili nad nimi kontrolu</a:t>
            </a:r>
          </a:p>
          <a:p>
            <a:r>
              <a:rPr lang="sk-SK" sz="2600" dirty="0"/>
              <a:t>z</a:t>
            </a:r>
            <a:r>
              <a:rPr lang="sk-SK" sz="2600" dirty="0" smtClean="0"/>
              <a:t>nepriateľovali svojich nepriateľov navzájom a tým ich oslabovali</a:t>
            </a:r>
            <a:endParaRPr lang="sk-SK" sz="2600" dirty="0"/>
          </a:p>
        </p:txBody>
      </p:sp>
      <p:pic>
        <p:nvPicPr>
          <p:cNvPr id="4" name="Obrázok 3" descr="spq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7768" y="3769670"/>
            <a:ext cx="3916710" cy="3088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FADB8E"/>
                </a:solidFill>
              </a:rPr>
              <a:t>Vnútorná politika</a:t>
            </a:r>
            <a:endParaRPr lang="sk-SK" sz="3600" dirty="0">
              <a:solidFill>
                <a:srgbClr val="FADB8E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b</a:t>
            </a:r>
            <a:r>
              <a:rPr lang="sk-SK" sz="2400" dirty="0" smtClean="0"/>
              <a:t>oj </a:t>
            </a:r>
            <a:r>
              <a:rPr lang="sk-SK" sz="2400" b="1" dirty="0" smtClean="0">
                <a:solidFill>
                  <a:srgbClr val="FADB8E"/>
                </a:solidFill>
              </a:rPr>
              <a:t>plebejcov</a:t>
            </a:r>
            <a:r>
              <a:rPr lang="sk-SK" sz="2400" dirty="0" smtClean="0"/>
              <a:t> za zrovnoprávnenie s </a:t>
            </a:r>
            <a:r>
              <a:rPr lang="sk-SK" sz="2400" b="1" dirty="0" smtClean="0">
                <a:solidFill>
                  <a:srgbClr val="FADB8E"/>
                </a:solidFill>
              </a:rPr>
              <a:t>patricijmi</a:t>
            </a:r>
          </a:p>
          <a:p>
            <a:r>
              <a:rPr lang="sk-SK" sz="2400" dirty="0"/>
              <a:t>p</a:t>
            </a:r>
            <a:r>
              <a:rPr lang="sk-SK" sz="2400" dirty="0" smtClean="0"/>
              <a:t>lebejci tvorili základ spoločnosti</a:t>
            </a:r>
          </a:p>
          <a:p>
            <a:r>
              <a:rPr lang="sk-SK" sz="2400" dirty="0"/>
              <a:t>o</a:t>
            </a:r>
            <a:r>
              <a:rPr lang="sk-SK" sz="2400" dirty="0" smtClean="0"/>
              <a:t>dmietali slúžiť vo vojsku, odchádzali z Ríma (secesia)</a:t>
            </a:r>
          </a:p>
          <a:p>
            <a:r>
              <a:rPr lang="sk-SK" sz="2400" dirty="0"/>
              <a:t>v</a:t>
            </a:r>
            <a:r>
              <a:rPr lang="sk-SK" sz="2400" dirty="0" smtClean="0"/>
              <a:t>znik </a:t>
            </a:r>
            <a:r>
              <a:rPr lang="sk-SK" sz="2400" b="1" dirty="0" smtClean="0">
                <a:solidFill>
                  <a:srgbClr val="FADB8E"/>
                </a:solidFill>
              </a:rPr>
              <a:t>ľudových tribúnov </a:t>
            </a:r>
            <a:r>
              <a:rPr lang="sk-SK" sz="2400" dirty="0" smtClean="0"/>
              <a:t>(494 p. n. l.)</a:t>
            </a:r>
          </a:p>
          <a:p>
            <a:pPr lvl="1"/>
            <a:r>
              <a:rPr lang="sk-SK" sz="2400" dirty="0"/>
              <a:t>p</a:t>
            </a:r>
            <a:r>
              <a:rPr lang="sk-SK" sz="2400" dirty="0" smtClean="0"/>
              <a:t>rávo </a:t>
            </a:r>
            <a:r>
              <a:rPr lang="sk-SK" sz="2400" b="1" dirty="0" smtClean="0">
                <a:solidFill>
                  <a:srgbClr val="FADB8E"/>
                </a:solidFill>
              </a:rPr>
              <a:t>veta</a:t>
            </a:r>
            <a:r>
              <a:rPr lang="sk-SK" sz="2400" dirty="0" smtClean="0"/>
              <a:t> a </a:t>
            </a:r>
            <a:r>
              <a:rPr lang="sk-SK" sz="2400" b="1" dirty="0" smtClean="0">
                <a:solidFill>
                  <a:srgbClr val="FADB8E"/>
                </a:solidFill>
              </a:rPr>
              <a:t>azyl</a:t>
            </a:r>
          </a:p>
          <a:p>
            <a:endParaRPr lang="sk-SK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Vlastné 9">
      <a:dk1>
        <a:sysClr val="windowText" lastClr="000000"/>
      </a:dk1>
      <a:lt1>
        <a:sysClr val="window" lastClr="FFFFFF"/>
      </a:lt1>
      <a:dk2>
        <a:srgbClr val="990000"/>
      </a:dk2>
      <a:lt2>
        <a:srgbClr val="721929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364</TotalTime>
  <Words>755</Words>
  <Application>Microsoft Office PowerPoint</Application>
  <PresentationFormat>Širokouhlá</PresentationFormat>
  <Paragraphs>124</Paragraphs>
  <Slides>30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30</vt:i4>
      </vt:variant>
    </vt:vector>
  </HeadingPairs>
  <TitlesOfParts>
    <vt:vector size="34" baseType="lpstr">
      <vt:lpstr>Arial</vt:lpstr>
      <vt:lpstr>Bookman Old Style</vt:lpstr>
      <vt:lpstr>Rockwell</vt:lpstr>
      <vt:lpstr>Damask</vt:lpstr>
      <vt:lpstr>Rímska republika</vt:lpstr>
      <vt:lpstr>Koniec Rímskeho kráľovstva  a príčiny vzniku republiky</vt:lpstr>
      <vt:lpstr>Koniec Rímskeho kráľovstva  a príčiny vzniku republiky</vt:lpstr>
      <vt:lpstr>Rímska republika</vt:lpstr>
      <vt:lpstr>Štruktúra</vt:lpstr>
      <vt:lpstr>Prezentácia programu PowerPoint</vt:lpstr>
      <vt:lpstr>Počiatky zahraničnej politiky</vt:lpstr>
      <vt:lpstr>Divide et impera!</vt:lpstr>
      <vt:lpstr>Vnútorná politika</vt:lpstr>
      <vt:lpstr>Vnútorná politika</vt:lpstr>
      <vt:lpstr>Hospodárstvo</vt:lpstr>
      <vt:lpstr>Púnske vojny</vt:lpstr>
      <vt:lpstr>1. púnska vojna 264-241 p.n.l.</vt:lpstr>
      <vt:lpstr>Prezentácia programu PowerPoint</vt:lpstr>
      <vt:lpstr>2. púnska vojna</vt:lpstr>
      <vt:lpstr>3. púnska vojna</vt:lpstr>
      <vt:lpstr>Vojny v Grécku</vt:lpstr>
      <vt:lpstr>Kríza republiky</vt:lpstr>
      <vt:lpstr>Hnutie bratov Gracchovcov  (132-121 p. Kr.)</vt:lpstr>
      <vt:lpstr>Prezentácia programu PowerPoint</vt:lpstr>
      <vt:lpstr>Povstania otrokov</vt:lpstr>
      <vt:lpstr>Prezentácia programu PowerPoint</vt:lpstr>
      <vt:lpstr>Vojenská reforma</vt:lpstr>
      <vt:lpstr>Prvý triumvirát</vt:lpstr>
      <vt:lpstr>Prezentácia programu PowerPoint</vt:lpstr>
      <vt:lpstr>Prezentácia programu PowerPoint</vt:lpstr>
      <vt:lpstr>Druhý triumvirát</vt:lpstr>
      <vt:lpstr>Prezentácia programu PowerPoint</vt:lpstr>
      <vt:lpstr>Prezentácia programu PowerPoint</vt:lpstr>
      <vt:lpstr>Ďakujem za pozornosť!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Rímska republika</dc:title>
  <dc:creator>Zoltán</dc:creator>
  <cp:lastModifiedBy>Windows-felhasználó</cp:lastModifiedBy>
  <cp:revision>40</cp:revision>
  <dcterms:created xsi:type="dcterms:W3CDTF">2018-10-20T10:42:21Z</dcterms:created>
  <dcterms:modified xsi:type="dcterms:W3CDTF">2024-01-12T10:59:34Z</dcterms:modified>
</cp:coreProperties>
</file>