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handoutMasterIdLst>
    <p:handoutMasterId r:id="rId3"/>
  </p:handoutMasterIdLst>
  <p:sldIdLst>
    <p:sldId id="256" r:id="rId2"/>
  </p:sldIdLst>
  <p:sldSz cx="10801350" cy="36004500"/>
  <p:notesSz cx="6858000" cy="9144000"/>
  <p:defaultTextStyle>
    <a:defPPr>
      <a:defRPr lang="sk-SK"/>
    </a:defPPr>
    <a:lvl1pPr marL="0" algn="l" defTabSz="3987719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1pPr>
    <a:lvl2pPr marL="1993860" algn="l" defTabSz="3987719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2pPr>
    <a:lvl3pPr marL="3987719" algn="l" defTabSz="3987719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3pPr>
    <a:lvl4pPr marL="5981575" algn="l" defTabSz="3987719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4pPr>
    <a:lvl5pPr marL="7975434" algn="l" defTabSz="3987719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5pPr>
    <a:lvl6pPr marL="9969290" algn="l" defTabSz="3987719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6pPr>
    <a:lvl7pPr marL="11963149" algn="l" defTabSz="3987719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7pPr>
    <a:lvl8pPr marL="13957009" algn="l" defTabSz="3987719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8pPr>
    <a:lvl9pPr marL="15950864" algn="l" defTabSz="3987719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40" userDrawn="1">
          <p15:clr>
            <a:srgbClr val="A4A3A4"/>
          </p15:clr>
        </p15:guide>
        <p15:guide id="2" pos="10205" userDrawn="1">
          <p15:clr>
            <a:srgbClr val="A4A3A4"/>
          </p15:clr>
        </p15:guide>
        <p15:guide id="3" pos="340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66"/>
    <a:srgbClr val="F7E3BB"/>
    <a:srgbClr val="FFCC99"/>
    <a:srgbClr val="FFFF99"/>
    <a:srgbClr val="FFFFCC"/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30" d="100"/>
          <a:sy n="30" d="100"/>
        </p:scale>
        <p:origin x="2314" y="-2866"/>
      </p:cViewPr>
      <p:guideLst>
        <p:guide orient="horz" pos="11340"/>
        <p:guide pos="10205"/>
        <p:guide pos="3402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3870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4AA9DD-9D74-4D67-897A-C576B641C6CF}" type="datetimeFigureOut">
              <a:rPr lang="sk-SK" smtClean="0"/>
              <a:pPr/>
              <a:t>17. 10. 2022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15EF80-7C45-4F36-B65A-0B605059BD88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58885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810101" y="11184739"/>
            <a:ext cx="9181148" cy="7717631"/>
          </a:xfrm>
        </p:spPr>
        <p:txBody>
          <a:bodyPr/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620203" y="20402550"/>
            <a:ext cx="7560945" cy="92011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8515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7031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5546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4062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2577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1109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29609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4812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/>
              <a:t>Kliknite sem a upravte štýl predlohy podnadpisov.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07752-C28F-4F34-82AD-31B7B4B842C2}" type="datetimeFigureOut">
              <a:rPr lang="sk-SK" smtClean="0"/>
              <a:pPr/>
              <a:t>17. 10. 2022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5B1BD-7AC5-4F62-B1F3-E12BB75C472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07752-C28F-4F34-82AD-31B7B4B842C2}" type="datetimeFigureOut">
              <a:rPr lang="sk-SK" smtClean="0"/>
              <a:pPr/>
              <a:t>17. 10. 2022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5B1BD-7AC5-4F62-B1F3-E12BB75C472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24668711" y="7567615"/>
            <a:ext cx="7654707" cy="161286825"/>
          </a:xfrm>
        </p:spPr>
        <p:txBody>
          <a:bodyPr vert="eaVert"/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1700838" y="7567615"/>
            <a:ext cx="22787848" cy="161286825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07752-C28F-4F34-82AD-31B7B4B842C2}" type="datetimeFigureOut">
              <a:rPr lang="sk-SK" smtClean="0"/>
              <a:pPr/>
              <a:t>17. 10. 2022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5B1BD-7AC5-4F62-B1F3-E12BB75C472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07752-C28F-4F34-82AD-31B7B4B842C2}" type="datetimeFigureOut">
              <a:rPr lang="sk-SK" smtClean="0"/>
              <a:pPr/>
              <a:t>17. 10. 2022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5B1BD-7AC5-4F62-B1F3-E12BB75C472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53232" y="23136233"/>
            <a:ext cx="9181148" cy="7150894"/>
          </a:xfrm>
        </p:spPr>
        <p:txBody>
          <a:bodyPr anchor="t"/>
          <a:lstStyle>
            <a:lvl1pPr algn="l">
              <a:defRPr sz="16200" b="1" cap="all"/>
            </a:lvl1pPr>
          </a:lstStyle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53232" y="15260251"/>
            <a:ext cx="9181148" cy="7875982"/>
          </a:xfrm>
        </p:spPr>
        <p:txBody>
          <a:bodyPr anchor="b"/>
          <a:lstStyle>
            <a:lvl1pPr marL="0" indent="0">
              <a:buNone/>
              <a:defRPr sz="8100">
                <a:solidFill>
                  <a:schemeClr val="tx1">
                    <a:tint val="75000"/>
                  </a:schemeClr>
                </a:solidFill>
              </a:defRPr>
            </a:lvl1pPr>
            <a:lvl2pPr marL="1851559" indent="0">
              <a:buNone/>
              <a:defRPr sz="7300">
                <a:solidFill>
                  <a:schemeClr val="tx1">
                    <a:tint val="75000"/>
                  </a:schemeClr>
                </a:solidFill>
              </a:defRPr>
            </a:lvl2pPr>
            <a:lvl3pPr marL="3703118" indent="0">
              <a:buNone/>
              <a:defRPr sz="6500">
                <a:solidFill>
                  <a:schemeClr val="tx1">
                    <a:tint val="75000"/>
                  </a:schemeClr>
                </a:solidFill>
              </a:defRPr>
            </a:lvl3pPr>
            <a:lvl4pPr marL="5554676" indent="0">
              <a:buNone/>
              <a:defRPr sz="5700">
                <a:solidFill>
                  <a:schemeClr val="tx1">
                    <a:tint val="75000"/>
                  </a:schemeClr>
                </a:solidFill>
              </a:defRPr>
            </a:lvl4pPr>
            <a:lvl5pPr marL="7406231" indent="0">
              <a:buNone/>
              <a:defRPr sz="5700">
                <a:solidFill>
                  <a:schemeClr val="tx1">
                    <a:tint val="75000"/>
                  </a:schemeClr>
                </a:solidFill>
              </a:defRPr>
            </a:lvl5pPr>
            <a:lvl6pPr marL="9257790" indent="0">
              <a:buNone/>
              <a:defRPr sz="5700">
                <a:solidFill>
                  <a:schemeClr val="tx1">
                    <a:tint val="75000"/>
                  </a:schemeClr>
                </a:solidFill>
              </a:defRPr>
            </a:lvl6pPr>
            <a:lvl7pPr marL="11109348" indent="0">
              <a:buNone/>
              <a:defRPr sz="5700">
                <a:solidFill>
                  <a:schemeClr val="tx1">
                    <a:tint val="75000"/>
                  </a:schemeClr>
                </a:solidFill>
              </a:defRPr>
            </a:lvl7pPr>
            <a:lvl8pPr marL="12960907" indent="0">
              <a:buNone/>
              <a:defRPr sz="5700">
                <a:solidFill>
                  <a:schemeClr val="tx1">
                    <a:tint val="75000"/>
                  </a:schemeClr>
                </a:solidFill>
              </a:defRPr>
            </a:lvl8pPr>
            <a:lvl9pPr marL="14812466" indent="0">
              <a:buNone/>
              <a:defRPr sz="5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07752-C28F-4F34-82AD-31B7B4B842C2}" type="datetimeFigureOut">
              <a:rPr lang="sk-SK" smtClean="0"/>
              <a:pPr/>
              <a:t>17. 10. 2022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5B1BD-7AC5-4F62-B1F3-E12BB75C472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1700840" y="44105515"/>
            <a:ext cx="15221277" cy="124748925"/>
          </a:xfrm>
        </p:spPr>
        <p:txBody>
          <a:bodyPr/>
          <a:lstStyle>
            <a:lvl1pPr>
              <a:defRPr sz="11300"/>
            </a:lvl1pPr>
            <a:lvl2pPr>
              <a:defRPr sz="9700"/>
            </a:lvl2pPr>
            <a:lvl3pPr>
              <a:defRPr sz="81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17102138" y="44105515"/>
            <a:ext cx="15221278" cy="124748925"/>
          </a:xfrm>
        </p:spPr>
        <p:txBody>
          <a:bodyPr/>
          <a:lstStyle>
            <a:lvl1pPr>
              <a:defRPr sz="11300"/>
            </a:lvl1pPr>
            <a:lvl2pPr>
              <a:defRPr sz="9700"/>
            </a:lvl2pPr>
            <a:lvl3pPr>
              <a:defRPr sz="81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07752-C28F-4F34-82AD-31B7B4B842C2}" type="datetimeFigureOut">
              <a:rPr lang="sk-SK" smtClean="0"/>
              <a:pPr/>
              <a:t>17. 10. 2022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5B1BD-7AC5-4F62-B1F3-E12BB75C472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40068" y="1441850"/>
            <a:ext cx="9721215" cy="6000750"/>
          </a:xfrm>
        </p:spPr>
        <p:txBody>
          <a:bodyPr/>
          <a:lstStyle>
            <a:lvl1pPr>
              <a:defRPr/>
            </a:lvl1pPr>
          </a:lstStyle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540067" y="8059345"/>
            <a:ext cx="4772472" cy="3358751"/>
          </a:xfrm>
        </p:spPr>
        <p:txBody>
          <a:bodyPr anchor="b"/>
          <a:lstStyle>
            <a:lvl1pPr marL="0" indent="0">
              <a:buNone/>
              <a:defRPr sz="9700" b="1"/>
            </a:lvl1pPr>
            <a:lvl2pPr marL="1851559" indent="0">
              <a:buNone/>
              <a:defRPr sz="8100" b="1"/>
            </a:lvl2pPr>
            <a:lvl3pPr marL="3703118" indent="0">
              <a:buNone/>
              <a:defRPr sz="7300" b="1"/>
            </a:lvl3pPr>
            <a:lvl4pPr marL="5554676" indent="0">
              <a:buNone/>
              <a:defRPr sz="6500" b="1"/>
            </a:lvl4pPr>
            <a:lvl5pPr marL="7406231" indent="0">
              <a:buNone/>
              <a:defRPr sz="6500" b="1"/>
            </a:lvl5pPr>
            <a:lvl6pPr marL="9257790" indent="0">
              <a:buNone/>
              <a:defRPr sz="6500" b="1"/>
            </a:lvl6pPr>
            <a:lvl7pPr marL="11109348" indent="0">
              <a:buNone/>
              <a:defRPr sz="6500" b="1"/>
            </a:lvl7pPr>
            <a:lvl8pPr marL="12960907" indent="0">
              <a:buNone/>
              <a:defRPr sz="6500" b="1"/>
            </a:lvl8pPr>
            <a:lvl9pPr marL="14812466" indent="0">
              <a:buNone/>
              <a:defRPr sz="6500" b="1"/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540067" y="11418094"/>
            <a:ext cx="4772472" cy="20744262"/>
          </a:xfrm>
        </p:spPr>
        <p:txBody>
          <a:bodyPr/>
          <a:lstStyle>
            <a:lvl1pPr>
              <a:defRPr sz="9700"/>
            </a:lvl1pPr>
            <a:lvl2pPr>
              <a:defRPr sz="8100"/>
            </a:lvl2pPr>
            <a:lvl3pPr>
              <a:defRPr sz="7300"/>
            </a:lvl3pPr>
            <a:lvl4pPr>
              <a:defRPr sz="6500"/>
            </a:lvl4pPr>
            <a:lvl5pPr>
              <a:defRPr sz="6500"/>
            </a:lvl5pPr>
            <a:lvl6pPr>
              <a:defRPr sz="6500"/>
            </a:lvl6pPr>
            <a:lvl7pPr>
              <a:defRPr sz="6500"/>
            </a:lvl7pPr>
            <a:lvl8pPr>
              <a:defRPr sz="6500"/>
            </a:lvl8pPr>
            <a:lvl9pPr>
              <a:defRPr sz="6500"/>
            </a:lvl9pPr>
          </a:lstStyle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5486938" y="8059345"/>
            <a:ext cx="4774347" cy="3358751"/>
          </a:xfrm>
        </p:spPr>
        <p:txBody>
          <a:bodyPr anchor="b"/>
          <a:lstStyle>
            <a:lvl1pPr marL="0" indent="0">
              <a:buNone/>
              <a:defRPr sz="9700" b="1"/>
            </a:lvl1pPr>
            <a:lvl2pPr marL="1851559" indent="0">
              <a:buNone/>
              <a:defRPr sz="8100" b="1"/>
            </a:lvl2pPr>
            <a:lvl3pPr marL="3703118" indent="0">
              <a:buNone/>
              <a:defRPr sz="7300" b="1"/>
            </a:lvl3pPr>
            <a:lvl4pPr marL="5554676" indent="0">
              <a:buNone/>
              <a:defRPr sz="6500" b="1"/>
            </a:lvl4pPr>
            <a:lvl5pPr marL="7406231" indent="0">
              <a:buNone/>
              <a:defRPr sz="6500" b="1"/>
            </a:lvl5pPr>
            <a:lvl6pPr marL="9257790" indent="0">
              <a:buNone/>
              <a:defRPr sz="6500" b="1"/>
            </a:lvl6pPr>
            <a:lvl7pPr marL="11109348" indent="0">
              <a:buNone/>
              <a:defRPr sz="6500" b="1"/>
            </a:lvl7pPr>
            <a:lvl8pPr marL="12960907" indent="0">
              <a:buNone/>
              <a:defRPr sz="6500" b="1"/>
            </a:lvl8pPr>
            <a:lvl9pPr marL="14812466" indent="0">
              <a:buNone/>
              <a:defRPr sz="6500" b="1"/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5486938" y="11418094"/>
            <a:ext cx="4774347" cy="20744262"/>
          </a:xfrm>
        </p:spPr>
        <p:txBody>
          <a:bodyPr/>
          <a:lstStyle>
            <a:lvl1pPr>
              <a:defRPr sz="9700"/>
            </a:lvl1pPr>
            <a:lvl2pPr>
              <a:defRPr sz="8100"/>
            </a:lvl2pPr>
            <a:lvl3pPr>
              <a:defRPr sz="7300"/>
            </a:lvl3pPr>
            <a:lvl4pPr>
              <a:defRPr sz="6500"/>
            </a:lvl4pPr>
            <a:lvl5pPr>
              <a:defRPr sz="6500"/>
            </a:lvl5pPr>
            <a:lvl6pPr>
              <a:defRPr sz="6500"/>
            </a:lvl6pPr>
            <a:lvl7pPr>
              <a:defRPr sz="6500"/>
            </a:lvl7pPr>
            <a:lvl8pPr>
              <a:defRPr sz="6500"/>
            </a:lvl8pPr>
            <a:lvl9pPr>
              <a:defRPr sz="6500"/>
            </a:lvl9pPr>
          </a:lstStyle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07752-C28F-4F34-82AD-31B7B4B842C2}" type="datetimeFigureOut">
              <a:rPr lang="sk-SK" smtClean="0"/>
              <a:pPr/>
              <a:t>17. 10. 2022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5B1BD-7AC5-4F62-B1F3-E12BB75C472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07752-C28F-4F34-82AD-31B7B4B842C2}" type="datetimeFigureOut">
              <a:rPr lang="sk-SK" smtClean="0"/>
              <a:pPr/>
              <a:t>17. 10. 2022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5B1BD-7AC5-4F62-B1F3-E12BB75C472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07752-C28F-4F34-82AD-31B7B4B842C2}" type="datetimeFigureOut">
              <a:rPr lang="sk-SK" smtClean="0"/>
              <a:pPr/>
              <a:t>17. 10. 2022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5B1BD-7AC5-4F62-B1F3-E12BB75C472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40069" y="1433514"/>
            <a:ext cx="3553570" cy="6100763"/>
          </a:xfrm>
        </p:spPr>
        <p:txBody>
          <a:bodyPr anchor="b"/>
          <a:lstStyle>
            <a:lvl1pPr algn="l">
              <a:defRPr sz="8100" b="1"/>
            </a:lvl1pPr>
          </a:lstStyle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223028" y="1433523"/>
            <a:ext cx="6038255" cy="30728843"/>
          </a:xfrm>
        </p:spPr>
        <p:txBody>
          <a:bodyPr/>
          <a:lstStyle>
            <a:lvl1pPr>
              <a:defRPr sz="13000"/>
            </a:lvl1pPr>
            <a:lvl2pPr>
              <a:defRPr sz="11300"/>
            </a:lvl2pPr>
            <a:lvl3pPr>
              <a:defRPr sz="9700"/>
            </a:lvl3pPr>
            <a:lvl4pPr>
              <a:defRPr sz="8100"/>
            </a:lvl4pPr>
            <a:lvl5pPr>
              <a:defRPr sz="8100"/>
            </a:lvl5pPr>
            <a:lvl6pPr>
              <a:defRPr sz="8100"/>
            </a:lvl6pPr>
            <a:lvl7pPr>
              <a:defRPr sz="8100"/>
            </a:lvl7pPr>
            <a:lvl8pPr>
              <a:defRPr sz="8100"/>
            </a:lvl8pPr>
            <a:lvl9pPr>
              <a:defRPr sz="8100"/>
            </a:lvl9pPr>
          </a:lstStyle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540069" y="7534285"/>
            <a:ext cx="3553570" cy="24628081"/>
          </a:xfrm>
        </p:spPr>
        <p:txBody>
          <a:bodyPr/>
          <a:lstStyle>
            <a:lvl1pPr marL="0" indent="0">
              <a:buNone/>
              <a:defRPr sz="5700"/>
            </a:lvl1pPr>
            <a:lvl2pPr marL="1851559" indent="0">
              <a:buNone/>
              <a:defRPr sz="4900"/>
            </a:lvl2pPr>
            <a:lvl3pPr marL="3703118" indent="0">
              <a:buNone/>
              <a:defRPr sz="4100"/>
            </a:lvl3pPr>
            <a:lvl4pPr marL="5554676" indent="0">
              <a:buNone/>
              <a:defRPr sz="3600"/>
            </a:lvl4pPr>
            <a:lvl5pPr marL="7406231" indent="0">
              <a:buNone/>
              <a:defRPr sz="3600"/>
            </a:lvl5pPr>
            <a:lvl6pPr marL="9257790" indent="0">
              <a:buNone/>
              <a:defRPr sz="3600"/>
            </a:lvl6pPr>
            <a:lvl7pPr marL="11109348" indent="0">
              <a:buNone/>
              <a:defRPr sz="3600"/>
            </a:lvl7pPr>
            <a:lvl8pPr marL="12960907" indent="0">
              <a:buNone/>
              <a:defRPr sz="3600"/>
            </a:lvl8pPr>
            <a:lvl9pPr marL="14812466" indent="0">
              <a:buNone/>
              <a:defRPr sz="3600"/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07752-C28F-4F34-82AD-31B7B4B842C2}" type="datetimeFigureOut">
              <a:rPr lang="sk-SK" smtClean="0"/>
              <a:pPr/>
              <a:t>17. 10. 2022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5B1BD-7AC5-4F62-B1F3-E12BB75C472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117140" y="25203152"/>
            <a:ext cx="6480810" cy="2975375"/>
          </a:xfrm>
        </p:spPr>
        <p:txBody>
          <a:bodyPr anchor="b"/>
          <a:lstStyle>
            <a:lvl1pPr algn="l">
              <a:defRPr sz="8100" b="1"/>
            </a:lvl1pPr>
          </a:lstStyle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2117140" y="3217069"/>
            <a:ext cx="6480810" cy="21602700"/>
          </a:xfrm>
        </p:spPr>
        <p:txBody>
          <a:bodyPr/>
          <a:lstStyle>
            <a:lvl1pPr marL="0" indent="0">
              <a:buNone/>
              <a:defRPr sz="13000"/>
            </a:lvl1pPr>
            <a:lvl2pPr marL="1851559" indent="0">
              <a:buNone/>
              <a:defRPr sz="11300"/>
            </a:lvl2pPr>
            <a:lvl3pPr marL="3703118" indent="0">
              <a:buNone/>
              <a:defRPr sz="9700"/>
            </a:lvl3pPr>
            <a:lvl4pPr marL="5554676" indent="0">
              <a:buNone/>
              <a:defRPr sz="8100"/>
            </a:lvl4pPr>
            <a:lvl5pPr marL="7406231" indent="0">
              <a:buNone/>
              <a:defRPr sz="8100"/>
            </a:lvl5pPr>
            <a:lvl6pPr marL="9257790" indent="0">
              <a:buNone/>
              <a:defRPr sz="8100"/>
            </a:lvl6pPr>
            <a:lvl7pPr marL="11109348" indent="0">
              <a:buNone/>
              <a:defRPr sz="8100"/>
            </a:lvl7pPr>
            <a:lvl8pPr marL="12960907" indent="0">
              <a:buNone/>
              <a:defRPr sz="8100"/>
            </a:lvl8pPr>
            <a:lvl9pPr marL="14812466" indent="0">
              <a:buNone/>
              <a:defRPr sz="81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2117140" y="28178524"/>
            <a:ext cx="6480810" cy="4225526"/>
          </a:xfrm>
        </p:spPr>
        <p:txBody>
          <a:bodyPr/>
          <a:lstStyle>
            <a:lvl1pPr marL="0" indent="0">
              <a:buNone/>
              <a:defRPr sz="5700"/>
            </a:lvl1pPr>
            <a:lvl2pPr marL="1851559" indent="0">
              <a:buNone/>
              <a:defRPr sz="4900"/>
            </a:lvl2pPr>
            <a:lvl3pPr marL="3703118" indent="0">
              <a:buNone/>
              <a:defRPr sz="4100"/>
            </a:lvl3pPr>
            <a:lvl4pPr marL="5554676" indent="0">
              <a:buNone/>
              <a:defRPr sz="3600"/>
            </a:lvl4pPr>
            <a:lvl5pPr marL="7406231" indent="0">
              <a:buNone/>
              <a:defRPr sz="3600"/>
            </a:lvl5pPr>
            <a:lvl6pPr marL="9257790" indent="0">
              <a:buNone/>
              <a:defRPr sz="3600"/>
            </a:lvl6pPr>
            <a:lvl7pPr marL="11109348" indent="0">
              <a:buNone/>
              <a:defRPr sz="3600"/>
            </a:lvl7pPr>
            <a:lvl8pPr marL="12960907" indent="0">
              <a:buNone/>
              <a:defRPr sz="3600"/>
            </a:lvl8pPr>
            <a:lvl9pPr marL="14812466" indent="0">
              <a:buNone/>
              <a:defRPr sz="3600"/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07752-C28F-4F34-82AD-31B7B4B842C2}" type="datetimeFigureOut">
              <a:rPr lang="sk-SK" smtClean="0"/>
              <a:pPr/>
              <a:t>17. 10. 2022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5B1BD-7AC5-4F62-B1F3-E12BB75C472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540068" y="1441850"/>
            <a:ext cx="9721215" cy="6000750"/>
          </a:xfrm>
          <a:prstGeom prst="rect">
            <a:avLst/>
          </a:prstGeom>
        </p:spPr>
        <p:txBody>
          <a:bodyPr vert="horz" lIns="370312" tIns="185154" rIns="370312" bIns="185154" rtlCol="0" anchor="ctr">
            <a:normAutofit/>
          </a:bodyPr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540068" y="8401058"/>
            <a:ext cx="9721215" cy="23761306"/>
          </a:xfrm>
          <a:prstGeom prst="rect">
            <a:avLst/>
          </a:prstGeom>
        </p:spPr>
        <p:txBody>
          <a:bodyPr vert="horz" lIns="370312" tIns="185154" rIns="370312" bIns="185154" rtlCol="0">
            <a:normAutofit/>
          </a:bodyPr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540067" y="33370840"/>
            <a:ext cx="2520315" cy="1916906"/>
          </a:xfrm>
          <a:prstGeom prst="rect">
            <a:avLst/>
          </a:prstGeom>
        </p:spPr>
        <p:txBody>
          <a:bodyPr vert="horz" lIns="370312" tIns="185154" rIns="370312" bIns="185154" rtlCol="0" anchor="ctr"/>
          <a:lstStyle>
            <a:lvl1pPr algn="l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F07752-C28F-4F34-82AD-31B7B4B842C2}" type="datetimeFigureOut">
              <a:rPr lang="sk-SK" smtClean="0"/>
              <a:pPr/>
              <a:t>17. 10. 2022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690461" y="33370840"/>
            <a:ext cx="3420428" cy="1916906"/>
          </a:xfrm>
          <a:prstGeom prst="rect">
            <a:avLst/>
          </a:prstGeom>
        </p:spPr>
        <p:txBody>
          <a:bodyPr vert="horz" lIns="370312" tIns="185154" rIns="370312" bIns="185154" rtlCol="0" anchor="ctr"/>
          <a:lstStyle>
            <a:lvl1pPr algn="ct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7740968" y="33370840"/>
            <a:ext cx="2520315" cy="1916906"/>
          </a:xfrm>
          <a:prstGeom prst="rect">
            <a:avLst/>
          </a:prstGeom>
        </p:spPr>
        <p:txBody>
          <a:bodyPr vert="horz" lIns="370312" tIns="185154" rIns="370312" bIns="185154" rtlCol="0" anchor="ctr"/>
          <a:lstStyle>
            <a:lvl1pPr algn="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5B1BD-7AC5-4F62-B1F3-E12BB75C4729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ctr" defTabSz="3703118" rtl="0" eaLnBrk="1" latinLnBrk="0" hangingPunct="1">
        <a:spcBef>
          <a:spcPct val="0"/>
        </a:spcBef>
        <a:buNone/>
        <a:defRPr sz="17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88668" indent="-1388668" algn="l" defTabSz="3703118" rtl="0" eaLnBrk="1" latinLnBrk="0" hangingPunct="1">
        <a:spcBef>
          <a:spcPct val="20000"/>
        </a:spcBef>
        <a:buFont typeface="Arial" pitchFamily="34" charset="0"/>
        <a:buChar char="•"/>
        <a:defRPr sz="13000" kern="1200">
          <a:solidFill>
            <a:schemeClr val="tx1"/>
          </a:solidFill>
          <a:latin typeface="+mn-lt"/>
          <a:ea typeface="+mn-ea"/>
          <a:cs typeface="+mn-cs"/>
        </a:defRPr>
      </a:lvl1pPr>
      <a:lvl2pPr marL="3008781" indent="-1157223" algn="l" defTabSz="3703118" rtl="0" eaLnBrk="1" latinLnBrk="0" hangingPunct="1">
        <a:spcBef>
          <a:spcPct val="20000"/>
        </a:spcBef>
        <a:buFont typeface="Arial" pitchFamily="34" charset="0"/>
        <a:buChar char="–"/>
        <a:defRPr sz="11300" kern="1200">
          <a:solidFill>
            <a:schemeClr val="tx1"/>
          </a:solidFill>
          <a:latin typeface="+mn-lt"/>
          <a:ea typeface="+mn-ea"/>
          <a:cs typeface="+mn-cs"/>
        </a:defRPr>
      </a:lvl2pPr>
      <a:lvl3pPr marL="4628895" indent="-925777" algn="l" defTabSz="3703118" rtl="0" eaLnBrk="1" latinLnBrk="0" hangingPunct="1">
        <a:spcBef>
          <a:spcPct val="20000"/>
        </a:spcBef>
        <a:buFont typeface="Arial" pitchFamily="34" charset="0"/>
        <a:buChar char="•"/>
        <a:defRPr sz="9700" kern="1200">
          <a:solidFill>
            <a:schemeClr val="tx1"/>
          </a:solidFill>
          <a:latin typeface="+mn-lt"/>
          <a:ea typeface="+mn-ea"/>
          <a:cs typeface="+mn-cs"/>
        </a:defRPr>
      </a:lvl3pPr>
      <a:lvl4pPr marL="6480454" indent="-925777" algn="l" defTabSz="3703118" rtl="0" eaLnBrk="1" latinLnBrk="0" hangingPunct="1">
        <a:spcBef>
          <a:spcPct val="20000"/>
        </a:spcBef>
        <a:buFont typeface="Arial" pitchFamily="34" charset="0"/>
        <a:buChar char="–"/>
        <a:defRPr sz="8100" kern="1200">
          <a:solidFill>
            <a:schemeClr val="tx1"/>
          </a:solidFill>
          <a:latin typeface="+mn-lt"/>
          <a:ea typeface="+mn-ea"/>
          <a:cs typeface="+mn-cs"/>
        </a:defRPr>
      </a:lvl4pPr>
      <a:lvl5pPr marL="8332012" indent="-925777" algn="l" defTabSz="3703118" rtl="0" eaLnBrk="1" latinLnBrk="0" hangingPunct="1">
        <a:spcBef>
          <a:spcPct val="20000"/>
        </a:spcBef>
        <a:buFont typeface="Arial" pitchFamily="34" charset="0"/>
        <a:buChar char="»"/>
        <a:defRPr sz="8100" kern="1200">
          <a:solidFill>
            <a:schemeClr val="tx1"/>
          </a:solidFill>
          <a:latin typeface="+mn-lt"/>
          <a:ea typeface="+mn-ea"/>
          <a:cs typeface="+mn-cs"/>
        </a:defRPr>
      </a:lvl5pPr>
      <a:lvl6pPr marL="10183571" indent="-925777" algn="l" defTabSz="3703118" rtl="0" eaLnBrk="1" latinLnBrk="0" hangingPunct="1">
        <a:spcBef>
          <a:spcPct val="20000"/>
        </a:spcBef>
        <a:buFont typeface="Arial" pitchFamily="34" charset="0"/>
        <a:buChar char="•"/>
        <a:defRPr sz="8100" kern="1200">
          <a:solidFill>
            <a:schemeClr val="tx1"/>
          </a:solidFill>
          <a:latin typeface="+mn-lt"/>
          <a:ea typeface="+mn-ea"/>
          <a:cs typeface="+mn-cs"/>
        </a:defRPr>
      </a:lvl6pPr>
      <a:lvl7pPr marL="12035130" indent="-925777" algn="l" defTabSz="3703118" rtl="0" eaLnBrk="1" latinLnBrk="0" hangingPunct="1">
        <a:spcBef>
          <a:spcPct val="20000"/>
        </a:spcBef>
        <a:buFont typeface="Arial" pitchFamily="34" charset="0"/>
        <a:buChar char="•"/>
        <a:defRPr sz="8100" kern="1200">
          <a:solidFill>
            <a:schemeClr val="tx1"/>
          </a:solidFill>
          <a:latin typeface="+mn-lt"/>
          <a:ea typeface="+mn-ea"/>
          <a:cs typeface="+mn-cs"/>
        </a:defRPr>
      </a:lvl7pPr>
      <a:lvl8pPr marL="13886685" indent="-925777" algn="l" defTabSz="3703118" rtl="0" eaLnBrk="1" latinLnBrk="0" hangingPunct="1">
        <a:spcBef>
          <a:spcPct val="20000"/>
        </a:spcBef>
        <a:buFont typeface="Arial" pitchFamily="34" charset="0"/>
        <a:buChar char="•"/>
        <a:defRPr sz="8100" kern="1200">
          <a:solidFill>
            <a:schemeClr val="tx1"/>
          </a:solidFill>
          <a:latin typeface="+mn-lt"/>
          <a:ea typeface="+mn-ea"/>
          <a:cs typeface="+mn-cs"/>
        </a:defRPr>
      </a:lvl8pPr>
      <a:lvl9pPr marL="15738243" indent="-925777" algn="l" defTabSz="3703118" rtl="0" eaLnBrk="1" latinLnBrk="0" hangingPunct="1">
        <a:spcBef>
          <a:spcPct val="20000"/>
        </a:spcBef>
        <a:buFont typeface="Arial" pitchFamily="34" charset="0"/>
        <a:buChar char="•"/>
        <a:defRPr sz="8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3703118" rtl="0" eaLnBrk="1" latinLnBrk="0" hangingPunct="1">
        <a:defRPr sz="7300" kern="1200">
          <a:solidFill>
            <a:schemeClr val="tx1"/>
          </a:solidFill>
          <a:latin typeface="+mn-lt"/>
          <a:ea typeface="+mn-ea"/>
          <a:cs typeface="+mn-cs"/>
        </a:defRPr>
      </a:lvl1pPr>
      <a:lvl2pPr marL="1851559" algn="l" defTabSz="3703118" rtl="0" eaLnBrk="1" latinLnBrk="0" hangingPunct="1">
        <a:defRPr sz="7300" kern="1200">
          <a:solidFill>
            <a:schemeClr val="tx1"/>
          </a:solidFill>
          <a:latin typeface="+mn-lt"/>
          <a:ea typeface="+mn-ea"/>
          <a:cs typeface="+mn-cs"/>
        </a:defRPr>
      </a:lvl2pPr>
      <a:lvl3pPr marL="3703118" algn="l" defTabSz="3703118" rtl="0" eaLnBrk="1" latinLnBrk="0" hangingPunct="1">
        <a:defRPr sz="7300" kern="1200">
          <a:solidFill>
            <a:schemeClr val="tx1"/>
          </a:solidFill>
          <a:latin typeface="+mn-lt"/>
          <a:ea typeface="+mn-ea"/>
          <a:cs typeface="+mn-cs"/>
        </a:defRPr>
      </a:lvl3pPr>
      <a:lvl4pPr marL="5554676" algn="l" defTabSz="3703118" rtl="0" eaLnBrk="1" latinLnBrk="0" hangingPunct="1">
        <a:defRPr sz="7300" kern="1200">
          <a:solidFill>
            <a:schemeClr val="tx1"/>
          </a:solidFill>
          <a:latin typeface="+mn-lt"/>
          <a:ea typeface="+mn-ea"/>
          <a:cs typeface="+mn-cs"/>
        </a:defRPr>
      </a:lvl4pPr>
      <a:lvl5pPr marL="7406231" algn="l" defTabSz="3703118" rtl="0" eaLnBrk="1" latinLnBrk="0" hangingPunct="1">
        <a:defRPr sz="7300" kern="1200">
          <a:solidFill>
            <a:schemeClr val="tx1"/>
          </a:solidFill>
          <a:latin typeface="+mn-lt"/>
          <a:ea typeface="+mn-ea"/>
          <a:cs typeface="+mn-cs"/>
        </a:defRPr>
      </a:lvl5pPr>
      <a:lvl6pPr marL="9257790" algn="l" defTabSz="3703118" rtl="0" eaLnBrk="1" latinLnBrk="0" hangingPunct="1">
        <a:defRPr sz="7300" kern="1200">
          <a:solidFill>
            <a:schemeClr val="tx1"/>
          </a:solidFill>
          <a:latin typeface="+mn-lt"/>
          <a:ea typeface="+mn-ea"/>
          <a:cs typeface="+mn-cs"/>
        </a:defRPr>
      </a:lvl6pPr>
      <a:lvl7pPr marL="11109348" algn="l" defTabSz="3703118" rtl="0" eaLnBrk="1" latinLnBrk="0" hangingPunct="1">
        <a:defRPr sz="7300" kern="1200">
          <a:solidFill>
            <a:schemeClr val="tx1"/>
          </a:solidFill>
          <a:latin typeface="+mn-lt"/>
          <a:ea typeface="+mn-ea"/>
          <a:cs typeface="+mn-cs"/>
        </a:defRPr>
      </a:lvl7pPr>
      <a:lvl8pPr marL="12960907" algn="l" defTabSz="3703118" rtl="0" eaLnBrk="1" latinLnBrk="0" hangingPunct="1">
        <a:defRPr sz="7300" kern="1200">
          <a:solidFill>
            <a:schemeClr val="tx1"/>
          </a:solidFill>
          <a:latin typeface="+mn-lt"/>
          <a:ea typeface="+mn-ea"/>
          <a:cs typeface="+mn-cs"/>
        </a:defRPr>
      </a:lvl8pPr>
      <a:lvl9pPr marL="14812466" algn="l" defTabSz="3703118" rtl="0" eaLnBrk="1" latinLnBrk="0" hangingPunct="1">
        <a:defRPr sz="7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75000" r="-7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ĺžnik 7"/>
          <p:cNvSpPr/>
          <p:nvPr/>
        </p:nvSpPr>
        <p:spPr>
          <a:xfrm>
            <a:off x="1050593" y="16779425"/>
            <a:ext cx="9135917" cy="56794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2" name="Obdĺžnik: zaoblené rohy 21">
            <a:extLst>
              <a:ext uri="{FF2B5EF4-FFF2-40B4-BE49-F238E27FC236}">
                <a16:creationId xmlns:a16="http://schemas.microsoft.com/office/drawing/2014/main" id="{6B90144C-9A89-4E99-959F-83F6F884EE42}"/>
              </a:ext>
            </a:extLst>
          </p:cNvPr>
          <p:cNvSpPr/>
          <p:nvPr/>
        </p:nvSpPr>
        <p:spPr>
          <a:xfrm>
            <a:off x="243875" y="31790080"/>
            <a:ext cx="10476534" cy="4214420"/>
          </a:xfrm>
          <a:prstGeom prst="roundRect">
            <a:avLst/>
          </a:prstGeom>
          <a:solidFill>
            <a:schemeClr val="accent3">
              <a:alpha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sk-SK" sz="18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sk-SK" sz="18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sk-SK" sz="18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sk-SK" sz="18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sk-SK" sz="18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sk-SK" sz="18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sk-SK" sz="18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sk-SK" sz="18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sk-SK" sz="18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sk-SK" sz="36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sk-SK" sz="4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sk-SK" sz="4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sk-SK" sz="4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sk-SK" sz="4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sk-SK" sz="4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sk-SK" sz="4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sk-SK" sz="4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sk-SK" sz="3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Záver</a:t>
            </a:r>
            <a:endParaRPr lang="sk-SK" sz="36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sk-SK" sz="2800" b="1" dirty="0" smtClean="0"/>
              <a:t>Zabránenie vzniku </a:t>
            </a:r>
            <a:r>
              <a:rPr lang="sk-SK" sz="2800" b="1" dirty="0"/>
              <a:t>čiernych skládok...</a:t>
            </a:r>
          </a:p>
          <a:p>
            <a:r>
              <a:rPr lang="sk-SK" sz="2800" dirty="0"/>
              <a:t>pozitíva - pôsobenie OZ Čistejší </a:t>
            </a:r>
            <a:r>
              <a:rPr lang="sk-SK" sz="2800" dirty="0" err="1"/>
              <a:t>Ružín</a:t>
            </a:r>
            <a:r>
              <a:rPr lang="sk-SK" sz="2800" dirty="0"/>
              <a:t>, </a:t>
            </a:r>
          </a:p>
          <a:p>
            <a:r>
              <a:rPr lang="sk-SK" sz="2800" dirty="0"/>
              <a:t>zálohovanie plastových fliaš a plechoviek,</a:t>
            </a:r>
          </a:p>
          <a:p>
            <a:r>
              <a:rPr lang="sk-SK" sz="3200" dirty="0">
                <a:solidFill>
                  <a:srgbClr val="FF0000"/>
                </a:solidFill>
              </a:rPr>
              <a:t>najviac kontaminovaná vzorka – z Hornádu !!!!!!!!!!!!!!!!!</a:t>
            </a:r>
          </a:p>
          <a:p>
            <a:r>
              <a:rPr lang="sk-SK" sz="2800" dirty="0"/>
              <a:t>ostatné vzorky – žiadne značné prekročené hodnoty v porovnaní s limitmi pre PV, sedimenty – žiadne prekročené limity, </a:t>
            </a:r>
          </a:p>
          <a:p>
            <a:r>
              <a:rPr lang="sk-SK" sz="2800" dirty="0"/>
              <a:t>aktivitami v spolupráci s OZ Čistejší </a:t>
            </a:r>
            <a:r>
              <a:rPr lang="sk-SK" sz="2800" dirty="0" err="1"/>
              <a:t>Ružín</a:t>
            </a:r>
            <a:r>
              <a:rPr lang="sk-SK" sz="2800" dirty="0"/>
              <a:t> sme </a:t>
            </a:r>
            <a:r>
              <a:rPr lang="sk-SK" sz="2800" b="1" dirty="0"/>
              <a:t>prispeli k zlepšeniu ŽP okolia VN </a:t>
            </a:r>
            <a:r>
              <a:rPr lang="sk-SK" sz="2800" dirty="0"/>
              <a:t>a k výsledkom v projekte ,,Za čisté Slovensko bez odpadu a plastov“  </a:t>
            </a:r>
          </a:p>
          <a:p>
            <a:pPr algn="just"/>
            <a:endParaRPr lang="sk-SK" sz="4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sk-SK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</a:p>
          <a:p>
            <a:pPr algn="just"/>
            <a:endParaRPr lang="sk-SK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sk-SK" sz="2800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sk-SK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sk-SK" sz="2800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sk-SK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sk-SK" sz="2800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sk-SK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sk-SK" sz="2800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sk-SK" sz="40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sk-SK" sz="40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sk-SK" sz="40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sk-SK" sz="40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sk-SK" sz="40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sk-SK" sz="4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Obrázok 2"/>
          <p:cNvPicPr>
            <a:picLocks noChangeAspect="1"/>
          </p:cNvPicPr>
          <p:nvPr/>
        </p:nvPicPr>
        <p:blipFill rotWithShape="1">
          <a:blip r:embed="rId3"/>
          <a:srcRect l="31494" t="31289" r="14562" b="7798"/>
          <a:stretch/>
        </p:blipFill>
        <p:spPr>
          <a:xfrm>
            <a:off x="1152202" y="936353"/>
            <a:ext cx="8064897" cy="4928199"/>
          </a:xfrm>
          <a:prstGeom prst="rect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</p:pic>
      <p:pic>
        <p:nvPicPr>
          <p:cNvPr id="4" name="Obrázok 3"/>
          <p:cNvPicPr>
            <a:picLocks noChangeAspect="1"/>
          </p:cNvPicPr>
          <p:nvPr/>
        </p:nvPicPr>
        <p:blipFill rotWithShape="1">
          <a:blip r:embed="rId4"/>
          <a:srcRect l="33974" t="29010" r="9838" b="8526"/>
          <a:stretch/>
        </p:blipFill>
        <p:spPr>
          <a:xfrm>
            <a:off x="792163" y="6045812"/>
            <a:ext cx="9073008" cy="5458183"/>
          </a:xfrm>
          <a:prstGeom prst="rect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</p:pic>
      <p:graphicFrame>
        <p:nvGraphicFramePr>
          <p:cNvPr id="2" name="Tabuľk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2279820"/>
              </p:ext>
            </p:extLst>
          </p:nvPr>
        </p:nvGraphicFramePr>
        <p:xfrm>
          <a:off x="261600" y="23183653"/>
          <a:ext cx="10382609" cy="395670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56100">
                  <a:extLst>
                    <a:ext uri="{9D8B030D-6E8A-4147-A177-3AD203B41FA5}">
                      <a16:colId xmlns:a16="http://schemas.microsoft.com/office/drawing/2014/main" val="3100037791"/>
                    </a:ext>
                  </a:extLst>
                </a:gridCol>
                <a:gridCol w="1367264">
                  <a:extLst>
                    <a:ext uri="{9D8B030D-6E8A-4147-A177-3AD203B41FA5}">
                      <a16:colId xmlns:a16="http://schemas.microsoft.com/office/drawing/2014/main" val="285103145"/>
                    </a:ext>
                  </a:extLst>
                </a:gridCol>
                <a:gridCol w="1367264">
                  <a:extLst>
                    <a:ext uri="{9D8B030D-6E8A-4147-A177-3AD203B41FA5}">
                      <a16:colId xmlns:a16="http://schemas.microsoft.com/office/drawing/2014/main" val="182389809"/>
                    </a:ext>
                  </a:extLst>
                </a:gridCol>
                <a:gridCol w="1367264">
                  <a:extLst>
                    <a:ext uri="{9D8B030D-6E8A-4147-A177-3AD203B41FA5}">
                      <a16:colId xmlns:a16="http://schemas.microsoft.com/office/drawing/2014/main" val="1700393819"/>
                    </a:ext>
                  </a:extLst>
                </a:gridCol>
                <a:gridCol w="1484870">
                  <a:extLst>
                    <a:ext uri="{9D8B030D-6E8A-4147-A177-3AD203B41FA5}">
                      <a16:colId xmlns:a16="http://schemas.microsoft.com/office/drawing/2014/main" val="371201139"/>
                    </a:ext>
                  </a:extLst>
                </a:gridCol>
                <a:gridCol w="1494075">
                  <a:extLst>
                    <a:ext uri="{9D8B030D-6E8A-4147-A177-3AD203B41FA5}">
                      <a16:colId xmlns:a16="http://schemas.microsoft.com/office/drawing/2014/main" val="577085498"/>
                    </a:ext>
                  </a:extLst>
                </a:gridCol>
                <a:gridCol w="1745772">
                  <a:extLst>
                    <a:ext uri="{9D8B030D-6E8A-4147-A177-3AD203B41FA5}">
                      <a16:colId xmlns:a16="http://schemas.microsoft.com/office/drawing/2014/main" val="4069613672"/>
                    </a:ext>
                  </a:extLst>
                </a:gridCol>
              </a:tblGrid>
              <a:tr h="286634">
                <a:tc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200">
                          <a:effectLst/>
                        </a:rPr>
                        <a:t> 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200">
                          <a:effectLst/>
                        </a:rPr>
                        <a:t>Prítoky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226695"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200">
                          <a:effectLst/>
                        </a:rPr>
                        <a:t>       Priehrada Ružín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200" dirty="0">
                          <a:effectLst/>
                        </a:rPr>
                        <a:t>Maximálna prípustná koncentrácia</a:t>
                      </a:r>
                    </a:p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200" dirty="0">
                          <a:effectLst/>
                        </a:rPr>
                        <a:t>(mg/l)</a:t>
                      </a:r>
                      <a:endParaRPr lang="sk-SK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55531671"/>
                  </a:ext>
                </a:extLst>
              </a:tr>
              <a:tr h="819826">
                <a:tc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200" dirty="0">
                          <a:effectLst/>
                        </a:rPr>
                        <a:t>Ukazovateľ kvality vody</a:t>
                      </a:r>
                      <a:endParaRPr lang="sk-SK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200">
                          <a:effectLst/>
                        </a:rPr>
                        <a:t>Hnilec</a:t>
                      </a:r>
                    </a:p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200">
                          <a:effectLst/>
                        </a:rPr>
                        <a:t>(mg/l)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200">
                          <a:effectLst/>
                        </a:rPr>
                        <a:t>Hornád</a:t>
                      </a:r>
                    </a:p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200">
                          <a:effectLst/>
                        </a:rPr>
                        <a:t>(mg/l)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200" dirty="0">
                          <a:effectLst/>
                        </a:rPr>
                        <a:t>Opátka</a:t>
                      </a:r>
                    </a:p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200" dirty="0">
                          <a:effectLst/>
                        </a:rPr>
                        <a:t>(mg/l)</a:t>
                      </a:r>
                      <a:endParaRPr lang="sk-SK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200" dirty="0">
                          <a:effectLst/>
                        </a:rPr>
                        <a:t>Počkaj </a:t>
                      </a:r>
                      <a:r>
                        <a:rPr lang="sk-SK" sz="1200" dirty="0" err="1">
                          <a:effectLst/>
                        </a:rPr>
                        <a:t>Beach</a:t>
                      </a:r>
                      <a:endParaRPr lang="sk-SK" sz="1200" dirty="0">
                        <a:effectLst/>
                      </a:endParaRPr>
                    </a:p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200" dirty="0">
                          <a:effectLst/>
                        </a:rPr>
                        <a:t>(mg/l)</a:t>
                      </a:r>
                      <a:endParaRPr lang="sk-SK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200" dirty="0">
                          <a:effectLst/>
                        </a:rPr>
                        <a:t>Husia pláž</a:t>
                      </a:r>
                    </a:p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200" dirty="0">
                          <a:effectLst/>
                        </a:rPr>
                        <a:t>(mg/l)</a:t>
                      </a:r>
                      <a:endParaRPr lang="sk-SK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012781"/>
                  </a:ext>
                </a:extLst>
              </a:tr>
              <a:tr h="683134">
                <a:tc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000" dirty="0">
                          <a:effectLst/>
                        </a:rPr>
                        <a:t>Chemická spotreba kyslíka </a:t>
                      </a:r>
                      <a:r>
                        <a:rPr lang="sk-SK" sz="1000" dirty="0" err="1">
                          <a:effectLst/>
                        </a:rPr>
                        <a:t>dichrómanom</a:t>
                      </a:r>
                      <a:endParaRPr lang="sk-SK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800" dirty="0">
                          <a:effectLst/>
                        </a:rPr>
                        <a:t>25</a:t>
                      </a:r>
                      <a:endParaRPr lang="sk-SK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800" b="1" dirty="0">
                          <a:solidFill>
                            <a:srgbClr val="FF0000"/>
                          </a:solidFill>
                          <a:effectLst/>
                        </a:rPr>
                        <a:t>44,5</a:t>
                      </a:r>
                      <a:endParaRPr lang="sk-SK" sz="18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800" b="1" dirty="0">
                          <a:solidFill>
                            <a:srgbClr val="FF0000"/>
                          </a:solidFill>
                          <a:effectLst/>
                        </a:rPr>
                        <a:t>174</a:t>
                      </a:r>
                      <a:endParaRPr lang="sk-SK" sz="18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800" b="1" dirty="0">
                          <a:solidFill>
                            <a:srgbClr val="FF0000"/>
                          </a:solidFill>
                          <a:effectLst/>
                        </a:rPr>
                        <a:t>117</a:t>
                      </a:r>
                      <a:endParaRPr lang="sk-SK" sz="18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800" b="1" dirty="0">
                          <a:solidFill>
                            <a:srgbClr val="FF0000"/>
                          </a:solidFill>
                          <a:effectLst/>
                        </a:rPr>
                        <a:t>39,4</a:t>
                      </a:r>
                      <a:endParaRPr lang="sk-SK" sz="18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800">
                          <a:effectLst/>
                        </a:rPr>
                        <a:t>35</a:t>
                      </a:r>
                      <a:endParaRPr lang="sk-SK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63475167"/>
                  </a:ext>
                </a:extLst>
              </a:tr>
              <a:tr h="447005">
                <a:tc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000" dirty="0" err="1">
                          <a:effectLst/>
                        </a:rPr>
                        <a:t>Dusitanový</a:t>
                      </a:r>
                      <a:r>
                        <a:rPr lang="sk-SK" sz="1000" dirty="0">
                          <a:effectLst/>
                        </a:rPr>
                        <a:t> dusík</a:t>
                      </a:r>
                      <a:endParaRPr lang="sk-SK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800" b="1" dirty="0">
                          <a:solidFill>
                            <a:srgbClr val="FF0000"/>
                          </a:solidFill>
                          <a:effectLst/>
                        </a:rPr>
                        <a:t>0,05</a:t>
                      </a:r>
                      <a:endParaRPr lang="sk-SK" sz="18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800" b="1" dirty="0">
                          <a:solidFill>
                            <a:srgbClr val="FF0000"/>
                          </a:solidFill>
                          <a:effectLst/>
                        </a:rPr>
                        <a:t>0,05</a:t>
                      </a:r>
                      <a:endParaRPr lang="sk-SK" sz="18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800" b="1" dirty="0">
                          <a:solidFill>
                            <a:srgbClr val="FF0000"/>
                          </a:solidFill>
                          <a:effectLst/>
                        </a:rPr>
                        <a:t>0,04</a:t>
                      </a:r>
                      <a:endParaRPr lang="sk-SK" sz="18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800" b="1" dirty="0">
                          <a:solidFill>
                            <a:srgbClr val="FF0000"/>
                          </a:solidFill>
                          <a:effectLst/>
                        </a:rPr>
                        <a:t>0,14</a:t>
                      </a:r>
                      <a:endParaRPr lang="sk-SK" sz="18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800" b="1" dirty="0">
                          <a:solidFill>
                            <a:srgbClr val="FF0000"/>
                          </a:solidFill>
                          <a:effectLst/>
                        </a:rPr>
                        <a:t>0,07</a:t>
                      </a:r>
                      <a:endParaRPr lang="sk-SK" sz="18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800" dirty="0">
                          <a:effectLst/>
                        </a:rPr>
                        <a:t>0,02</a:t>
                      </a:r>
                      <a:endParaRPr lang="sk-SK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84921430"/>
                  </a:ext>
                </a:extLst>
              </a:tr>
              <a:tr h="447005">
                <a:tc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000">
                          <a:effectLst/>
                        </a:rPr>
                        <a:t>Dusičnanový dusík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800">
                          <a:effectLst/>
                        </a:rPr>
                        <a:t>3,19</a:t>
                      </a:r>
                      <a:endParaRPr lang="sk-SK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800">
                          <a:effectLst/>
                        </a:rPr>
                        <a:t>3,61</a:t>
                      </a:r>
                      <a:endParaRPr lang="sk-SK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800">
                          <a:effectLst/>
                        </a:rPr>
                        <a:t>0,79</a:t>
                      </a:r>
                      <a:endParaRPr lang="sk-SK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800" dirty="0">
                          <a:effectLst/>
                        </a:rPr>
                        <a:t>6,02</a:t>
                      </a:r>
                      <a:endParaRPr lang="sk-SK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800" dirty="0">
                          <a:effectLst/>
                        </a:rPr>
                        <a:t>3,40</a:t>
                      </a:r>
                      <a:endParaRPr lang="sk-SK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800" dirty="0">
                          <a:effectLst/>
                        </a:rPr>
                        <a:t>5</a:t>
                      </a:r>
                      <a:endParaRPr lang="sk-SK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99886531"/>
                  </a:ext>
                </a:extLst>
              </a:tr>
              <a:tr h="337402">
                <a:tc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000" dirty="0">
                          <a:effectLst/>
                        </a:rPr>
                        <a:t>Celkový dusík</a:t>
                      </a:r>
                      <a:endParaRPr lang="sk-SK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800" b="1" dirty="0">
                          <a:solidFill>
                            <a:srgbClr val="FF0000"/>
                          </a:solidFill>
                          <a:effectLst/>
                        </a:rPr>
                        <a:t>9,39</a:t>
                      </a:r>
                      <a:endParaRPr lang="sk-SK" sz="18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800">
                          <a:effectLst/>
                        </a:rPr>
                        <a:t>8,62</a:t>
                      </a:r>
                      <a:endParaRPr lang="sk-SK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800">
                          <a:effectLst/>
                        </a:rPr>
                        <a:t>22,1</a:t>
                      </a:r>
                      <a:endParaRPr lang="sk-SK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800" b="1" dirty="0">
                          <a:solidFill>
                            <a:srgbClr val="FF0000"/>
                          </a:solidFill>
                          <a:effectLst/>
                        </a:rPr>
                        <a:t>9,33</a:t>
                      </a:r>
                      <a:endParaRPr lang="sk-SK" sz="18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800" dirty="0">
                          <a:effectLst/>
                        </a:rPr>
                        <a:t>6,97</a:t>
                      </a:r>
                      <a:endParaRPr lang="sk-SK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800" dirty="0">
                          <a:effectLst/>
                        </a:rPr>
                        <a:t>9</a:t>
                      </a:r>
                      <a:endParaRPr lang="sk-SK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45963445"/>
                  </a:ext>
                </a:extLst>
              </a:tr>
              <a:tr h="337402">
                <a:tc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000" dirty="0">
                          <a:effectLst/>
                        </a:rPr>
                        <a:t>Fosforečnany</a:t>
                      </a:r>
                      <a:endParaRPr lang="sk-SK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800">
                          <a:effectLst/>
                        </a:rPr>
                        <a:t>0,055</a:t>
                      </a:r>
                      <a:endParaRPr lang="sk-SK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800">
                          <a:effectLst/>
                        </a:rPr>
                        <a:t>0,882</a:t>
                      </a:r>
                      <a:endParaRPr lang="sk-SK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800">
                          <a:effectLst/>
                        </a:rPr>
                        <a:t>1,23</a:t>
                      </a:r>
                      <a:endParaRPr lang="sk-SK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800">
                          <a:effectLst/>
                        </a:rPr>
                        <a:t>0,031</a:t>
                      </a:r>
                      <a:endParaRPr lang="sk-SK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800">
                          <a:effectLst/>
                        </a:rPr>
                        <a:t>0,065</a:t>
                      </a:r>
                      <a:endParaRPr lang="sk-SK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800" dirty="0">
                          <a:effectLst/>
                        </a:rPr>
                        <a:t>-</a:t>
                      </a:r>
                      <a:endParaRPr lang="sk-SK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02418148"/>
                  </a:ext>
                </a:extLst>
              </a:tr>
              <a:tr h="447005">
                <a:tc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000" dirty="0" smtClean="0">
                          <a:effectLst/>
                        </a:rPr>
                        <a:t>Fosfor celkový</a:t>
                      </a:r>
                      <a:endParaRPr lang="sk-SK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800" dirty="0">
                          <a:effectLst/>
                        </a:rPr>
                        <a:t>0,221</a:t>
                      </a:r>
                      <a:endParaRPr lang="sk-SK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800" dirty="0">
                          <a:effectLst/>
                        </a:rPr>
                        <a:t>0,235</a:t>
                      </a:r>
                      <a:endParaRPr lang="sk-SK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800" b="1" dirty="0">
                          <a:solidFill>
                            <a:srgbClr val="FF0000"/>
                          </a:solidFill>
                          <a:effectLst/>
                        </a:rPr>
                        <a:t>1,86</a:t>
                      </a:r>
                      <a:endParaRPr lang="sk-SK" sz="18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800">
                          <a:effectLst/>
                        </a:rPr>
                        <a:t>0,517</a:t>
                      </a:r>
                      <a:endParaRPr lang="sk-SK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800" b="1" dirty="0">
                          <a:solidFill>
                            <a:srgbClr val="FF0000"/>
                          </a:solidFill>
                          <a:effectLst/>
                        </a:rPr>
                        <a:t>0,544</a:t>
                      </a:r>
                      <a:endParaRPr lang="sk-SK" sz="18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800" dirty="0">
                          <a:effectLst/>
                        </a:rPr>
                        <a:t>0,4</a:t>
                      </a:r>
                      <a:endParaRPr lang="sk-SK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30629839"/>
                  </a:ext>
                </a:extLst>
              </a:tr>
            </a:tbl>
          </a:graphicData>
        </a:graphic>
      </p:graphicFrame>
      <p:graphicFrame>
        <p:nvGraphicFramePr>
          <p:cNvPr id="5" name="Tabuľk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6314588"/>
              </p:ext>
            </p:extLst>
          </p:nvPr>
        </p:nvGraphicFramePr>
        <p:xfrm>
          <a:off x="226515" y="27254487"/>
          <a:ext cx="10397058" cy="46495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93834">
                  <a:extLst>
                    <a:ext uri="{9D8B030D-6E8A-4147-A177-3AD203B41FA5}">
                      <a16:colId xmlns:a16="http://schemas.microsoft.com/office/drawing/2014/main" val="2915680112"/>
                    </a:ext>
                  </a:extLst>
                </a:gridCol>
                <a:gridCol w="1325614">
                  <a:extLst>
                    <a:ext uri="{9D8B030D-6E8A-4147-A177-3AD203B41FA5}">
                      <a16:colId xmlns:a16="http://schemas.microsoft.com/office/drawing/2014/main" val="3538576899"/>
                    </a:ext>
                  </a:extLst>
                </a:gridCol>
                <a:gridCol w="1403593">
                  <a:extLst>
                    <a:ext uri="{9D8B030D-6E8A-4147-A177-3AD203B41FA5}">
                      <a16:colId xmlns:a16="http://schemas.microsoft.com/office/drawing/2014/main" val="1604852546"/>
                    </a:ext>
                  </a:extLst>
                </a:gridCol>
                <a:gridCol w="1339447">
                  <a:extLst>
                    <a:ext uri="{9D8B030D-6E8A-4147-A177-3AD203B41FA5}">
                      <a16:colId xmlns:a16="http://schemas.microsoft.com/office/drawing/2014/main" val="117197132"/>
                    </a:ext>
                  </a:extLst>
                </a:gridCol>
                <a:gridCol w="1312157">
                  <a:extLst>
                    <a:ext uri="{9D8B030D-6E8A-4147-A177-3AD203B41FA5}">
                      <a16:colId xmlns:a16="http://schemas.microsoft.com/office/drawing/2014/main" val="1471364454"/>
                    </a:ext>
                  </a:extLst>
                </a:gridCol>
                <a:gridCol w="1430262">
                  <a:extLst>
                    <a:ext uri="{9D8B030D-6E8A-4147-A177-3AD203B41FA5}">
                      <a16:colId xmlns:a16="http://schemas.microsoft.com/office/drawing/2014/main" val="1630295567"/>
                    </a:ext>
                  </a:extLst>
                </a:gridCol>
                <a:gridCol w="1492151">
                  <a:extLst>
                    <a:ext uri="{9D8B030D-6E8A-4147-A177-3AD203B41FA5}">
                      <a16:colId xmlns:a16="http://schemas.microsoft.com/office/drawing/2014/main" val="2991382925"/>
                    </a:ext>
                  </a:extLst>
                </a:gridCol>
              </a:tblGrid>
              <a:tr h="320206">
                <a:tc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200">
                          <a:effectLst/>
                        </a:rPr>
                        <a:t> 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200">
                          <a:effectLst/>
                        </a:rPr>
                        <a:t>Prítoky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226695"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200">
                          <a:effectLst/>
                        </a:rPr>
                        <a:t>       Priehrada Ružín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200" dirty="0">
                          <a:effectLst/>
                        </a:rPr>
                        <a:t>Maximálna </a:t>
                      </a:r>
                      <a:r>
                        <a:rPr lang="sk-SK" sz="1200" dirty="0" smtClean="0">
                          <a:effectLst/>
                        </a:rPr>
                        <a:t>prípustná </a:t>
                      </a:r>
                      <a:r>
                        <a:rPr lang="sk-SK" sz="1200" dirty="0">
                          <a:effectLst/>
                        </a:rPr>
                        <a:t>koncentrácia</a:t>
                      </a:r>
                    </a:p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200" dirty="0">
                          <a:effectLst/>
                        </a:rPr>
                        <a:t>(mg/l)</a:t>
                      </a:r>
                      <a:endParaRPr lang="sk-SK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87788116"/>
                  </a:ext>
                </a:extLst>
              </a:tr>
              <a:tr h="949628">
                <a:tc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200">
                          <a:effectLst/>
                        </a:rPr>
                        <a:t>Ukazovateľ kvality vody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200">
                          <a:effectLst/>
                        </a:rPr>
                        <a:t>Hnilec</a:t>
                      </a:r>
                    </a:p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200">
                          <a:effectLst/>
                        </a:rPr>
                        <a:t>(mg/l)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200">
                          <a:effectLst/>
                        </a:rPr>
                        <a:t>Hornád</a:t>
                      </a:r>
                    </a:p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200">
                          <a:effectLst/>
                        </a:rPr>
                        <a:t>(mg/l)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200">
                          <a:effectLst/>
                        </a:rPr>
                        <a:t>Opátka</a:t>
                      </a:r>
                    </a:p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200">
                          <a:effectLst/>
                        </a:rPr>
                        <a:t>(mg/l)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200" dirty="0">
                          <a:effectLst/>
                        </a:rPr>
                        <a:t>Počkaj </a:t>
                      </a:r>
                      <a:r>
                        <a:rPr lang="sk-SK" sz="1200" dirty="0" err="1">
                          <a:effectLst/>
                        </a:rPr>
                        <a:t>Beach</a:t>
                      </a:r>
                      <a:endParaRPr lang="sk-SK" sz="1200" dirty="0">
                        <a:effectLst/>
                      </a:endParaRPr>
                    </a:p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200" dirty="0">
                          <a:effectLst/>
                        </a:rPr>
                        <a:t>(mg/l)</a:t>
                      </a:r>
                      <a:endParaRPr lang="sk-SK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200">
                          <a:effectLst/>
                        </a:rPr>
                        <a:t>Husia pláž</a:t>
                      </a:r>
                    </a:p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200">
                          <a:effectLst/>
                        </a:rPr>
                        <a:t>(mg/l)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2343342"/>
                  </a:ext>
                </a:extLst>
              </a:tr>
              <a:tr h="411066">
                <a:tc>
                  <a:txBody>
                    <a:bodyPr/>
                    <a:lstStyle/>
                    <a:p>
                      <a:pPr marL="226695"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000" dirty="0">
                          <a:effectLst/>
                        </a:rPr>
                        <a:t>pH</a:t>
                      </a:r>
                      <a:endParaRPr lang="sk-SK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800" dirty="0">
                          <a:effectLst/>
                        </a:rPr>
                        <a:t>7,22</a:t>
                      </a:r>
                      <a:endParaRPr lang="sk-SK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800">
                          <a:effectLst/>
                        </a:rPr>
                        <a:t>7,74</a:t>
                      </a:r>
                      <a:endParaRPr lang="sk-SK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800">
                          <a:effectLst/>
                        </a:rPr>
                        <a:t>7,37</a:t>
                      </a:r>
                      <a:endParaRPr lang="sk-SK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800" dirty="0">
                          <a:effectLst/>
                        </a:rPr>
                        <a:t>7,80</a:t>
                      </a:r>
                      <a:endParaRPr lang="sk-SK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800">
                          <a:effectLst/>
                        </a:rPr>
                        <a:t>7,78</a:t>
                      </a:r>
                      <a:endParaRPr lang="sk-SK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800" dirty="0">
                          <a:effectLst/>
                        </a:rPr>
                        <a:t>6 – 8,5</a:t>
                      </a:r>
                      <a:endParaRPr lang="sk-SK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42690552"/>
                  </a:ext>
                </a:extLst>
              </a:tr>
              <a:tr h="499361">
                <a:tc>
                  <a:txBody>
                    <a:bodyPr/>
                    <a:lstStyle/>
                    <a:p>
                      <a:pPr marL="226695"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000" dirty="0">
                          <a:effectLst/>
                        </a:rPr>
                        <a:t>Chemická spotreba kyslíka </a:t>
                      </a:r>
                      <a:r>
                        <a:rPr lang="sk-SK" sz="1000" dirty="0" err="1">
                          <a:effectLst/>
                        </a:rPr>
                        <a:t>dichrómanom</a:t>
                      </a:r>
                      <a:endParaRPr lang="sk-SK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800" dirty="0">
                          <a:effectLst/>
                        </a:rPr>
                        <a:t>21,6</a:t>
                      </a:r>
                      <a:endParaRPr lang="sk-SK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800" dirty="0">
                          <a:effectLst/>
                        </a:rPr>
                        <a:t>15,7</a:t>
                      </a:r>
                      <a:endParaRPr lang="sk-SK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800" b="1" dirty="0">
                          <a:solidFill>
                            <a:srgbClr val="FF0000"/>
                          </a:solidFill>
                          <a:effectLst/>
                        </a:rPr>
                        <a:t>420</a:t>
                      </a:r>
                      <a:endParaRPr lang="sk-SK" sz="18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800">
                          <a:effectLst/>
                        </a:rPr>
                        <a:t>22,1</a:t>
                      </a:r>
                      <a:endParaRPr lang="sk-SK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800" b="1" dirty="0">
                          <a:solidFill>
                            <a:srgbClr val="FF0000"/>
                          </a:solidFill>
                          <a:effectLst/>
                        </a:rPr>
                        <a:t>60,4</a:t>
                      </a:r>
                      <a:endParaRPr lang="sk-SK" sz="18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800" dirty="0">
                          <a:effectLst/>
                        </a:rPr>
                        <a:t>35</a:t>
                      </a:r>
                      <a:endParaRPr lang="sk-SK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25536903"/>
                  </a:ext>
                </a:extLst>
              </a:tr>
              <a:tr h="355047">
                <a:tc>
                  <a:txBody>
                    <a:bodyPr/>
                    <a:lstStyle/>
                    <a:p>
                      <a:pPr marL="226695"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000" dirty="0">
                          <a:effectLst/>
                        </a:rPr>
                        <a:t>Amoniakálny dusík</a:t>
                      </a:r>
                      <a:endParaRPr lang="sk-SK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800" dirty="0">
                          <a:effectLst/>
                        </a:rPr>
                        <a:t>0,94</a:t>
                      </a:r>
                      <a:endParaRPr lang="sk-SK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800">
                          <a:effectLst/>
                        </a:rPr>
                        <a:t>0,70</a:t>
                      </a:r>
                      <a:endParaRPr lang="sk-SK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800" dirty="0">
                          <a:effectLst/>
                        </a:rPr>
                        <a:t>0,55</a:t>
                      </a:r>
                      <a:endParaRPr lang="sk-SK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800">
                          <a:effectLst/>
                        </a:rPr>
                        <a:t>0,79</a:t>
                      </a:r>
                      <a:endParaRPr lang="sk-SK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800" b="1" dirty="0">
                          <a:solidFill>
                            <a:srgbClr val="FF0000"/>
                          </a:solidFill>
                          <a:effectLst/>
                        </a:rPr>
                        <a:t>4,13</a:t>
                      </a:r>
                      <a:endParaRPr lang="sk-SK" sz="18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800" dirty="0">
                          <a:effectLst/>
                        </a:rPr>
                        <a:t>1</a:t>
                      </a:r>
                      <a:endParaRPr lang="sk-SK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36309345"/>
                  </a:ext>
                </a:extLst>
              </a:tr>
              <a:tr h="355047">
                <a:tc>
                  <a:txBody>
                    <a:bodyPr/>
                    <a:lstStyle/>
                    <a:p>
                      <a:pPr marL="226695"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000" dirty="0" err="1">
                          <a:effectLst/>
                        </a:rPr>
                        <a:t>Dusitanový</a:t>
                      </a:r>
                      <a:r>
                        <a:rPr lang="sk-SK" sz="1000" dirty="0">
                          <a:effectLst/>
                        </a:rPr>
                        <a:t> dusík</a:t>
                      </a:r>
                      <a:endParaRPr lang="sk-SK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800" b="1" dirty="0">
                          <a:solidFill>
                            <a:srgbClr val="FF0000"/>
                          </a:solidFill>
                          <a:effectLst/>
                        </a:rPr>
                        <a:t>0,063</a:t>
                      </a:r>
                      <a:endParaRPr lang="sk-SK" sz="18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800" b="1" dirty="0">
                          <a:solidFill>
                            <a:srgbClr val="FF0000"/>
                          </a:solidFill>
                          <a:effectLst/>
                        </a:rPr>
                        <a:t>0,051</a:t>
                      </a:r>
                      <a:endParaRPr lang="sk-SK" sz="18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800" b="1" dirty="0">
                          <a:solidFill>
                            <a:srgbClr val="FF0000"/>
                          </a:solidFill>
                          <a:effectLst/>
                        </a:rPr>
                        <a:t>0,055</a:t>
                      </a:r>
                      <a:endParaRPr lang="sk-SK" sz="18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800" b="1" dirty="0">
                          <a:solidFill>
                            <a:srgbClr val="FF0000"/>
                          </a:solidFill>
                          <a:effectLst/>
                        </a:rPr>
                        <a:t>0,059</a:t>
                      </a:r>
                      <a:endParaRPr lang="sk-SK" sz="18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800" b="1" dirty="0">
                          <a:solidFill>
                            <a:srgbClr val="FF0000"/>
                          </a:solidFill>
                          <a:effectLst/>
                        </a:rPr>
                        <a:t>0,094</a:t>
                      </a:r>
                      <a:endParaRPr lang="sk-SK" sz="18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800" dirty="0">
                          <a:effectLst/>
                        </a:rPr>
                        <a:t>0,02</a:t>
                      </a:r>
                      <a:endParaRPr lang="sk-SK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78988287"/>
                  </a:ext>
                </a:extLst>
              </a:tr>
              <a:tr h="355047">
                <a:tc>
                  <a:txBody>
                    <a:bodyPr/>
                    <a:lstStyle/>
                    <a:p>
                      <a:pPr marL="226695"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000" dirty="0">
                          <a:effectLst/>
                        </a:rPr>
                        <a:t>Dusičnanový dusík</a:t>
                      </a:r>
                      <a:endParaRPr lang="sk-SK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800">
                          <a:effectLst/>
                        </a:rPr>
                        <a:t>3,79</a:t>
                      </a:r>
                      <a:endParaRPr lang="sk-SK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800">
                          <a:effectLst/>
                        </a:rPr>
                        <a:t>1,91</a:t>
                      </a:r>
                      <a:endParaRPr lang="sk-SK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800">
                          <a:effectLst/>
                        </a:rPr>
                        <a:t>4,39</a:t>
                      </a:r>
                      <a:endParaRPr lang="sk-SK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800">
                          <a:effectLst/>
                        </a:rPr>
                        <a:t>3,86</a:t>
                      </a:r>
                      <a:endParaRPr lang="sk-SK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800" dirty="0">
                          <a:effectLst/>
                        </a:rPr>
                        <a:t>1,08</a:t>
                      </a:r>
                      <a:endParaRPr lang="sk-SK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800" dirty="0">
                          <a:effectLst/>
                        </a:rPr>
                        <a:t>5</a:t>
                      </a:r>
                      <a:endParaRPr lang="sk-SK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13796230"/>
                  </a:ext>
                </a:extLst>
              </a:tr>
              <a:tr h="355047">
                <a:tc>
                  <a:txBody>
                    <a:bodyPr/>
                    <a:lstStyle/>
                    <a:p>
                      <a:pPr marL="226695"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000" dirty="0">
                          <a:effectLst/>
                        </a:rPr>
                        <a:t>Fosforečnany</a:t>
                      </a:r>
                      <a:endParaRPr lang="sk-SK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800">
                          <a:effectLst/>
                        </a:rPr>
                        <a:t>0,033</a:t>
                      </a:r>
                      <a:endParaRPr lang="sk-SK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800">
                          <a:effectLst/>
                        </a:rPr>
                        <a:t>0,025</a:t>
                      </a:r>
                      <a:endParaRPr lang="sk-SK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800">
                          <a:effectLst/>
                        </a:rPr>
                        <a:t>0,048</a:t>
                      </a:r>
                      <a:endParaRPr lang="sk-SK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800">
                          <a:effectLst/>
                        </a:rPr>
                        <a:t>0,266</a:t>
                      </a:r>
                      <a:endParaRPr lang="sk-SK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800" dirty="0">
                          <a:effectLst/>
                        </a:rPr>
                        <a:t>0,041</a:t>
                      </a:r>
                      <a:endParaRPr lang="sk-SK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800" dirty="0">
                          <a:effectLst/>
                        </a:rPr>
                        <a:t>-</a:t>
                      </a:r>
                      <a:endParaRPr lang="sk-SK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83415164"/>
                  </a:ext>
                </a:extLst>
              </a:tr>
            </a:tbl>
          </a:graphicData>
        </a:graphic>
      </p:graphicFrame>
      <p:sp>
        <p:nvSpPr>
          <p:cNvPr id="9" name="Obdĺžnik 8"/>
          <p:cNvSpPr/>
          <p:nvPr/>
        </p:nvSpPr>
        <p:spPr>
          <a:xfrm>
            <a:off x="161451" y="251524"/>
            <a:ext cx="10387161" cy="60362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k-SK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Tabuľka 1,2  </a:t>
            </a:r>
            <a:r>
              <a:rPr lang="sk-SK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Výsledky základných analýz vzoriek odobraných v novembri 2021</a:t>
            </a:r>
            <a:endParaRPr lang="sk-SK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Obrázok 5"/>
          <p:cNvPicPr>
            <a:picLocks noChangeAspect="1"/>
          </p:cNvPicPr>
          <p:nvPr/>
        </p:nvPicPr>
        <p:blipFill rotWithShape="1">
          <a:blip r:embed="rId5"/>
          <a:srcRect l="35431" t="40824" r="3538" b="12893"/>
          <a:stretch/>
        </p:blipFill>
        <p:spPr>
          <a:xfrm>
            <a:off x="536780" y="12224245"/>
            <a:ext cx="9636502" cy="3954721"/>
          </a:xfrm>
          <a:prstGeom prst="rect">
            <a:avLst/>
          </a:prstGeom>
          <a:ln w="38100">
            <a:solidFill>
              <a:schemeClr val="accent1">
                <a:shade val="50000"/>
              </a:schemeClr>
            </a:solidFill>
          </a:ln>
        </p:spPr>
      </p:pic>
      <p:sp>
        <p:nvSpPr>
          <p:cNvPr id="12" name="Obdĺžnik 11"/>
          <p:cNvSpPr/>
          <p:nvPr/>
        </p:nvSpPr>
        <p:spPr>
          <a:xfrm>
            <a:off x="161451" y="11582203"/>
            <a:ext cx="10387161" cy="60362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k-SK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Tabuľka 3 </a:t>
            </a:r>
            <a:r>
              <a:rPr lang="sk-SK" sz="2200" b="1" dirty="0">
                <a:solidFill>
                  <a:schemeClr val="tx1"/>
                </a:solidFill>
              </a:rPr>
              <a:t>Výsledky analýz výluhu sedimentov odobraných z </a:t>
            </a:r>
            <a:r>
              <a:rPr lang="sk-SK" sz="2200" b="1" dirty="0" smtClean="0">
                <a:solidFill>
                  <a:schemeClr val="tx1"/>
                </a:solidFill>
              </a:rPr>
              <a:t>VN </a:t>
            </a:r>
            <a:r>
              <a:rPr lang="sk-SK" sz="2200" b="1" dirty="0" err="1" smtClean="0">
                <a:solidFill>
                  <a:schemeClr val="tx1"/>
                </a:solidFill>
              </a:rPr>
              <a:t>Ružín</a:t>
            </a:r>
            <a:r>
              <a:rPr lang="sk-SK" sz="2200" b="1" dirty="0" smtClean="0">
                <a:solidFill>
                  <a:schemeClr val="tx1"/>
                </a:solidFill>
              </a:rPr>
              <a:t> -  11/2021</a:t>
            </a:r>
            <a:endParaRPr lang="sk-SK" sz="2200" b="1" dirty="0">
              <a:solidFill>
                <a:schemeClr val="tx1"/>
              </a:solidFill>
            </a:endParaRPr>
          </a:p>
        </p:txBody>
      </p:sp>
      <p:pic>
        <p:nvPicPr>
          <p:cNvPr id="13" name="Obrázok 12">
            <a:extLst>
              <a:ext uri="{FF2B5EF4-FFF2-40B4-BE49-F238E27FC236}">
                <a16:creationId xmlns:a16="http://schemas.microsoft.com/office/drawing/2014/main" id="{AC42647F-0ABB-42A1-AB63-D1AF3C6CCA3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3915"/>
          <a:stretch/>
        </p:blipFill>
        <p:spPr>
          <a:xfrm>
            <a:off x="1050592" y="16779425"/>
            <a:ext cx="9135918" cy="5679461"/>
          </a:xfrm>
          <a:prstGeom prst="rect">
            <a:avLst/>
          </a:prstGeom>
          <a:ln w="38100">
            <a:solidFill>
              <a:schemeClr val="accent1">
                <a:shade val="50000"/>
              </a:schemeClr>
            </a:solidFill>
          </a:ln>
        </p:spPr>
      </p:pic>
      <p:sp>
        <p:nvSpPr>
          <p:cNvPr id="15" name="Obdĺžnik 14"/>
          <p:cNvSpPr/>
          <p:nvPr/>
        </p:nvSpPr>
        <p:spPr>
          <a:xfrm>
            <a:off x="150315" y="16256657"/>
            <a:ext cx="10540950" cy="8452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Tabuľka 4 </a:t>
            </a:r>
            <a:r>
              <a:rPr lang="sk-SK" sz="2000" b="1" dirty="0" smtClean="0">
                <a:solidFill>
                  <a:schemeClr val="tx1"/>
                </a:solidFill>
              </a:rPr>
              <a:t>Hodnoty </a:t>
            </a:r>
            <a:r>
              <a:rPr lang="sk-SK" sz="2000" b="1" dirty="0">
                <a:solidFill>
                  <a:schemeClr val="tx1"/>
                </a:solidFill>
              </a:rPr>
              <a:t>koncentrácií ťažkých kovov vo vzorkách vôd stanovovaných atómovou </a:t>
            </a:r>
            <a:endParaRPr lang="sk-SK" sz="2000" dirty="0">
              <a:solidFill>
                <a:schemeClr val="tx1"/>
              </a:solidFill>
            </a:endParaRPr>
          </a:p>
          <a:p>
            <a:pPr algn="ctr"/>
            <a:r>
              <a:rPr lang="sk-SK" sz="2000" b="1" dirty="0">
                <a:solidFill>
                  <a:schemeClr val="tx1"/>
                </a:solidFill>
              </a:rPr>
              <a:t>absorpčnou </a:t>
            </a:r>
            <a:r>
              <a:rPr lang="sk-SK" sz="2000" b="1" dirty="0" err="1">
                <a:solidFill>
                  <a:schemeClr val="tx1"/>
                </a:solidFill>
              </a:rPr>
              <a:t>spektrometriou</a:t>
            </a:r>
            <a:r>
              <a:rPr lang="sk-SK" sz="2000" b="1" dirty="0">
                <a:solidFill>
                  <a:schemeClr val="tx1"/>
                </a:solidFill>
              </a:rPr>
              <a:t> a prietokovou rozpúšťacou </a:t>
            </a:r>
            <a:r>
              <a:rPr lang="sk-SK" sz="2000" b="1" dirty="0" err="1">
                <a:solidFill>
                  <a:schemeClr val="tx1"/>
                </a:solidFill>
              </a:rPr>
              <a:t>chronopotenciometriou</a:t>
            </a:r>
            <a:r>
              <a:rPr lang="sk-SK" sz="2000" b="1" dirty="0">
                <a:solidFill>
                  <a:schemeClr val="tx1"/>
                </a:solidFill>
              </a:rPr>
              <a:t> (označené *)</a:t>
            </a:r>
            <a:endParaRPr lang="sk-SK" sz="2000" dirty="0">
              <a:solidFill>
                <a:schemeClr val="tx1"/>
              </a:solidFill>
            </a:endParaRPr>
          </a:p>
          <a:p>
            <a:pPr algn="ctr"/>
            <a:endParaRPr lang="sk-SK" sz="1800" dirty="0">
              <a:solidFill>
                <a:schemeClr val="tx1"/>
              </a:solidFill>
            </a:endParaRPr>
          </a:p>
        </p:txBody>
      </p:sp>
      <p:sp>
        <p:nvSpPr>
          <p:cNvPr id="17" name="Obdĺžnik 16"/>
          <p:cNvSpPr/>
          <p:nvPr/>
        </p:nvSpPr>
        <p:spPr>
          <a:xfrm>
            <a:off x="261599" y="22376215"/>
            <a:ext cx="10361973" cy="74496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k-SK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Tabuľka 5 </a:t>
            </a:r>
            <a:r>
              <a:rPr lang="sk-SK" sz="2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Výsledky základných analýz vzoriek vody odobraných v septembri a októbri 2022</a:t>
            </a:r>
            <a:endParaRPr lang="sk-SK" sz="2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1411</TotalTime>
  <Words>290</Words>
  <Application>Microsoft Office PowerPoint</Application>
  <PresentationFormat>Vlastná</PresentationFormat>
  <Paragraphs>159</Paragraphs>
  <Slides>1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Motív Office</vt:lpstr>
      <vt:lpstr>Prezentácia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Vplyv banskej činnosti v Smolníku na životné prostredie Smolníckeho potoka</dc:title>
  <dc:creator>S</dc:creator>
  <cp:lastModifiedBy>Tobik</cp:lastModifiedBy>
  <cp:revision>137</cp:revision>
  <dcterms:created xsi:type="dcterms:W3CDTF">2013-11-03T21:10:06Z</dcterms:created>
  <dcterms:modified xsi:type="dcterms:W3CDTF">2022-10-17T18:25:35Z</dcterms:modified>
</cp:coreProperties>
</file>