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9" r:id="rId14"/>
    <p:sldId id="272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F4ED-153F-47E2-8A6C-48DAF1397F35}" type="datetimeFigureOut">
              <a:rPr lang="sk-SK" smtClean="0"/>
              <a:t>13. 11. 2023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8C896-6D7D-4866-B769-E0F758FE95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98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8C896-6D7D-4866-B769-E0F758FE9555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8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643CF-B026-83F9-ABEB-4D94AC180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594C6D5-AB0F-B866-20A4-917C63A0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FDB729A-7787-0358-4ED1-48641596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B562D25-252C-CE1A-E4E4-E4C14D65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331D23-486A-8554-75E2-9DD7483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05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9344D-3908-920F-124A-A04C023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CC446A8-037E-4DA6-3A6F-C942E188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EB5BAE7-5F56-FD7C-2EF7-6DAEE152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FF2D18-6C5C-2C9B-971B-776F925C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F4624E-90C7-4906-3B93-4C21BF9B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47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D4B5992-D3B7-C6DB-E9B0-C9854C34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D7A7B91-D1F7-1D28-CDDF-151EDBB8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1327EA4-7155-C9A5-C5DB-7A05BE8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6FAF3-E383-7AF9-6D72-9B323B37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EE4A6D2-77F3-6CF1-06C4-66857CD7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444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8625FC-BD90-F7E5-E2B0-F4D1DCF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E15C12-2980-0741-0E55-8313A533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A528025-B54B-650F-8AD7-57107564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CA9E2C-8484-7A69-6438-5977C2A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D22472-F97F-CD0F-1D22-A4B048C6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114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A52C0-A3E4-6AFC-6A98-C81FDBB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18B20E-029A-648D-BC1E-817E322E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0695A5-724C-901C-4CEA-3A7A6FB8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C266A65-5EB7-70FD-BB78-DF395FE5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A48946-F40E-3D6A-9FAB-5950CCC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95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26093-59ED-ABB0-2C7F-A1998AB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B409D3-935A-DD87-94C7-C5C9F082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9F5CB16-DFB2-8D10-57BB-1C647F32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8C90B4-1527-7985-B515-5E9AA15B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51314C1-926E-E30D-05C3-1DCA75CE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41ADDF-2C54-FF3C-BFB7-147EDF69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717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3BF20-1C5E-5F54-62B5-39D35824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147423-CDA3-59F1-8B4F-8B526A8C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E360E59-8F42-39B6-14C9-D03B840E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E0AAFB-C47A-5DDD-3DDE-246B33193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B539E01-F985-E881-6F56-1744DC07A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E87A879-0D66-F498-DDD7-2B16E30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0F8BCD4-2AF6-2D83-FD87-45E47D02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FD8C770-957C-25EA-E91A-9F5C8CA4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6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CF5C3-4839-7478-D5D8-E28F05FB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3892FA3-1C98-5707-11BD-8C53EFED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0A5385C-3AF5-154F-6A1D-F3E0C899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0000CF7-49D7-09CE-085A-27333402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91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C0D054B-1F3B-EB15-AA78-A20A3591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BC3BCE-CD64-3A6C-D3A3-3B25C58D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DFD792A-0274-CD95-6A3E-60CCE0D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77ADA-A6C5-5A32-B5C0-2943ED9C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D3281E-232D-AF19-6DF5-155B4A48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43C06F-6B70-67B4-EFE2-BBBB1F4B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41C4C58-506E-C172-EE4C-0C95D85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CC1B413-F3C1-D6AD-410C-3CC13815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2E53BCA-57F0-E5C3-E91A-B8D96128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449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D31A2-0696-DCCF-158A-104E932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4B9B701-38E9-6AFF-8964-2E24AEB6E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159D242-FD6D-059E-5EF0-C386E888C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C509A5A-10B7-E83E-A90D-06B2C81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0BA2084-33DF-0409-A068-A0A518ED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1511CE-66B5-4987-D2B7-3714A7D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2331107-AB8F-07B9-3EC2-36E3C61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DE911B6-2FDE-26DD-261F-8F786654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2C91125-CEF6-5C9C-F260-F662FC1CE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DAA8-E5B7-40D4-A700-7CCE21790622}" type="datetimeFigureOut">
              <a:rPr lang="sk-SK" smtClean="0"/>
              <a:t>13. 11. 2023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637333-1A0C-E637-3BAD-648AE870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ABF0402-3B4B-9B7A-578A-FE7014B3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8894-78C1-46F1-9B1A-86C01083DA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38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0C6A03-A965-473C-ADDE-B0F1C5C5C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947011-828E-A97D-AC6F-0754EEAA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r>
              <a:rPr lang="sk-SK" sz="6200" dirty="0">
                <a:solidFill>
                  <a:srgbClr val="FFFFFF"/>
                </a:solidFill>
              </a:rPr>
              <a:t>Formovanie Slovenského národa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AC1600-C0B0-5919-FDE2-54C49337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744" y="6120086"/>
            <a:ext cx="3305330" cy="535586"/>
          </a:xfrm>
        </p:spPr>
        <p:txBody>
          <a:bodyPr>
            <a:normAutofit/>
          </a:bodyPr>
          <a:lstStyle/>
          <a:p>
            <a:pPr algn="r"/>
            <a:r>
              <a:rPr lang="sk-SK" sz="3200" dirty="0">
                <a:solidFill>
                  <a:srgbClr val="FFFFFF"/>
                </a:solidFill>
              </a:rPr>
              <a:t>Bc. Dominik Valeš</a:t>
            </a:r>
          </a:p>
        </p:txBody>
      </p:sp>
      <p:sp>
        <p:nvSpPr>
          <p:cNvPr id="1035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06.časť – Roky meruôsme a slovenské národné obrodenie">
            <a:extLst>
              <a:ext uri="{FF2B5EF4-FFF2-40B4-BE49-F238E27FC236}">
                <a16:creationId xmlns:a16="http://schemas.microsoft.com/office/drawing/2014/main" id="{F64294ED-C827-6F10-C02B-1DAC86544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4" r="9683" b="1"/>
          <a:stretch/>
        </p:blipFill>
        <p:spPr bwMode="auto">
          <a:xfrm>
            <a:off x="6096000" y="1336582"/>
            <a:ext cx="5569864" cy="4783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6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me Katolíci">
            <a:extLst>
              <a:ext uri="{FF2B5EF4-FFF2-40B4-BE49-F238E27FC236}">
                <a16:creationId xmlns:a16="http://schemas.microsoft.com/office/drawing/2014/main" id="{BCFC8912-D96B-E221-E267-0694B178B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5" r="8110" b="1"/>
          <a:stretch/>
        </p:blipFill>
        <p:spPr bwMode="auto">
          <a:xfrm>
            <a:off x="6438899" y="1464091"/>
            <a:ext cx="5410201" cy="5143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50409"/>
            <a:ext cx="10222952" cy="1228299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latin typeface="Forte Forward" pitchFamily="2" charset="-18"/>
                <a:cs typeface="Forte Forward" pitchFamily="2" charset="-18"/>
              </a:rPr>
              <a:t>Začiatky formovania národa (1780-1820)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183642"/>
            <a:ext cx="5334199" cy="4115018"/>
          </a:xfrm>
        </p:spPr>
        <p:txBody>
          <a:bodyPr anchor="ctr">
            <a:normAutofit lnSpcReduction="10000"/>
          </a:bodyPr>
          <a:lstStyle/>
          <a:p>
            <a:r>
              <a:rPr lang="sk-SK" sz="2000" b="1" dirty="0"/>
              <a:t>Prvá generácia národovcov podporovala jozefínske reformy a propagovala osvetu medzi ľudom. </a:t>
            </a:r>
          </a:p>
          <a:p>
            <a:r>
              <a:rPr lang="sk-SK" sz="2000" b="1" dirty="0"/>
              <a:t> Zdrojom národnej hrdosti bola veľkomoravská a </a:t>
            </a:r>
            <a:r>
              <a:rPr lang="sk-SK" sz="2000" b="1" dirty="0" err="1"/>
              <a:t>cyrilo</a:t>
            </a:r>
            <a:r>
              <a:rPr lang="sk-SK" sz="2000" b="1" dirty="0"/>
              <a:t> – metodská tradícia. </a:t>
            </a:r>
          </a:p>
          <a:p>
            <a:r>
              <a:rPr lang="sk-SK" sz="2000" b="1" dirty="0"/>
              <a:t>Do popredia vstupuje snaha o pestovanie národného jazyka, (kt. pokladali národovci za najvýraznejší znak národa). </a:t>
            </a:r>
          </a:p>
          <a:p>
            <a:r>
              <a:rPr lang="sk-SK" sz="2000" b="1" dirty="0"/>
              <a:t>Od 15. stor. sa na Slov. ako spisovný jazyk používala biblická čeština. Najmä Slov. protestanti ju používali ako BOHOSLUŽOBNÝ I LITERÁRNY jazyk. Katolíci (kt. tvorili väčšinu národa ) používali ako BOHOSLUŽOBNÝ j. latinčinu a v kázňach slovenské nárečia. </a:t>
            </a:r>
          </a:p>
        </p:txBody>
      </p:sp>
    </p:spTree>
    <p:extLst>
      <p:ext uri="{BB962C8B-B14F-4D97-AF65-F5344CB8AC3E}">
        <p14:creationId xmlns:p14="http://schemas.microsoft.com/office/powerpoint/2010/main" val="169701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Jozef Ignác Bajza – Wikipédia">
            <a:extLst>
              <a:ext uri="{FF2B5EF4-FFF2-40B4-BE49-F238E27FC236}">
                <a16:creationId xmlns:a16="http://schemas.microsoft.com/office/drawing/2014/main" id="{1305A0CB-F99B-1959-00DC-9C49E594C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50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226" name="Freeform: Shape 92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227" name="Freeform: Shape 92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759" y="655672"/>
            <a:ext cx="5957135" cy="5632061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Aby sa národ mohol vzdelávať potreboval živý a zrozumiteľný jazyk. </a:t>
            </a:r>
          </a:p>
          <a:p>
            <a:r>
              <a:rPr lang="sk-SK" sz="2400" dirty="0">
                <a:solidFill>
                  <a:schemeClr val="bg1"/>
                </a:solidFill>
              </a:rPr>
              <a:t> Prvý kto vystúpil s touto požiadavkou bol ( osvietenský katolícky farár) </a:t>
            </a:r>
            <a:r>
              <a:rPr lang="sk-SK" sz="2400" b="1" dirty="0">
                <a:solidFill>
                  <a:schemeClr val="bg1"/>
                </a:solidFill>
              </a:rPr>
              <a:t>Jozef Ignác Bajza (1755- 1836). </a:t>
            </a:r>
          </a:p>
          <a:p>
            <a:r>
              <a:rPr lang="sk-SK" sz="2400" dirty="0">
                <a:solidFill>
                  <a:schemeClr val="bg1"/>
                </a:solidFill>
              </a:rPr>
              <a:t>Vytvoril jazykovú normu (vychádzajúcu zo </a:t>
            </a:r>
            <a:r>
              <a:rPr lang="sk-SK" sz="2400" dirty="0" err="1">
                <a:solidFill>
                  <a:schemeClr val="bg1"/>
                </a:solidFill>
              </a:rPr>
              <a:t>západoslov</a:t>
            </a:r>
            <a:r>
              <a:rPr lang="sk-SK" sz="2400" dirty="0">
                <a:solidFill>
                  <a:schemeClr val="bg1"/>
                </a:solidFill>
              </a:rPr>
              <a:t>. Ľudového dialektu), podľa ktorej napísal aj prvý sloven. román : </a:t>
            </a:r>
            <a:r>
              <a:rPr lang="sk-SK" sz="2400" b="1" dirty="0">
                <a:solidFill>
                  <a:schemeClr val="bg1"/>
                </a:solidFill>
              </a:rPr>
              <a:t>RENÉ MLÁĎENCA PRÍHODI A SKÚSENOSŤI (1783) </a:t>
            </a:r>
          </a:p>
          <a:p>
            <a:r>
              <a:rPr lang="sk-SK" sz="2400" dirty="0">
                <a:solidFill>
                  <a:schemeClr val="bg1"/>
                </a:solidFill>
              </a:rPr>
              <a:t> Na jeho snahy nadviazala mladá generácia pôsobiaca na Generálnom Seminári v Bratislave združená v Spoločnosti pre pestovanie slovenskej reči. </a:t>
            </a:r>
          </a:p>
          <a:p>
            <a:r>
              <a:rPr lang="sk-SK" sz="2400" dirty="0">
                <a:solidFill>
                  <a:schemeClr val="bg1"/>
                </a:solidFill>
              </a:rPr>
              <a:t> Členovia tejto spoločnosti na čele s </a:t>
            </a:r>
            <a:r>
              <a:rPr lang="sk-SK" sz="2400" b="1" dirty="0">
                <a:solidFill>
                  <a:schemeClr val="bg1"/>
                </a:solidFill>
              </a:rPr>
              <a:t>Antonom Bernolákom (1762 – 1813), </a:t>
            </a:r>
            <a:r>
              <a:rPr lang="sk-SK" sz="2400" dirty="0">
                <a:solidFill>
                  <a:schemeClr val="bg1"/>
                </a:solidFill>
              </a:rPr>
              <a:t>po preskúmaní verejnej mienky v radoch sloven. inteligencie rozhodli sa v roku 1787 uzákoniť kultúrnu západoslovenčinu ako JEDNOTNÝ SPISOVNÝ JAZYK.</a:t>
            </a:r>
          </a:p>
        </p:txBody>
      </p:sp>
      <p:grpSp>
        <p:nvGrpSpPr>
          <p:cNvPr id="922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230" name="Freeform: Shape 922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1" name="Freeform: Shape 923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2" name="Freeform: Shape 923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3" name="Freeform: Shape 923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4" name="Freeform: Shape 923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6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Bernolákovčina – Wikipédia">
            <a:extLst>
              <a:ext uri="{FF2B5EF4-FFF2-40B4-BE49-F238E27FC236}">
                <a16:creationId xmlns:a16="http://schemas.microsoft.com/office/drawing/2014/main" id="{35E04702-E8BF-6227-E815-EF8BEC3FB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62"/>
          <a:stretch/>
        </p:blipFill>
        <p:spPr bwMode="auto">
          <a:xfrm>
            <a:off x="247712" y="10"/>
            <a:ext cx="4196496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921" y="374755"/>
            <a:ext cx="6945165" cy="5845224"/>
          </a:xfrm>
        </p:spPr>
        <p:txBody>
          <a:bodyPr>
            <a:normAutofit fontScale="92500"/>
          </a:bodyPr>
          <a:lstStyle/>
          <a:p>
            <a:endParaRPr lang="sk-SK" sz="2400" dirty="0"/>
          </a:p>
          <a:p>
            <a:r>
              <a:rPr lang="sk-SK" sz="2400" dirty="0"/>
              <a:t>Najskôr vypracovali ZÁSADY SLOVENSKÉHO SPISOVNÉHO JAZYKA, zhrnuté v diele </a:t>
            </a:r>
            <a:r>
              <a:rPr lang="sk-SK" sz="2400" b="1" dirty="0" err="1"/>
              <a:t>Jazykovednokritická</a:t>
            </a:r>
            <a:r>
              <a:rPr lang="sk-SK" sz="2400" b="1" dirty="0"/>
              <a:t> rozprava o slovenských písmenách (1787)</a:t>
            </a:r>
            <a:r>
              <a:rPr lang="sk-SK" sz="2400" dirty="0"/>
              <a:t> </a:t>
            </a:r>
          </a:p>
          <a:p>
            <a:r>
              <a:rPr lang="sk-SK" sz="2400" dirty="0"/>
              <a:t> K nim pripojil príručku pravopisu na </a:t>
            </a:r>
            <a:r>
              <a:rPr lang="sk-SK" sz="2400" b="1" dirty="0"/>
              <a:t>FONETICKOM PRINCÍPE </a:t>
            </a:r>
            <a:endParaRPr lang="sk-SK" sz="2400" dirty="0"/>
          </a:p>
          <a:p>
            <a:r>
              <a:rPr lang="sk-SK" sz="2400" b="1" dirty="0"/>
              <a:t>,, píš ako počuješ,,. </a:t>
            </a:r>
          </a:p>
          <a:p>
            <a:r>
              <a:rPr lang="sk-SK" sz="2400" dirty="0"/>
              <a:t> V roku 1790 vydal Bernolák aj </a:t>
            </a:r>
            <a:r>
              <a:rPr lang="sk-SK" sz="2400" b="1" dirty="0"/>
              <a:t>Slovenskú gramatiku a spis O pôvode slovenských slov.</a:t>
            </a:r>
            <a:r>
              <a:rPr lang="sk-SK" sz="2400" dirty="0"/>
              <a:t> </a:t>
            </a:r>
          </a:p>
          <a:p>
            <a:r>
              <a:rPr lang="sk-SK" sz="2400" dirty="0"/>
              <a:t>Zostavil aj 5- rečový </a:t>
            </a:r>
            <a:r>
              <a:rPr lang="sk-SK" sz="2400" dirty="0" err="1"/>
              <a:t>Slovár</a:t>
            </a:r>
            <a:r>
              <a:rPr lang="sk-SK" sz="2400" dirty="0"/>
              <a:t> </a:t>
            </a:r>
            <a:r>
              <a:rPr lang="sk-SK" sz="2400" b="1" dirty="0"/>
              <a:t>Slovenskí, Česko – </a:t>
            </a:r>
            <a:r>
              <a:rPr lang="sk-SK" sz="2400" b="1" dirty="0" err="1"/>
              <a:t>Laťinsko</a:t>
            </a:r>
            <a:r>
              <a:rPr lang="sk-SK" sz="2400" b="1" dirty="0"/>
              <a:t> – Nemecko – </a:t>
            </a:r>
            <a:r>
              <a:rPr lang="sk-SK" sz="2400" b="1" dirty="0" err="1"/>
              <a:t>Uherskí</a:t>
            </a:r>
            <a:r>
              <a:rPr lang="sk-SK" sz="2400" b="1" dirty="0"/>
              <a:t>(maďarský). </a:t>
            </a:r>
            <a:endParaRPr lang="sk-SK" sz="2400" dirty="0"/>
          </a:p>
          <a:p>
            <a:r>
              <a:rPr lang="sk-SK" sz="2400" dirty="0"/>
              <a:t>1. </a:t>
            </a:r>
            <a:r>
              <a:rPr lang="sk-SK" sz="2400" b="1" dirty="0"/>
              <a:t>BERNOLÁKOVCI</a:t>
            </a:r>
            <a:r>
              <a:rPr lang="sk-SK" sz="2400" dirty="0"/>
              <a:t> – propagovali slovenčinu ako spisovný jazyk a vyzdvihovali národnú SAMOBYTNOSŤ Slovákov..... </a:t>
            </a:r>
          </a:p>
          <a:p>
            <a:r>
              <a:rPr lang="sk-SK" sz="2400" dirty="0"/>
              <a:t>2. </a:t>
            </a:r>
            <a:r>
              <a:rPr lang="sk-SK" sz="2400" b="1" dirty="0"/>
              <a:t>SLOVENSKÍ EVANJELICKÍ VZDELANCI </a:t>
            </a:r>
            <a:r>
              <a:rPr lang="sk-SK" sz="2400" dirty="0"/>
              <a:t>– stúpenci biblickej češtiny = ,,ČESKOSLOVENČINA,, kt. sa hlásili k JEDNOTE ČS.KMEŇA </a:t>
            </a:r>
          </a:p>
          <a:p>
            <a:endParaRPr lang="sk-SK" sz="2400" dirty="0"/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9394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Žlutý otazník">
            <a:extLst>
              <a:ext uri="{FF2B5EF4-FFF2-40B4-BE49-F238E27FC236}">
                <a16:creationId xmlns:a16="http://schemas.microsoft.com/office/drawing/2014/main" id="{965DA3CE-364C-A590-2A77-5005BF92D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Otázky</a:t>
            </a:r>
            <a:r>
              <a:rPr lang="en-US" sz="6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12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7FDD94A-1FD9-4544-88AD-C4B7890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10794168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bg1"/>
                </a:solidFill>
                <a:latin typeface="Amasis MT Pro Black" panose="02040A04050005020304" pitchFamily="18" charset="-18"/>
              </a:rPr>
              <a:t>Ďakujem</a:t>
            </a:r>
            <a:r>
              <a:rPr lang="en-US" sz="7200" kern="1200" dirty="0">
                <a:solidFill>
                  <a:schemeClr val="bg1"/>
                </a:solidFill>
                <a:latin typeface="Amasis MT Pro Black" panose="02040A04050005020304" pitchFamily="18" charset="-18"/>
              </a:rPr>
              <a:t> za </a:t>
            </a:r>
            <a:r>
              <a:rPr lang="en-US" sz="7200" kern="1200" dirty="0" err="1">
                <a:solidFill>
                  <a:schemeClr val="bg1"/>
                </a:solidFill>
                <a:latin typeface="Amasis MT Pro Black" panose="02040A04050005020304" pitchFamily="18" charset="-18"/>
              </a:rPr>
              <a:t>pozornosť</a:t>
            </a:r>
            <a:endParaRPr lang="en-US" sz="7200" kern="1200" dirty="0">
              <a:solidFill>
                <a:schemeClr val="bg1"/>
              </a:solidFill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592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>
                <a:latin typeface="Blackadder ITC" panose="04020505051007020D02" pitchFamily="82" charset="0"/>
              </a:rPr>
              <a:t>PREDPOKLADY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10000"/>
          </a:bodyPr>
          <a:lstStyle/>
          <a:p>
            <a:r>
              <a:rPr lang="sk-SK" sz="2000" b="1" dirty="0"/>
              <a:t>koncom 18. storočia sa v Európe vytvorili predpoklady na vznik moderných národov. </a:t>
            </a:r>
          </a:p>
          <a:p>
            <a:r>
              <a:rPr lang="sk-SK" sz="2000" b="1" dirty="0"/>
              <a:t>- Vývin slovenskej národnosti silne obmedzovala HOSPODÁRSKA a SPOLOČENSKÁ ZAOSTALOSŤ. V podmienkach dvojitého národnostného útlaku Slovákov.</a:t>
            </a:r>
          </a:p>
          <a:p>
            <a:r>
              <a:rPr lang="sk-SK" sz="2000" b="1" dirty="0"/>
              <a:t>- Pod vplyvom osvietenských ideí (najmä jozefínskych reforiem) sa začína u slovenských vzdelancov prebúdzať NÁRODNÉ POVEDOMIE = uvedomenie si PRÍSLUŠNOSTI k istému NÁRODU. </a:t>
            </a:r>
          </a:p>
          <a:p>
            <a:r>
              <a:rPr lang="sk-SK" sz="2000" b="1" dirty="0"/>
              <a:t>- POVEDOMIE = uvedomenie si PRÍSLUŠNOSTI k istému NÁRODU. </a:t>
            </a:r>
          </a:p>
          <a:p>
            <a:r>
              <a:rPr lang="sk-SK" sz="2000" b="1" dirty="0"/>
              <a:t>- HLAVNÝMI ČINITEĽMI SNO bola národne uvedomelá inteligencia (takmer výlučne pochádzala z NEŠLACHTICKÝCH , zväčša ľudových vrstiev) v jej radoch prevažovali kňazi, učitelia, advokáti a lekári.</a:t>
            </a:r>
          </a:p>
        </p:txBody>
      </p:sp>
      <p:pic>
        <p:nvPicPr>
          <p:cNvPr id="1026" name="Picture 2" descr="Slovenské národné hnutie">
            <a:extLst>
              <a:ext uri="{FF2B5EF4-FFF2-40B4-BE49-F238E27FC236}">
                <a16:creationId xmlns:a16="http://schemas.microsoft.com/office/drawing/2014/main" id="{84C3C0BE-EFB4-16CD-5E11-5B4CFE11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r="13521"/>
          <a:stretch/>
        </p:blipFill>
        <p:spPr bwMode="auto">
          <a:xfrm>
            <a:off x="7536793" y="1911493"/>
            <a:ext cx="3941064" cy="4096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7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36650"/>
            <a:ext cx="11018520" cy="1096732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>
                <a:latin typeface="Blackadder ITC" panose="04020505051007020D02" pitchFamily="82" charset="0"/>
              </a:rPr>
              <a:t>Hospodárske pomery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sk-SK" sz="2000"/>
              <a:t>Slovensko tiež nebolo priaznivé </a:t>
            </a:r>
          </a:p>
          <a:p>
            <a:r>
              <a:rPr lang="sk-SK" sz="2000"/>
              <a:t>zaostalá agrárna krajina, </a:t>
            </a:r>
          </a:p>
          <a:p>
            <a:r>
              <a:rPr lang="sk-SK" sz="2000"/>
              <a:t>väčšina obyv. žila na vidieku a živila sa poľnohospodárstvom, </a:t>
            </a:r>
          </a:p>
          <a:p>
            <a:r>
              <a:rPr lang="sk-SK" sz="2000"/>
              <a:t>poddaní žili v kultúr. </a:t>
            </a:r>
          </a:p>
          <a:p>
            <a:r>
              <a:rPr lang="sk-SK" sz="2000"/>
              <a:t>nemali záujem ani predpoklady zúčastňovať sa na politickom dianí. Slovenská maloburžoázia bola málopočetná a hospodársky slabá. </a:t>
            </a:r>
          </a:p>
          <a:p>
            <a:r>
              <a:rPr lang="sk-SK" sz="2000"/>
              <a:t>Slov. šľachta sa až na výnimky pomaďarčila. Drobné zemianstvo hovorilo síce po slovensky, bolo však kultúrne zaostalé a nakoniec sa pridalo na maďarskú stranu. </a:t>
            </a:r>
          </a:p>
        </p:txBody>
      </p:sp>
      <p:pic>
        <p:nvPicPr>
          <p:cNvPr id="2050" name="Picture 2" descr="Najstaršia učená spoločnosť v Uhorsku - YouTube">
            <a:extLst>
              <a:ext uri="{FF2B5EF4-FFF2-40B4-BE49-F238E27FC236}">
                <a16:creationId xmlns:a16="http://schemas.microsoft.com/office/drawing/2014/main" id="{668A1FDD-2157-6217-7AC6-E36ACD927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r="21258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7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>
                <a:latin typeface="Blackadder ITC" panose="04020505051007020D02" pitchFamily="82" charset="0"/>
              </a:rPr>
              <a:t>Ciele SNO</a:t>
            </a:r>
          </a:p>
        </p:txBody>
      </p:sp>
      <p:pic>
        <p:nvPicPr>
          <p:cNvPr id="3074" name="Picture 2" descr="Formovanie moderného slovenského národa (Vajdiarová) by Katarína Vajdiarová  on Prezi Next">
            <a:extLst>
              <a:ext uri="{FF2B5EF4-FFF2-40B4-BE49-F238E27FC236}">
                <a16:creationId xmlns:a16="http://schemas.microsoft.com/office/drawing/2014/main" id="{6C8ADF96-E84C-B909-B1E2-4D9FD88C0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893665"/>
            <a:ext cx="5458968" cy="307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 fontScale="92500" lnSpcReduction="10000"/>
          </a:bodyPr>
          <a:lstStyle/>
          <a:p>
            <a:r>
              <a:rPr lang="sk-SK" sz="2000" dirty="0"/>
              <a:t>šírenie osvety, </a:t>
            </a:r>
          </a:p>
          <a:p>
            <a:r>
              <a:rPr lang="sk-SK" sz="2000" dirty="0"/>
              <a:t>riešenie jazykových otázok, </a:t>
            </a:r>
          </a:p>
          <a:p>
            <a:r>
              <a:rPr lang="sk-SK" sz="2000" dirty="0"/>
              <a:t>zdôrazňovanie starobylosti Slovákov – rozvíjanie veľkomoravskej a cyrilo-metodskej tradície, </a:t>
            </a:r>
          </a:p>
          <a:p>
            <a:r>
              <a:rPr lang="sk-SK" sz="2000" dirty="0"/>
              <a:t>zakladanie učených spoločností a spolkov, </a:t>
            </a:r>
          </a:p>
          <a:p>
            <a:r>
              <a:rPr lang="sk-SK" sz="2000" dirty="0"/>
              <a:t>v 2. etape SNO – šírenie myšlienok Slovanskej vzájomnosti </a:t>
            </a:r>
          </a:p>
          <a:p>
            <a:r>
              <a:rPr lang="sk-SK" sz="2000" dirty="0"/>
              <a:t> v 3. etape už položenie základov svojbytnej slovenskej politiky a kodifikácia nového spisovného jazyka. - obdobie FORMOVANIA MODERNÉHO SLOVENSKÉHO NÁRODA</a:t>
            </a:r>
          </a:p>
        </p:txBody>
      </p:sp>
    </p:spTree>
    <p:extLst>
      <p:ext uri="{BB962C8B-B14F-4D97-AF65-F5344CB8AC3E}">
        <p14:creationId xmlns:p14="http://schemas.microsoft.com/office/powerpoint/2010/main" val="217419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Novinky - Meranie vozidiel v obci v roku 2021 cesta II. 503 - Oficiálne  stránky obce">
            <a:extLst>
              <a:ext uri="{FF2B5EF4-FFF2-40B4-BE49-F238E27FC236}">
                <a16:creationId xmlns:a16="http://schemas.microsoft.com/office/drawing/2014/main" id="{584DD91F-F96A-99F6-267E-230C5866A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246793"/>
            <a:ext cx="10506456" cy="1290676"/>
          </a:xfrm>
        </p:spPr>
        <p:txBody>
          <a:bodyPr anchor="b">
            <a:normAutofit/>
          </a:bodyPr>
          <a:lstStyle/>
          <a:p>
            <a:pPr algn="ctr"/>
            <a:r>
              <a:rPr lang="sk-SK" sz="60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Tri etapy SNO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1. Bernolákovská etapa, 1780 – 1820 - spory medzi katolíckymi a evanjelickými duchovnými o podobu slovenského jazyka; </a:t>
            </a:r>
          </a:p>
          <a:p>
            <a:r>
              <a:rPr lang="sk-SK" b="1" dirty="0">
                <a:solidFill>
                  <a:schemeClr val="bg1"/>
                </a:solidFill>
              </a:rPr>
              <a:t>2. Kollárovská etapa, 1820 – 1835 - postupné zbližovanie predstáv oboch táborov; </a:t>
            </a:r>
          </a:p>
          <a:p>
            <a:r>
              <a:rPr lang="sk-SK" b="1" dirty="0">
                <a:solidFill>
                  <a:schemeClr val="bg1"/>
                </a:solidFill>
              </a:rPr>
              <a:t>3. Štúrovská etapa, 1835 – 1849 - obdobie štúrovskej generácie, do čela národne obrodeneckého procesu sa dostávajú evanjelici; </a:t>
            </a:r>
          </a:p>
        </p:txBody>
      </p:sp>
    </p:spTree>
    <p:extLst>
      <p:ext uri="{BB962C8B-B14F-4D97-AF65-F5344CB8AC3E}">
        <p14:creationId xmlns:p14="http://schemas.microsoft.com/office/powerpoint/2010/main" val="278122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ária Terézia – Wikipédia">
            <a:extLst>
              <a:ext uri="{FF2B5EF4-FFF2-40B4-BE49-F238E27FC236}">
                <a16:creationId xmlns:a16="http://schemas.microsoft.com/office/drawing/2014/main" id="{4700C9B3-5319-92E2-E38B-F8B32FBFE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r="-1" b="-1"/>
          <a:stretch/>
        </p:blipFill>
        <p:spPr bwMode="auto">
          <a:xfrm>
            <a:off x="-2" y="0"/>
            <a:ext cx="5410198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latin typeface="Forte Forward" pitchFamily="2" charset="-18"/>
                <a:cs typeface="Forte Forward" pitchFamily="2" charset="-18"/>
              </a:rPr>
              <a:t>Mária Terézia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700" b="1" i="0">
                <a:effectLst/>
                <a:latin typeface="Georgia" panose="02040502050405020303" pitchFamily="18" charset="0"/>
              </a:rPr>
              <a:t>Osvietenstvo</a:t>
            </a:r>
            <a:r>
              <a:rPr lang="sk-SK" sz="1700" b="0" i="0">
                <a:effectLst/>
                <a:latin typeface="Georgia" panose="02040502050405020303" pitchFamily="18" charset="0"/>
              </a:rPr>
              <a:t> – hospodárske povznesenie monarchie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0" i="0">
                <a:effectLst/>
                <a:latin typeface="Georgia" panose="02040502050405020303" pitchFamily="18" charset="0"/>
              </a:rPr>
              <a:t>1767 </a:t>
            </a:r>
            <a:r>
              <a:rPr lang="sk-SK" sz="1700" b="1" i="0">
                <a:effectLst/>
                <a:latin typeface="Georgia" panose="02040502050405020303" pitchFamily="18" charset="0"/>
              </a:rPr>
              <a:t>Urbársky patent</a:t>
            </a:r>
            <a:r>
              <a:rPr lang="sk-SK" sz="1700" b="0" i="0">
                <a:effectLst/>
                <a:latin typeface="Georgia" panose="02040502050405020303" pitchFamily="18" charset="0"/>
              </a:rPr>
              <a:t> – tereziánsky urbár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0" i="0">
                <a:effectLst/>
                <a:latin typeface="Georgia" panose="02040502050405020303" pitchFamily="18" charset="0"/>
              </a:rPr>
              <a:t>Úprava povinností poddaných voči zemepánovi – štát chránil poddaného pred nadmerným zaťažením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0" i="0">
                <a:effectLst/>
                <a:latin typeface="Georgia" panose="02040502050405020303" pitchFamily="18" charset="0"/>
              </a:rPr>
              <a:t>Zo súkromno-právnického vzťahu zemepána a poddaného sa stal verejnoprávny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0" i="0">
                <a:effectLst/>
                <a:latin typeface="Georgia" panose="02040502050405020303" pitchFamily="18" charset="0"/>
              </a:rPr>
              <a:t>Rozvoj manufaktúr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1" i="0">
                <a:effectLst/>
                <a:latin typeface="Georgia" panose="02040502050405020303" pitchFamily="18" charset="0"/>
              </a:rPr>
              <a:t>Reforma školstva</a:t>
            </a:r>
            <a:r>
              <a:rPr lang="sk-SK" sz="1700" b="0" i="0">
                <a:effectLst/>
                <a:latin typeface="Georgia" panose="02040502050405020303" pitchFamily="18" charset="0"/>
              </a:rPr>
              <a:t> – 1777 Ratio Educationis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700" b="1" i="0">
                <a:effectLst/>
                <a:latin typeface="Georgia" panose="02040502050405020303" pitchFamily="18" charset="0"/>
              </a:rPr>
              <a:t>Povinná školská dochádzka</a:t>
            </a:r>
            <a:r>
              <a:rPr lang="sk-SK" sz="1700" b="0" i="0">
                <a:effectLst/>
                <a:latin typeface="Georgia" panose="02040502050405020303" pitchFamily="18" charset="0"/>
              </a:rPr>
              <a:t> od 6 do 12 rokov</a:t>
            </a:r>
          </a:p>
          <a:p>
            <a:pPr marL="0" indent="0">
              <a:buNone/>
            </a:pPr>
            <a:endParaRPr lang="sk-SK" sz="1700"/>
          </a:p>
        </p:txBody>
      </p:sp>
    </p:spTree>
    <p:extLst>
      <p:ext uri="{BB962C8B-B14F-4D97-AF65-F5344CB8AC3E}">
        <p14:creationId xmlns:p14="http://schemas.microsoft.com/office/powerpoint/2010/main" val="18160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E62DC1-F005-3417-1996-58E6A246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" y="1334139"/>
            <a:ext cx="4637803" cy="507806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Zo súkromno-právnického vzťahu zemepána a poddaného sa stal verejnoprávny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Rozvoj manufaktúr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1" i="0" dirty="0">
                <a:effectLst/>
                <a:latin typeface="Georgia" panose="02040502050405020303" pitchFamily="18" charset="0"/>
              </a:rPr>
              <a:t>Reforma školstva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 – 1777 </a:t>
            </a:r>
            <a:r>
              <a:rPr lang="sk-SK" sz="1800" b="0" i="0" dirty="0" err="1">
                <a:effectLst/>
                <a:latin typeface="Georgia" panose="02040502050405020303" pitchFamily="18" charset="0"/>
              </a:rPr>
              <a:t>Ratio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 </a:t>
            </a:r>
            <a:r>
              <a:rPr lang="sk-SK" sz="1800" b="0" i="0" dirty="0" err="1">
                <a:effectLst/>
                <a:latin typeface="Georgia" panose="02040502050405020303" pitchFamily="18" charset="0"/>
              </a:rPr>
              <a:t>Educationis</a:t>
            </a:r>
            <a:endParaRPr lang="sk-SK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1" i="0" dirty="0">
                <a:effectLst/>
                <a:latin typeface="Georgia" panose="02040502050405020303" pitchFamily="18" charset="0"/>
              </a:rPr>
              <a:t>Povinná školská dochádzka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 od 6 do 12 rokov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Zaviedla 3 typy škôl: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Triviálne- modrené hospodárenie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Gymnáziá, lýceá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Univerzity- v Trnave, Košiciach (zrušená), 1762 Banská akadémia- najstaršia VŠ v odbore baníctva na svete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Stredné školy spravovala cirkev – jezuiti a piaristi (Matej </a:t>
            </a:r>
            <a:r>
              <a:rPr lang="sk-SK" sz="1800" b="0" i="0" dirty="0" err="1">
                <a:effectLst/>
                <a:latin typeface="Georgia" panose="02040502050405020303" pitchFamily="18" charset="0"/>
              </a:rPr>
              <a:t>Bel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Reforma súdnictva</a:t>
            </a:r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5122" name="Picture 2" descr="HNonline.sk - Bezcitná Mária Terézia: Dcére našla za manžela grobiana, hneď  po jej smrti mu dala aj druhú">
            <a:extLst>
              <a:ext uri="{FF2B5EF4-FFF2-40B4-BE49-F238E27FC236}">
                <a16:creationId xmlns:a16="http://schemas.microsoft.com/office/drawing/2014/main" id="{FDC12EF6-89CF-CFA8-500F-E7C74E530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r="28580" b="-1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BDF41C8-E4DE-947E-C4DC-A685518D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55" y="4468419"/>
            <a:ext cx="3299085" cy="191025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sk-SK" sz="7200" dirty="0">
                <a:solidFill>
                  <a:schemeClr val="bg1"/>
                </a:solidFill>
                <a:latin typeface="Forte" panose="03060902040502070203" pitchFamily="66" charset="0"/>
              </a:rPr>
              <a:t>Veda</a:t>
            </a:r>
            <a:br>
              <a:rPr lang="sk-SK" sz="72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endParaRPr lang="sk-SK" sz="72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pic>
        <p:nvPicPr>
          <p:cNvPr id="6146" name="Picture 2" descr="Cogito Ergo Sum">
            <a:extLst>
              <a:ext uri="{FF2B5EF4-FFF2-40B4-BE49-F238E27FC236}">
                <a16:creationId xmlns:a16="http://schemas.microsoft.com/office/drawing/2014/main" id="{DB190F27-83DC-4DAC-AD95-DD5DE1956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" b="6938"/>
          <a:stretch/>
        </p:blipFill>
        <p:spPr bwMode="auto"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FEE990-430B-2D52-49C3-9900EB1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523" y="3866177"/>
            <a:ext cx="7849277" cy="2886124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Matej </a:t>
            </a:r>
            <a:r>
              <a:rPr lang="sk-SK" sz="20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polyhistor, vlastivedný výskum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Samuel </a:t>
            </a:r>
            <a:r>
              <a:rPr lang="sk-SK" sz="20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Mikovíni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profesor na B. akadémii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Matej Kornel </a:t>
            </a:r>
            <a:r>
              <a:rPr lang="sk-SK" sz="20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banský konštruktér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Jozef Kornel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vodno-stĺpcový stroj v baniach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Maximilián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observatórium na TN univerzite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Johan</a:t>
            </a: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W. </a:t>
            </a:r>
            <a:r>
              <a:rPr lang="sk-SK" sz="2000" b="1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Kempelen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vodovod na BA hrade, šachový automat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2000" b="1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A. Segner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sk-SK" sz="2000" b="0" i="0" dirty="0" err="1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Segnerovo</a:t>
            </a:r>
            <a:r>
              <a:rPr lang="sk-SK" sz="2000" b="0" i="0" dirty="0">
                <a:solidFill>
                  <a:schemeClr val="bg1">
                    <a:alpha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koleso</a:t>
            </a:r>
          </a:p>
          <a:p>
            <a:endParaRPr lang="sk-SK" sz="20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2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Jozef II. Habsburský - encyklopedia.sme.sk">
            <a:extLst>
              <a:ext uri="{FF2B5EF4-FFF2-40B4-BE49-F238E27FC236}">
                <a16:creationId xmlns:a16="http://schemas.microsoft.com/office/drawing/2014/main" id="{63463523-AF11-3A71-F0AB-ACE404BF9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7FD7D8-2D5D-3243-56C4-319162B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latin typeface="Forte Forward" pitchFamily="2" charset="-18"/>
                <a:cs typeface="Forte Forward" pitchFamily="2" charset="-18"/>
              </a:rPr>
              <a:t>Jozef II.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6D3C-9D1A-C28F-02CE-4F4796F1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464" y="2691684"/>
            <a:ext cx="5936775" cy="3942413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1785 </a:t>
            </a:r>
            <a:r>
              <a:rPr lang="sk-SK" sz="1800" b="1" i="0" dirty="0">
                <a:effectLst/>
                <a:latin typeface="Georgia" panose="02040502050405020303" pitchFamily="18" charset="0"/>
              </a:rPr>
              <a:t>Patent o zrušení nevoľníctva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 – poddaní sa mohli slobodne sťahovať, sobášiť, študovať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1" i="0" dirty="0">
                <a:effectLst/>
                <a:latin typeface="Georgia" panose="02040502050405020303" pitchFamily="18" charset="0"/>
              </a:rPr>
              <a:t>Všeobecný zákonník o zločinoch a trestoch</a:t>
            </a:r>
            <a:endParaRPr lang="sk-SK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1" i="0" dirty="0">
                <a:effectLst/>
                <a:latin typeface="Georgia" panose="02040502050405020303" pitchFamily="18" charset="0"/>
              </a:rPr>
              <a:t>Zrušenie cenzúry</a:t>
            </a:r>
            <a:endParaRPr lang="sk-SK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1781 </a:t>
            </a:r>
            <a:r>
              <a:rPr lang="sk-SK" sz="1800" b="1" i="0" dirty="0">
                <a:effectLst/>
                <a:latin typeface="Georgia" panose="02040502050405020303" pitchFamily="18" charset="0"/>
              </a:rPr>
              <a:t>Tolerančný patent</a:t>
            </a:r>
            <a:r>
              <a:rPr lang="sk-SK" sz="1800" b="0" i="0" dirty="0">
                <a:effectLst/>
                <a:latin typeface="Georgia" panose="02040502050405020303" pitchFamily="18" charset="0"/>
              </a:rPr>
              <a:t> – vhodnejšie podmienky pre cirkevné obrady pre evanjelikov, kalvínov, pravoslávnych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Zlepšil postavenie Židov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Zrušenie kláštorov, ktoré nevykonávali užitočnú činnosť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Uhorsko rozdelil na 10 dištriktov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b="0" i="0" dirty="0">
                <a:effectLst/>
                <a:latin typeface="Georgia" panose="02040502050405020303" pitchFamily="18" charset="0"/>
              </a:rPr>
              <a:t>Zdanenie šľachty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1844473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850</Words>
  <Application>Microsoft Office PowerPoint</Application>
  <PresentationFormat>Širokouhlá</PresentationFormat>
  <Paragraphs>82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4" baseType="lpstr">
      <vt:lpstr>Amasis MT Pro Black</vt:lpstr>
      <vt:lpstr>Arial</vt:lpstr>
      <vt:lpstr>Blackadder ITC</vt:lpstr>
      <vt:lpstr>Calibri</vt:lpstr>
      <vt:lpstr>Calibri Light</vt:lpstr>
      <vt:lpstr>Forte</vt:lpstr>
      <vt:lpstr>Forte Forward</vt:lpstr>
      <vt:lpstr>Georgia</vt:lpstr>
      <vt:lpstr>Times New Roman</vt:lpstr>
      <vt:lpstr>Motív Office</vt:lpstr>
      <vt:lpstr>Formovanie Slovenského národa</vt:lpstr>
      <vt:lpstr>PREDPOKLADY</vt:lpstr>
      <vt:lpstr>Hospodárske pomery</vt:lpstr>
      <vt:lpstr>Ciele SNO</vt:lpstr>
      <vt:lpstr>Tri etapy SNO</vt:lpstr>
      <vt:lpstr>Mária Terézia</vt:lpstr>
      <vt:lpstr>Prezentácia programu PowerPoint</vt:lpstr>
      <vt:lpstr>Veda </vt:lpstr>
      <vt:lpstr>Jozef II.</vt:lpstr>
      <vt:lpstr>Začiatky formovania národa (1780-1820)</vt:lpstr>
      <vt:lpstr>Prezentácia programu PowerPoint</vt:lpstr>
      <vt:lpstr>Prezentácia programu PowerPoint</vt:lpstr>
      <vt:lpstr>Otázky?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Formovanie Slovenského národa</dc:title>
  <dc:creator>Dominik Valeš</dc:creator>
  <cp:lastModifiedBy>Dominik Valeš</cp:lastModifiedBy>
  <cp:revision>4</cp:revision>
  <dcterms:created xsi:type="dcterms:W3CDTF">2023-11-12T19:01:54Z</dcterms:created>
  <dcterms:modified xsi:type="dcterms:W3CDTF">2023-11-13T17:59:36Z</dcterms:modified>
</cp:coreProperties>
</file>