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71" r:id="rId9"/>
    <p:sldId id="272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B057-3396-4C94-8A15-088696C96EEB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0E2B-E988-46B5-A8A9-39A4672DD69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484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0E2B-E988-46B5-A8A9-39A4672DD69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31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0E2B-E988-46B5-A8A9-39A4672DD697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06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3E2CB5-521D-2135-4153-D5151C4D4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58D080-35EB-2780-4284-2B3FE722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1D6935-CC37-0667-34E3-CAB607A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062A74-ED15-5E37-DF8E-89CAD372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9A5082-4E92-22E7-8CEF-E0BB696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61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A61F1-B58A-B8F5-03C6-739FB5B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892234-20D9-CB80-2C77-A87DF219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685F20-F901-64D7-DE0B-734E45B1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7984ED-EE43-1652-F726-E60EECD0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3B15B8-9D7C-F848-8509-1DBE37C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18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C9DCE8-0836-21E8-1152-8B51F0944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9FB430C-908F-38BE-2FEC-34A6FC44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16D1D7D-1975-6B5F-BA77-5006684A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D012C-F715-3586-3805-F5065045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6A2DB-459A-608C-4234-EABD0BE3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721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9138F-BB9B-319D-1D05-CAC1ED6F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D0959E-7F02-5FE7-6099-89082266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A1C0DD-82C2-965E-D402-EDFAB9C0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1BC3117-2BA3-8656-5C81-10290690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60850A-6C94-9DC1-21AA-09804B0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69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D316B-17A3-0D79-28FF-B6B356EE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EDCFC9-1EED-6B31-EDFB-ED51E3A2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4BB315D-4850-B7C1-C185-49C0C5F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F582C4-788E-E046-C605-B07B589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D3251B-F8BA-14C8-E760-12B6172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E4CFA-7300-C37F-3C1A-91077389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3005DC-C465-A7CA-25ED-82691D7A4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C86E644-8246-69FB-588A-E4E80858B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2ED3E21-8055-7CF6-35C5-5732CC6B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34E84F-E19D-8DC0-A2D3-46C64D8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7711A5D-C720-C94D-79B1-8CBF78ED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165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8370C0-C267-CA0F-0177-4213D20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9512D25-D777-DE80-DFD1-E4F243CBD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239049B-113A-BC95-A714-27F3FF5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40A97B-D21F-17FD-944E-3C3A104D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35AC795-37E2-3978-46CD-A144FEFB9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7652D0F-74DD-2092-0891-86602FAF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0357CC8-C62F-6C4D-AA32-FD63086A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58F0738-03AA-D7AB-D2D4-EE1FC31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495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E8D53-C321-692F-46CE-38AC34B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A1B4348-B2AC-57FD-9ECD-E3A5F7AD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94D6CD9-1DA7-905C-EA1B-AF925C4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63BC281-82F1-A1E1-47DB-5B0FB4B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55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8289561-ECC1-E61E-D54B-B5E5B8E7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CC89B23-228D-5D7E-16E8-C9C4FCEB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3E58AB4-3C55-CE11-A16F-13D9361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3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DC7E6F-D8FE-233F-95E6-5F327946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450FF4-3F5F-5466-5FB4-9CD653DF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E1A7F3-522B-C7DC-E463-815AE4C5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7FC0E4-E04A-751C-B8C0-7771969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91D6BB9-D4AA-652B-5E1A-FFD34BF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49CED4E-3185-4487-8E29-E698803C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18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3D290-E01F-7C6D-54BF-72F8C583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EFA4758-E83B-0D02-8130-591B66D7D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8AEFE8-B625-40BD-BBEF-FF3609FF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9505A02-CC68-0467-C549-AD8E7BA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1CA1140-6E19-34BD-1552-05AEADC5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F64895B-6F7D-2901-9D16-A4A7E471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66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7D29E02-9B75-A8C0-AC4D-96AE55B1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F217C7-88F5-FC97-B017-6676E005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BCB4AE-8A1A-4B7D-6D5B-6E00806C2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4090-0383-4EA2-8677-0A1D2A363F68}" type="datetimeFigureOut">
              <a:rPr lang="sk-SK" smtClean="0"/>
              <a:t>18. 4. 2023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5168ED-099B-50AA-5FB2-7FECB113D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63071B-3C3D-F3C9-BCEB-0CE3A49B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B3B1-AB27-4FF7-879A-C23B06244E3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5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tvs.sk/media/a501/image/file/12/0703/f8C7.morality_4731717_960_720_jpg.jpg" TargetMode="External"/><Relationship Id="rId3" Type="http://schemas.openxmlformats.org/officeDocument/2006/relationships/hyperlink" Target="https://www.i-sight.com/wp-content/uploads/2022/11/core-values-exercise-1.jpg" TargetMode="External"/><Relationship Id="rId7" Type="http://schemas.openxmlformats.org/officeDocument/2006/relationships/hyperlink" Target="https://www.i-ateismus.cz/wp-content/uploads/morality.jpg" TargetMode="External"/><Relationship Id="rId12" Type="http://schemas.openxmlformats.org/officeDocument/2006/relationships/hyperlink" Target="https://wallpapercave.com/wp/wp1838381.jpg" TargetMode="External"/><Relationship Id="rId2" Type="http://schemas.openxmlformats.org/officeDocument/2006/relationships/hyperlink" Target="https://static.hnonline.sk/images/archive/2018/11/16/2f075809d585d96cf65f6c118f2ab71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ostoj.sk/uploads/9325/conversions/headline.jpg" TargetMode="External"/><Relationship Id="rId11" Type="http://schemas.openxmlformats.org/officeDocument/2006/relationships/hyperlink" Target="https://thumbs.dreamstime.com/b/estrada-transversaa-13901425.jpg" TargetMode="External"/><Relationship Id="rId5" Type="http://schemas.openxmlformats.org/officeDocument/2006/relationships/hyperlink" Target="https://i2-prod.coventrytelegraph.net/incoming/article9091017.ece/ALTERNATES/s1200c/williamshakespeare.jpg" TargetMode="External"/><Relationship Id="rId10" Type="http://schemas.openxmlformats.org/officeDocument/2006/relationships/hyperlink" Target="https://bucket-957b0m.s3.ca-central-1.amazonaws.com/2023/01/Science_Bioethics-symposium_Jessica-Lam_WEB.jpg" TargetMode="External"/><Relationship Id="rId4" Type="http://schemas.openxmlformats.org/officeDocument/2006/relationships/hyperlink" Target="https://umtemple.com/wp-content/uploads/2022/08/istock-1085514446_1_edited.jpg" TargetMode="External"/><Relationship Id="rId9" Type="http://schemas.openxmlformats.org/officeDocument/2006/relationships/hyperlink" Target="https://images.squarespace-cdn.com/content/v1/56eddde762cd9413e151ac92/1493114916123-U99QKPBZRJDMRTJEJWJE/morality.jpg?format=1500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1948691.pdf" TargetMode="External"/><Relationship Id="rId2" Type="http://schemas.openxmlformats.org/officeDocument/2006/relationships/hyperlink" Target="https://pure.royalholloway.ac.uk/ws/portalfiles/portal/19952400/TraitsValsMeta_PSPR_InPress_Parks_Leduc_Feldman_Bardi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log N: Životné hodnoty, alebo čo je pre nás dôležité">
            <a:extLst>
              <a:ext uri="{FF2B5EF4-FFF2-40B4-BE49-F238E27FC236}">
                <a16:creationId xmlns:a16="http://schemas.microsoft.com/office/drawing/2014/main" id="{9316FE0F-BE2B-1AAB-C951-7AF30CB4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brightnessContrast bright="-2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52" b="15229"/>
          <a:stretch/>
        </p:blipFill>
        <p:spPr bwMode="auto">
          <a:xfrm>
            <a:off x="20" y="10"/>
            <a:ext cx="12191981" cy="6857990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500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5C06E24-92B3-1D40-D9F6-905573C5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0148522" cy="23876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sk-SK" sz="40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Hodnoty človeka </a:t>
            </a:r>
            <a:r>
              <a:rPr lang="sk-SK" sz="4000" dirty="0" err="1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vs</a:t>
            </a:r>
            <a:r>
              <a:rPr lang="sk-SK" sz="40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. hodnota človeka.</a:t>
            </a:r>
            <a:br>
              <a:rPr lang="sk-SK" sz="40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</a:br>
            <a:r>
              <a:rPr lang="sk-SK" sz="40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K problematike </a:t>
            </a:r>
            <a:r>
              <a:rPr lang="sk-SK" sz="4000" dirty="0" err="1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axiologického</a:t>
            </a:r>
            <a:r>
              <a:rPr lang="sk-SK" sz="40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 subjektu</a:t>
            </a:r>
            <a:endParaRPr lang="sk-SK" sz="8800" dirty="0">
              <a:effectLst>
                <a:glow rad="127000">
                  <a:schemeClr val="bg1"/>
                </a:glow>
              </a:effectLst>
              <a:latin typeface="Amasis MT Pro Black" panose="02040A04050005020304" pitchFamily="18" charset="-18"/>
            </a:endParaRP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E44757-70DD-C7A9-3DCD-B06B755B2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231260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sk-SK" sz="4000" b="1" i="1" dirty="0">
                <a:solidFill>
                  <a:schemeClr val="bg1"/>
                </a:solidFill>
              </a:rPr>
              <a:t>Zdroje obrázkov: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6B35D1D-0290-1386-C2D9-7DFB14E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sk-SK" sz="1500">
                <a:hlinkClick r:id="rId2"/>
              </a:rPr>
              <a:t>https://static.hnonline.sk/images/archive/2018/11/16/2f075809d585d96cf65f6c118f2ab715.jpg</a:t>
            </a:r>
            <a:endParaRPr lang="sk-SK" sz="1500"/>
          </a:p>
          <a:p>
            <a:r>
              <a:rPr lang="sk-SK" sz="1500">
                <a:hlinkClick r:id="rId3"/>
              </a:rPr>
              <a:t>https://www.i-sight.com/wp-content/uploads/2022/11/core-values-exercise-1.jpg</a:t>
            </a:r>
            <a:endParaRPr lang="sk-SK" sz="1500"/>
          </a:p>
          <a:p>
            <a:r>
              <a:rPr lang="sk-SK" sz="1500">
                <a:hlinkClick r:id="rId4"/>
              </a:rPr>
              <a:t>https://umtemple.com/wp-content/uploads/2022/08/istock-1085514446_1_edited.jpg</a:t>
            </a:r>
            <a:endParaRPr lang="sk-SK" sz="1500"/>
          </a:p>
          <a:p>
            <a:r>
              <a:rPr lang="sk-SK" sz="1500">
                <a:hlinkClick r:id="rId5"/>
              </a:rPr>
              <a:t>https://i2-prod.coventrytelegraph.net/incoming/article9091017.ece/ALTERNATES/s1200c/williamshakespeare.jpg</a:t>
            </a:r>
            <a:endParaRPr lang="sk-SK" sz="1500"/>
          </a:p>
          <a:p>
            <a:r>
              <a:rPr lang="sk-SK" sz="1500">
                <a:hlinkClick r:id="rId6"/>
              </a:rPr>
              <a:t>https://blog.postoj.sk/uploads/9325/conversions/headline.jpg</a:t>
            </a:r>
            <a:endParaRPr lang="sk-SK" sz="1500"/>
          </a:p>
          <a:p>
            <a:r>
              <a:rPr lang="sk-SK" sz="1500">
                <a:hlinkClick r:id="rId7"/>
              </a:rPr>
              <a:t>https://www.i-ateismus.cz/wp-content/uploads/morality.jpg</a:t>
            </a:r>
            <a:endParaRPr lang="sk-SK" sz="1500"/>
          </a:p>
          <a:p>
            <a:r>
              <a:rPr lang="sk-SK" sz="1500">
                <a:hlinkClick r:id="rId8"/>
              </a:rPr>
              <a:t>https://www.rtvs.sk/media/a501/image/file/12/0703/f8C7.morality_4731717_960_720_jpg.jpg</a:t>
            </a:r>
            <a:endParaRPr lang="sk-SK" sz="1500"/>
          </a:p>
          <a:p>
            <a:r>
              <a:rPr lang="sk-SK" sz="1500">
                <a:hlinkClick r:id="rId9"/>
              </a:rPr>
              <a:t>https://images.squarespace-cdn.com/content/v1/56eddde762cd9413e151ac92/1493114916123-U99QKPBZRJDMRTJEJWJE/morality.jpg?format=1500w</a:t>
            </a:r>
            <a:endParaRPr lang="sk-SK" sz="1500"/>
          </a:p>
          <a:p>
            <a:r>
              <a:rPr lang="sk-SK" sz="1500">
                <a:hlinkClick r:id="rId10"/>
              </a:rPr>
              <a:t>https://bucket-957b0m.s3.ca-central-1.amazonaws.com/2023/01/Science_Bioethics-symposium_Jessica-Lam_WEB.jpg</a:t>
            </a:r>
            <a:endParaRPr lang="sk-SK" sz="1500"/>
          </a:p>
          <a:p>
            <a:r>
              <a:rPr lang="sk-SK" sz="1500">
                <a:hlinkClick r:id="rId11"/>
              </a:rPr>
              <a:t>https://thumbs.dreamstime.com/b/estrada-transversaa-13901425.jpg</a:t>
            </a:r>
            <a:endParaRPr lang="sk-SK" sz="1500"/>
          </a:p>
          <a:p>
            <a:r>
              <a:rPr lang="sk-SK" sz="1500">
                <a:hlinkClick r:id="rId12"/>
              </a:rPr>
              <a:t>https://wallpapercave.com/wp/wp1838381.jpg</a:t>
            </a:r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  <a:p>
            <a:endParaRPr lang="sk-SK" sz="1500"/>
          </a:p>
        </p:txBody>
      </p:sp>
    </p:spTree>
    <p:extLst>
      <p:ext uri="{BB962C8B-B14F-4D97-AF65-F5344CB8AC3E}">
        <p14:creationId xmlns:p14="http://schemas.microsoft.com/office/powerpoint/2010/main" val="8245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sk-SK" sz="4000" b="1" i="1" dirty="0">
                <a:solidFill>
                  <a:schemeClr val="bg1"/>
                </a:solidFill>
              </a:rPr>
              <a:t>Zoznam bibliografických odkazov: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B35D1D-0290-1386-C2D9-7DFB14E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DUPKALA, Rudolf.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OZVENY DAIMONIA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COFIN, 2022. ISBN 978-80-974300-1-6.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CASSIRER,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Ernst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Esej o </a:t>
            </a:r>
            <a:r>
              <a:rPr lang="sk-SK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člověku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Pravda, 1977. Filozofické odkazy.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MIHINA, František,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Kríza filozofie a metafyziky - Zrkadlo filozofie krízy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Filozofická fakulta PU v Prešove, 1998. ISBN 80-88885-54-X.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SUVÁK, Vladislav. </a:t>
            </a:r>
            <a:r>
              <a:rPr lang="sk-SK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Foucault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Od starosti o seba k estetike existencie a ešte ďalej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P+M, 2021. ISBN 978-80-89913-63-3.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ŠVAŇA, Lukáš.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Globálna etika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Prešovská univerzita v Prešove, 2019. ISBN 978-80-555-22352-1.</a:t>
            </a:r>
          </a:p>
          <a:p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ŠVIHURA, Lukáš. </a:t>
            </a:r>
            <a:r>
              <a:rPr lang="sk-SK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Umenie života a liberálna kultúra</a:t>
            </a: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Filozofická fakulta PU v Prešove, 2019. ISBN 978-80-555-2322-4.</a:t>
            </a:r>
          </a:p>
          <a:p>
            <a:pPr>
              <a:tabLst>
                <a:tab pos="596265" algn="l"/>
              </a:tabLst>
            </a:pPr>
            <a:r>
              <a:rPr lang="sk-SK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Online: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6265" algn="l"/>
              </a:tabLst>
            </a:pPr>
            <a:r>
              <a:rPr lang="sk-SK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https://pure.royalholloway.ac.uk/ws/portalfiles/portal/19952400/TraitsValsMeta_PSPR_InPress_Parks_Leduc_Feldman_Bardi.pdf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96265" algn="l"/>
              </a:tabLst>
            </a:pPr>
            <a:r>
              <a:rPr lang="sk-SK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SHAMUGANATHAN KARUPPAIYA - WORK VALUES, PERSONALITY TRAITS AND CAREER SUCCESS, dostupné z: </a:t>
            </a:r>
            <a:r>
              <a:rPr lang="sk-SK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https://core.ac.uk/download/pdf/11948691.pdf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7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rasovité ryžové polia">
            <a:extLst>
              <a:ext uri="{FF2B5EF4-FFF2-40B4-BE49-F238E27FC236}">
                <a16:creationId xmlns:a16="http://schemas.microsoft.com/office/drawing/2014/main" id="{6A409AB9-93B8-68B4-C3AA-9A05181F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FD2063-FEC1-BDA4-DA78-6BD2930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1">
                <a:solidFill>
                  <a:srgbClr val="FFFFFF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65847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Nonline.sk - Dedíte alebo predávate les či pôdu? Pozor, hrozia vám tieto  riziká">
            <a:extLst>
              <a:ext uri="{FF2B5EF4-FFF2-40B4-BE49-F238E27FC236}">
                <a16:creationId xmlns:a16="http://schemas.microsoft.com/office/drawing/2014/main" id="{749F4BCD-A961-9B77-FB88-B962F1B9F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3" r="2742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8399F10-A444-AA88-2EF9-6ECA1ABF8C50}"/>
              </a:ext>
            </a:extLst>
          </p:cNvPr>
          <p:cNvSpPr txBox="1"/>
          <p:nvPr/>
        </p:nvSpPr>
        <p:spPr>
          <a:xfrm>
            <a:off x="6214398" y="2887672"/>
            <a:ext cx="5033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400" b="1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„Hodnota človeka sa meria: 1. tým, kým a čím je, 2. tým, čo dokáže a vie, 3. tým, čo je z hľadiska spoločenstva jeho blížnych nasledovaniahodné, príkladné a užitočné.“</a:t>
            </a:r>
          </a:p>
          <a:p>
            <a:pPr algn="ctr">
              <a:lnSpc>
                <a:spcPct val="150000"/>
              </a:lnSpc>
            </a:pPr>
            <a:endParaRPr lang="sk-SK" sz="2400" b="1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pPr algn="ctr"/>
            <a:r>
              <a:rPr lang="sk-SK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DUPKALA, Rudolf. </a:t>
            </a:r>
            <a:r>
              <a:rPr lang="sk-SK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OZVENY DAIMONIA</a:t>
            </a:r>
            <a:r>
              <a:rPr lang="sk-SK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Prešov: COFIN, 2022. ISBN 978-80-974300-1-6., s. 30</a:t>
            </a:r>
            <a:endParaRPr lang="sk-SK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efining Your Values - United Methodist Temple">
            <a:extLst>
              <a:ext uri="{FF2B5EF4-FFF2-40B4-BE49-F238E27FC236}">
                <a16:creationId xmlns:a16="http://schemas.microsoft.com/office/drawing/2014/main" id="{3B301C4A-422B-97DD-8477-1CD8285DD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6 Core Values Exercises for Determining Your Ethics Culture">
            <a:extLst>
              <a:ext uri="{FF2B5EF4-FFF2-40B4-BE49-F238E27FC236}">
                <a16:creationId xmlns:a16="http://schemas.microsoft.com/office/drawing/2014/main" id="{35C700C0-5767-4BED-D8C2-FDD85FC66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2" b="2312"/>
          <a:stretch/>
        </p:blipFill>
        <p:spPr bwMode="auto">
          <a:xfrm>
            <a:off x="294831" y="251085"/>
            <a:ext cx="10821625" cy="548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5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63489A1-6314-8E7B-070C-85070BBD424A}"/>
              </a:ext>
            </a:extLst>
          </p:cNvPr>
          <p:cNvSpPr txBox="1"/>
          <p:nvPr/>
        </p:nvSpPr>
        <p:spPr>
          <a:xfrm>
            <a:off x="283109" y="925326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„Nič nie je dobré alebo zlé. To z toho robí až naše premýšľanie.“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EB5B5F6-22EB-A3AC-5E35-4E4B11647C75}"/>
              </a:ext>
            </a:extLst>
          </p:cNvPr>
          <p:cNvSpPr txBox="1"/>
          <p:nvPr/>
        </p:nvSpPr>
        <p:spPr>
          <a:xfrm>
            <a:off x="283108" y="2252581"/>
            <a:ext cx="3237875" cy="1477328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„Na zemi totiž nie je nič také zlé, čo dobrom nemôže byť pre druhého, a tiež nič také dobré tu nie je, čo by sa nemohlo v zlo zmeniť.“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2B4CCF0-D1E5-AD66-0553-32BFCD18AC69}"/>
              </a:ext>
            </a:extLst>
          </p:cNvPr>
          <p:cNvSpPr txBox="1"/>
          <p:nvPr/>
        </p:nvSpPr>
        <p:spPr>
          <a:xfrm>
            <a:off x="8375309" y="1030860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„Šťastný byť nevieš, pretože po tom, čo nemáš, sa ženieš, a čo máš, na to zabúdaš.“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A50148A-61ED-7538-8BF4-730A6AF03CCF}"/>
              </a:ext>
            </a:extLst>
          </p:cNvPr>
          <p:cNvSpPr txBox="1"/>
          <p:nvPr/>
        </p:nvSpPr>
        <p:spPr>
          <a:xfrm>
            <a:off x="8375306" y="5865771"/>
            <a:ext cx="3237875" cy="646331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„Vieme čo sme, ale nevieme, čo z nás môže byť.“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C0911D6-306C-AF93-C59E-96EBAE62883A}"/>
              </a:ext>
            </a:extLst>
          </p:cNvPr>
          <p:cNvSpPr txBox="1"/>
          <p:nvPr/>
        </p:nvSpPr>
        <p:spPr>
          <a:xfrm>
            <a:off x="283109" y="4133834"/>
            <a:ext cx="3237875" cy="2308324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„Čo je človek, keď žije iba preto, aby spal a jedol? Nič viac ako zviera, nič viac. Ten, kto nám dal takú veľkú schopnosť myslieť, nazerať na veci minulé aj budúce, zaiste nechcel, aby božský rozum v nás zahníval a tlel.“ 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4C263F3-EAB8-AA6E-F80A-8AE49980C96B}"/>
              </a:ext>
            </a:extLst>
          </p:cNvPr>
          <p:cNvSpPr txBox="1"/>
          <p:nvPr/>
        </p:nvSpPr>
        <p:spPr>
          <a:xfrm>
            <a:off x="8375307" y="2746961"/>
            <a:ext cx="3237875" cy="646331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„Hlboký pád privodí často najväčšie šťastie.“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CF4C66B-8769-9AE3-EC56-2C9ACDB269E6}"/>
              </a:ext>
            </a:extLst>
          </p:cNvPr>
          <p:cNvSpPr txBox="1"/>
          <p:nvPr/>
        </p:nvSpPr>
        <p:spPr>
          <a:xfrm>
            <a:off x="2436854" y="153007"/>
            <a:ext cx="7318292" cy="584775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„Názory ľudí sú časťou ich šťastia.“</a:t>
            </a:r>
            <a:endParaRPr lang="sk-SK" sz="3200" b="1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5D6D309-5EB5-87D2-D934-29C8870B4D2E}"/>
              </a:ext>
            </a:extLst>
          </p:cNvPr>
          <p:cNvSpPr txBox="1"/>
          <p:nvPr/>
        </p:nvSpPr>
        <p:spPr>
          <a:xfrm>
            <a:off x="8375307" y="4245432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„Šťastný môže byť len ten, kto skutočne miloval aspoň  raz v živote.“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178D0492-D349-7236-DF72-033544E9A2E9}"/>
              </a:ext>
            </a:extLst>
          </p:cNvPr>
          <p:cNvSpPr txBox="1"/>
          <p:nvPr/>
        </p:nvSpPr>
        <p:spPr>
          <a:xfrm>
            <a:off x="4319269" y="4871790"/>
            <a:ext cx="3237875" cy="923330"/>
          </a:xfrm>
          <a:prstGeom prst="rect">
            <a:avLst/>
          </a:prstGeom>
          <a:noFill/>
          <a:ln w="31750">
            <a:solidFill>
              <a:schemeClr val="tx1">
                <a:alpha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„Vonkajšia krása je o to cennejšia, o čo viac skrýva vnútornej krásy.“</a:t>
            </a:r>
            <a:endParaRPr lang="sk-SK" dirty="0"/>
          </a:p>
        </p:txBody>
      </p:sp>
      <p:pic>
        <p:nvPicPr>
          <p:cNvPr id="5122" name="Picture 2" descr="Shakespeare Day 2015: 10 facts you didn't know about William Shakespeare -  CoventryLive">
            <a:extLst>
              <a:ext uri="{FF2B5EF4-FFF2-40B4-BE49-F238E27FC236}">
                <a16:creationId xmlns:a16="http://schemas.microsoft.com/office/drawing/2014/main" id="{AEF69197-C6AC-BCE7-7FDE-BF4D57EA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69" y="987600"/>
            <a:ext cx="3146234" cy="3146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ototapeta les v hmle | Dovido.sk">
            <a:extLst>
              <a:ext uri="{FF2B5EF4-FFF2-40B4-BE49-F238E27FC236}">
                <a16:creationId xmlns:a16="http://schemas.microsoft.com/office/drawing/2014/main" id="{2A9D6A65-6BCF-BB84-EE16-60FBF6507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 r="-1" b="8709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B3CCBDC-A49E-5F3B-F460-2A3973E21714}"/>
              </a:ext>
            </a:extLst>
          </p:cNvPr>
          <p:cNvSpPr txBox="1"/>
          <p:nvPr/>
        </p:nvSpPr>
        <p:spPr>
          <a:xfrm>
            <a:off x="5690077" y="3324069"/>
            <a:ext cx="6282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 Človek sa nemá starať o nič z tých vecí, ktoré mu nepatria, už len preto, že je človek. Nie sú požiadavkami človeka a ani ich ľudská prirodzenosť nesľubuje a ani ju nezdokonaľujú. Nemá teda človek klásť do nich svoj cieľ, ani svoje dobro, ktoré práve napĺňa cieľ.“</a:t>
            </a:r>
          </a:p>
          <a:p>
            <a:pPr>
              <a:lnSpc>
                <a:spcPct val="150000"/>
              </a:lnSpc>
            </a:pPr>
            <a:endParaRPr lang="sk-SK" sz="2000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CASSIRER, </a:t>
            </a:r>
            <a:r>
              <a:rPr lang="sk-SK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Ernst</a:t>
            </a:r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Esej o </a:t>
            </a:r>
            <a:r>
              <a:rPr lang="sk-SK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člověku</a:t>
            </a:r>
            <a:r>
              <a:rPr lang="sk-SK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Pravda, 1977. Filozofické odkazy., s. 53</a:t>
            </a:r>
            <a:endParaRPr lang="sk-S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0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orene morálky | Konzervatívny denník">
            <a:extLst>
              <a:ext uri="{FF2B5EF4-FFF2-40B4-BE49-F238E27FC236}">
                <a16:creationId xmlns:a16="http://schemas.microsoft.com/office/drawing/2014/main" id="{FCEEE04E-E71C-3E33-CF9E-186F372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6" y="3965626"/>
            <a:ext cx="3685395" cy="24569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orálka - Rubriky - Rádio Slovensko">
            <a:extLst>
              <a:ext uri="{FF2B5EF4-FFF2-40B4-BE49-F238E27FC236}">
                <a16:creationId xmlns:a16="http://schemas.microsoft.com/office/drawing/2014/main" id="{E901543E-32DE-78F1-68FF-C5CB2D04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2" y="338059"/>
            <a:ext cx="4241418" cy="2387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řesťanství a morálka | i-Ateismus.cz">
            <a:extLst>
              <a:ext uri="{FF2B5EF4-FFF2-40B4-BE49-F238E27FC236}">
                <a16:creationId xmlns:a16="http://schemas.microsoft.com/office/drawing/2014/main" id="{0F5AABF8-14BC-85AE-54A9-69ADF108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432982"/>
            <a:ext cx="3731596" cy="21003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The morality and politics of abortion and matters of life and death – The  Varsity">
            <a:extLst>
              <a:ext uri="{FF2B5EF4-FFF2-40B4-BE49-F238E27FC236}">
                <a16:creationId xmlns:a16="http://schemas.microsoft.com/office/drawing/2014/main" id="{CAA28A56-831B-1AB2-0F57-57DF14D9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19" y="4002581"/>
            <a:ext cx="3574530" cy="2383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e nature of morality — Adam Smith Institute">
            <a:extLst>
              <a:ext uri="{FF2B5EF4-FFF2-40B4-BE49-F238E27FC236}">
                <a16:creationId xmlns:a16="http://schemas.microsoft.com/office/drawing/2014/main" id="{FB4BAA92-9F19-4D72-F205-EE91A429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31" y="730339"/>
            <a:ext cx="6952937" cy="52147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4" name="Rectangle 819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strada transversaa imagem de stock. Imagem de nuvem - 13901425">
            <a:extLst>
              <a:ext uri="{FF2B5EF4-FFF2-40B4-BE49-F238E27FC236}">
                <a16:creationId xmlns:a16="http://schemas.microsoft.com/office/drawing/2014/main" id="{6903B5C9-7AAB-A753-B977-CA0CC0000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10089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ectangle 820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DB6CF24-6461-0DF7-1DF9-78AA2591EDAE}"/>
              </a:ext>
            </a:extLst>
          </p:cNvPr>
          <p:cNvSpPr txBox="1"/>
          <p:nvPr/>
        </p:nvSpPr>
        <p:spPr>
          <a:xfrm>
            <a:off x="1158265" y="1087182"/>
            <a:ext cx="9872420" cy="3847207"/>
          </a:xfrm>
          <a:prstGeom prst="rect">
            <a:avLst/>
          </a:prstGeom>
          <a:solidFill>
            <a:schemeClr val="bg1">
              <a:alpha val="37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 </a:t>
            </a:r>
            <a:r>
              <a:rPr lang="sk-SK" sz="2800" b="1" i="1" dirty="0">
                <a:effectLst/>
                <a:latin typeface="Baguet Script" panose="00000500000000000000" pitchFamily="2" charset="-18"/>
                <a:ea typeface="Times New Roman" panose="02020603050405020304" pitchFamily="18" charset="0"/>
              </a:rPr>
              <a:t>„Akú morálku by sme mali vypracovať v čase, keď už viac-menej neveríme, že môže byť založená na viere a nechceme ani právny systém, ktorý by zasahoval do nášho morálneho, osobného, intímneho života?...“</a:t>
            </a:r>
            <a:endParaRPr lang="sk-SK" sz="2800" b="1" dirty="0">
              <a:effectLst/>
              <a:latin typeface="Baguet Script" panose="00000500000000000000" pitchFamily="2" charset="-18"/>
              <a:ea typeface="Times New Roman" panose="02020603050405020304" pitchFamily="18" charset="0"/>
            </a:endParaRPr>
          </a:p>
          <a:p>
            <a:pPr algn="ctr"/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SUVÁK, Vladislav. </a:t>
            </a:r>
            <a:r>
              <a:rPr lang="sk-SK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Foucault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Od starosti o seba k estetike existencie a ešte ďalej</a:t>
            </a:r>
            <a:r>
              <a:rPr lang="sk-S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Bratislava: P+M, 2021. ISBN 978-80-89913-63-3., s. 125</a:t>
            </a:r>
          </a:p>
          <a:p>
            <a:pPr algn="ctr"/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2641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ppiness Wallpapers - Wallpaper Cave">
            <a:extLst>
              <a:ext uri="{FF2B5EF4-FFF2-40B4-BE49-F238E27FC236}">
                <a16:creationId xmlns:a16="http://schemas.microsoft.com/office/drawing/2014/main" id="{326627FA-5DBC-B569-9F1C-CCBDED78A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375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812</Words>
  <Application>Microsoft Office PowerPoint</Application>
  <PresentationFormat>Širokouhlá</PresentationFormat>
  <Paragraphs>52</Paragraphs>
  <Slides>12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Amasis MT Pro Black</vt:lpstr>
      <vt:lpstr>Arial</vt:lpstr>
      <vt:lpstr>Baguet Script</vt:lpstr>
      <vt:lpstr>Calibri</vt:lpstr>
      <vt:lpstr>Calibri Light</vt:lpstr>
      <vt:lpstr>Open Sans</vt:lpstr>
      <vt:lpstr>Times New Roman</vt:lpstr>
      <vt:lpstr>Motív Office</vt:lpstr>
      <vt:lpstr>Hodnoty človeka vs. hodnota človeka. K problematike axiologického subjektu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 obrázkov:</vt:lpstr>
      <vt:lpstr>Zoznam bibliografických odkazov: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10</cp:revision>
  <dcterms:created xsi:type="dcterms:W3CDTF">2023-04-07T10:42:54Z</dcterms:created>
  <dcterms:modified xsi:type="dcterms:W3CDTF">2023-04-18T20:04:53Z</dcterms:modified>
</cp:coreProperties>
</file>