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64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18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AD7A-7A0A-4441-91F3-F35FEBCE4D54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D2113-B58C-4991-97BC-EEDDD777966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www.sklenarstvi.hostservis.cz/data/images/80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717032"/>
            <a:ext cx="3508003" cy="2631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2352" y="764704"/>
            <a:ext cx="7851648" cy="1828800"/>
          </a:xfrm>
        </p:spPr>
        <p:txBody>
          <a:bodyPr/>
          <a:lstStyle/>
          <a:p>
            <a:pPr algn="l"/>
            <a:r>
              <a:rPr lang="sk-SK" b="0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p-prvky</a:t>
            </a:r>
            <a:r>
              <a:rPr lang="sk-SK" b="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Kremík</a:t>
            </a:r>
            <a:endParaRPr lang="sk-SK" b="0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4" name="Picture 2" descr="Zdroj: http://www.fyzikavpokusech.info/wp-content/uploads/2009/03/kremi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5013659" cy="2892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odnadpis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Kremík - Si </a:t>
            </a:r>
            <a:endParaRPr lang="sk-SK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2468880"/>
            <a:ext cx="8229600" cy="4389120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nachádza sa v 3. perióde v IV.A skupine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elektrónová konfigurácia: </a:t>
            </a:r>
            <a:r>
              <a:rPr lang="sk-SK" sz="2400" b="1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Si: 3s</a:t>
            </a:r>
            <a:r>
              <a:rPr lang="sk-SK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 3p</a:t>
            </a:r>
            <a:r>
              <a:rPr lang="sk-SK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Druhý najrozšírenejší prvok na Zemi (</a:t>
            </a:r>
            <a:r>
              <a:rPr lang="sk-SK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OSiAl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 prírode sa nachádza ako kremeň SiO2, vo forme kremičitanov ( granát), a vo forme hlinitokremičitanov (živec, sľuda)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Využitie kremíka 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polovodič,polokov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 elektrotechnickom priemysle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 slnečných batériách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v hutníctve na výrobu zliatin 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 zvýšenie tvrdosti a pevnosti ocele.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 Výroba Si 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redukciou oxidu kremičitého ,karbidom vápenatým alebo uhlíkom v elektrických peciach</a:t>
            </a:r>
          </a:p>
          <a:p>
            <a:endParaRPr lang="sk-SK" dirty="0" smtClean="0"/>
          </a:p>
          <a:p>
            <a:pPr algn="ctr">
              <a:buNone/>
            </a:pPr>
            <a:r>
              <a:rPr lang="it-IT" b="1" dirty="0" smtClean="0"/>
              <a:t>SiO</a:t>
            </a:r>
            <a:r>
              <a:rPr lang="it-IT" b="1" baseline="-25000" dirty="0" smtClean="0"/>
              <a:t>2</a:t>
            </a:r>
            <a:r>
              <a:rPr lang="it-IT" b="1" dirty="0" smtClean="0"/>
              <a:t> + CaC</a:t>
            </a:r>
            <a:r>
              <a:rPr lang="it-IT" b="1" baseline="-25000" dirty="0" smtClean="0"/>
              <a:t>2</a:t>
            </a:r>
            <a:r>
              <a:rPr lang="it-IT" b="1" dirty="0" smtClean="0"/>
              <a:t>→ Si + Ca + 2CO</a:t>
            </a:r>
          </a:p>
          <a:p>
            <a:pPr algn="ctr">
              <a:buNone/>
            </a:pPr>
            <a:r>
              <a:rPr lang="it-IT" b="1" dirty="0" smtClean="0"/>
              <a:t>SiO</a:t>
            </a:r>
            <a:r>
              <a:rPr lang="it-IT" b="1" baseline="-25000" dirty="0" smtClean="0"/>
              <a:t>2 </a:t>
            </a:r>
            <a:r>
              <a:rPr lang="it-IT" b="1" dirty="0" smtClean="0"/>
              <a:t>+ 2C → Si + 2CO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u="sng" dirty="0" smtClean="0"/>
              <a:t>Zlúčeniny Si: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27848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Silicidy</a:t>
            </a:r>
            <a:r>
              <a:rPr lang="sk-SK" dirty="0" smtClean="0"/>
              <a:t> – Si + kov  Li</a:t>
            </a:r>
            <a:r>
              <a:rPr lang="sk-SK" baseline="-25000" dirty="0" smtClean="0"/>
              <a:t>3</a:t>
            </a:r>
            <a:r>
              <a:rPr lang="sk-SK" dirty="0" smtClean="0"/>
              <a:t>Si, CaSi</a:t>
            </a:r>
            <a:r>
              <a:rPr lang="sk-SK" baseline="-25000" dirty="0" smtClean="0"/>
              <a:t>2</a:t>
            </a:r>
            <a:r>
              <a:rPr lang="sk-SK" dirty="0" smtClean="0"/>
              <a:t>.</a:t>
            </a:r>
          </a:p>
          <a:p>
            <a:r>
              <a:rPr lang="sk-SK" b="1" dirty="0" err="1" smtClean="0"/>
              <a:t>Silány</a:t>
            </a:r>
            <a:r>
              <a:rPr lang="sk-SK" b="1" dirty="0" smtClean="0"/>
              <a:t> </a:t>
            </a:r>
            <a:r>
              <a:rPr lang="sk-SK" dirty="0" smtClean="0"/>
              <a:t> - Si + vodík </a:t>
            </a:r>
          </a:p>
          <a:p>
            <a:pPr>
              <a:buNone/>
            </a:pPr>
            <a:r>
              <a:rPr lang="sk-SK" dirty="0" smtClean="0"/>
              <a:t>                   veľmi reaktívne, samozápalné, redukčné vlastnosti:</a:t>
            </a:r>
          </a:p>
          <a:p>
            <a:r>
              <a:rPr lang="sk-SK" dirty="0" err="1" smtClean="0"/>
              <a:t>Monosilán</a:t>
            </a:r>
            <a:r>
              <a:rPr lang="sk-SK" dirty="0" smtClean="0"/>
              <a:t> – SiH</a:t>
            </a:r>
            <a:r>
              <a:rPr lang="sk-SK" baseline="-25000" dirty="0" smtClean="0"/>
              <a:t>4</a:t>
            </a:r>
            <a:endParaRPr lang="sk-SK" dirty="0" smtClean="0"/>
          </a:p>
          <a:p>
            <a:r>
              <a:rPr lang="sk-SK" dirty="0" err="1" smtClean="0"/>
              <a:t>Disilán</a:t>
            </a:r>
            <a:r>
              <a:rPr lang="sk-SK" dirty="0" smtClean="0"/>
              <a:t> – Si</a:t>
            </a:r>
            <a:r>
              <a:rPr lang="sk-SK" baseline="-25000" dirty="0" smtClean="0"/>
              <a:t>2</a:t>
            </a:r>
            <a:r>
              <a:rPr lang="sk-SK" dirty="0" smtClean="0"/>
              <a:t>H</a:t>
            </a:r>
            <a:r>
              <a:rPr lang="sk-SK" baseline="-25000" dirty="0" smtClean="0"/>
              <a:t>6</a:t>
            </a:r>
            <a:endParaRPr lang="sk-SK" dirty="0" smtClean="0"/>
          </a:p>
          <a:p>
            <a:r>
              <a:rPr lang="sk-SK" dirty="0" err="1" smtClean="0"/>
              <a:t>Trisilán</a:t>
            </a:r>
            <a:r>
              <a:rPr lang="sk-SK" dirty="0" smtClean="0"/>
              <a:t> – Si</a:t>
            </a:r>
            <a:r>
              <a:rPr lang="sk-SK" baseline="-25000" dirty="0" smtClean="0"/>
              <a:t>3</a:t>
            </a:r>
            <a:r>
              <a:rPr lang="sk-SK" dirty="0" smtClean="0"/>
              <a:t>H</a:t>
            </a:r>
            <a:r>
              <a:rPr lang="sk-SK" baseline="-25000" dirty="0" smtClean="0"/>
              <a:t>8 </a:t>
            </a:r>
            <a:r>
              <a:rPr lang="sk-SK" sz="2800" dirty="0" smtClean="0"/>
              <a:t> - </a:t>
            </a:r>
            <a:r>
              <a:rPr lang="sk-SK" sz="2000" dirty="0" smtClean="0"/>
              <a:t>kvapalina</a:t>
            </a:r>
          </a:p>
          <a:p>
            <a:pPr>
              <a:buNone/>
            </a:pPr>
            <a:r>
              <a:rPr lang="sk-SK" sz="2400" dirty="0" smtClean="0"/>
              <a:t>Ostatné  sú tuhé látky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Pravá zložená zátvorka 3"/>
          <p:cNvSpPr/>
          <p:nvPr/>
        </p:nvSpPr>
        <p:spPr>
          <a:xfrm>
            <a:off x="3347864" y="3140968"/>
            <a:ext cx="288032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923928" y="3212976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plyny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87624" y="764704"/>
            <a:ext cx="7056784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err="1" smtClean="0"/>
              <a:t>Halogenidy</a:t>
            </a:r>
            <a:r>
              <a:rPr lang="sk-SK" sz="2400" b="1" dirty="0" smtClean="0"/>
              <a:t> - </a:t>
            </a:r>
            <a:r>
              <a:rPr lang="sk-SK" sz="2400" dirty="0" smtClean="0"/>
              <a:t>SiF</a:t>
            </a:r>
            <a:r>
              <a:rPr lang="sk-SK" sz="2400" baseline="-25000" dirty="0" smtClean="0"/>
              <a:t>4</a:t>
            </a:r>
            <a:r>
              <a:rPr lang="sk-SK" sz="2400" dirty="0" smtClean="0"/>
              <a:t> – fluorid kremičitý </a:t>
            </a:r>
          </a:p>
          <a:p>
            <a:pPr>
              <a:buNone/>
            </a:pPr>
            <a:r>
              <a:rPr lang="sk-SK" sz="2400" b="1" dirty="0" smtClean="0"/>
              <a:t>Oxidy </a:t>
            </a:r>
            <a:r>
              <a:rPr lang="sk-SK" sz="2400" dirty="0" smtClean="0"/>
              <a:t>– SiO</a:t>
            </a:r>
            <a:r>
              <a:rPr lang="sk-SK" sz="2000" dirty="0" smtClean="0"/>
              <a:t>2 – tuhá látka </a:t>
            </a:r>
          </a:p>
          <a:p>
            <a:pPr>
              <a:buNone/>
            </a:pPr>
            <a:r>
              <a:rPr lang="sk-SK" sz="2000" dirty="0" smtClean="0"/>
              <a:t>               - vysušený SiO</a:t>
            </a:r>
            <a:r>
              <a:rPr lang="sk-SK" sz="1600" dirty="0" smtClean="0"/>
              <a:t>2 </a:t>
            </a:r>
            <a:r>
              <a:rPr lang="sk-SK" sz="2000" dirty="0" smtClean="0"/>
              <a:t>=</a:t>
            </a:r>
            <a:r>
              <a:rPr lang="sk-SK" sz="2000" dirty="0" err="1" smtClean="0"/>
              <a:t>silikagél</a:t>
            </a:r>
            <a:r>
              <a:rPr lang="sk-SK" sz="2000" dirty="0" smtClean="0"/>
              <a:t> (viaže na seba vlhkosť)</a:t>
            </a:r>
            <a:endParaRPr lang="sk-SK" sz="2400" dirty="0" smtClean="0"/>
          </a:p>
          <a:p>
            <a:pPr>
              <a:buNone/>
            </a:pPr>
            <a:r>
              <a:rPr lang="sk-SK" sz="2400" b="1" dirty="0" smtClean="0"/>
              <a:t>Kyseliny </a:t>
            </a:r>
          </a:p>
          <a:p>
            <a:pPr>
              <a:buNone/>
            </a:pPr>
            <a:r>
              <a:rPr lang="sk-SK" sz="2400" b="1" dirty="0" smtClean="0"/>
              <a:t>Kremičitany</a:t>
            </a:r>
          </a:p>
          <a:p>
            <a:pPr>
              <a:buNone/>
            </a:pPr>
            <a:r>
              <a:rPr lang="sk-SK" sz="2400" b="1" dirty="0" smtClean="0"/>
              <a:t>Silikóny = </a:t>
            </a:r>
            <a:r>
              <a:rPr lang="sk-SK" sz="2400" dirty="0" smtClean="0"/>
              <a:t>kremík + uhľovodíkový zvyšok(R) </a:t>
            </a:r>
            <a:endParaRPr lang="sk-SK" sz="2400" b="1" dirty="0" smtClean="0"/>
          </a:p>
        </p:txBody>
      </p:sp>
      <p:sp>
        <p:nvSpPr>
          <p:cNvPr id="10246" name="AutoShape 6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8" name="AutoShape 8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764704"/>
            <a:ext cx="8424936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u="sng" dirty="0" err="1" smtClean="0">
                <a:solidFill>
                  <a:srgbClr val="0070C0"/>
                </a:solidFill>
              </a:rPr>
              <a:t>Alotropické</a:t>
            </a:r>
            <a:r>
              <a:rPr lang="sk-SK" sz="2800" b="1" u="sng" dirty="0" smtClean="0">
                <a:solidFill>
                  <a:srgbClr val="0070C0"/>
                </a:solidFill>
              </a:rPr>
              <a:t> modifikácie SiO</a:t>
            </a:r>
            <a:r>
              <a:rPr lang="sk-SK" sz="2000" b="1" u="sng" dirty="0" smtClean="0">
                <a:solidFill>
                  <a:srgbClr val="0070C0"/>
                </a:solidFill>
              </a:rPr>
              <a:t>2 </a:t>
            </a:r>
          </a:p>
          <a:p>
            <a:pPr>
              <a:buNone/>
            </a:pPr>
            <a:r>
              <a:rPr lang="sk-SK" sz="2800" dirty="0" smtClean="0"/>
              <a:t>Bezfarebný - krištáľ</a:t>
            </a:r>
            <a:endParaRPr lang="sk-SK" sz="2400" dirty="0" smtClean="0"/>
          </a:p>
          <a:p>
            <a:pPr>
              <a:buNone/>
            </a:pPr>
            <a:r>
              <a:rPr lang="sk-SK" sz="2800" dirty="0" err="1" smtClean="0"/>
              <a:t>Záhneda</a:t>
            </a:r>
            <a:r>
              <a:rPr lang="sk-SK" sz="2800" dirty="0" smtClean="0"/>
              <a:t> – hnedá farba</a:t>
            </a:r>
          </a:p>
          <a:p>
            <a:pPr>
              <a:buNone/>
            </a:pPr>
            <a:r>
              <a:rPr lang="sk-SK" sz="2800" dirty="0" err="1" smtClean="0"/>
              <a:t>Citrín</a:t>
            </a:r>
            <a:r>
              <a:rPr lang="sk-SK" sz="2800" dirty="0" smtClean="0"/>
              <a:t> – žltá farba</a:t>
            </a:r>
          </a:p>
          <a:p>
            <a:pPr>
              <a:buNone/>
            </a:pPr>
            <a:r>
              <a:rPr lang="sk-SK" sz="2800" dirty="0" err="1" smtClean="0"/>
              <a:t>Ruženín</a:t>
            </a:r>
            <a:r>
              <a:rPr lang="sk-SK" sz="2800" dirty="0" smtClean="0"/>
              <a:t> – ružová</a:t>
            </a:r>
          </a:p>
          <a:p>
            <a:pPr>
              <a:buNone/>
            </a:pPr>
            <a:r>
              <a:rPr lang="sk-SK" sz="2800" dirty="0" smtClean="0"/>
              <a:t>Ametyst - fialová</a:t>
            </a:r>
            <a:endParaRPr lang="sk-SK" sz="2400" dirty="0"/>
          </a:p>
        </p:txBody>
      </p:sp>
      <p:pic>
        <p:nvPicPr>
          <p:cNvPr id="10242" name="Picture 2" descr="http://www.nerosty.cz/large/00008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2359822" cy="1772816"/>
          </a:xfrm>
          <a:prstGeom prst="rect">
            <a:avLst/>
          </a:prstGeom>
          <a:noFill/>
        </p:spPr>
      </p:pic>
      <p:pic>
        <p:nvPicPr>
          <p:cNvPr id="10244" name="Picture 4" descr="http://www.vzostup.sk/wp-content/images/kamene/ruzenin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132856"/>
            <a:ext cx="2281436" cy="2281436"/>
          </a:xfrm>
          <a:prstGeom prst="rect">
            <a:avLst/>
          </a:prstGeom>
          <a:noFill/>
        </p:spPr>
      </p:pic>
      <p:sp>
        <p:nvSpPr>
          <p:cNvPr id="10246" name="AutoShape 6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8" name="AutoShape 8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50" name="Picture 10" descr="http://www.nimbiana.sk/wp-content/uploads/2014/09/citr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60648"/>
            <a:ext cx="3085078" cy="1700809"/>
          </a:xfrm>
          <a:prstGeom prst="rect">
            <a:avLst/>
          </a:prstGeom>
          <a:noFill/>
        </p:spPr>
      </p:pic>
      <p:pic>
        <p:nvPicPr>
          <p:cNvPr id="10252" name="Picture 12" descr="http://atarot.cz/wp-content/uploads/2009/10/Ametys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509120"/>
            <a:ext cx="2675323" cy="193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4800" b="1" i="1" u="sng" dirty="0" smtClean="0"/>
              <a:t>Sklo</a:t>
            </a:r>
            <a:endParaRPr lang="sk-SK" sz="4800" b="1" i="1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72816"/>
            <a:ext cx="8892480" cy="4536504"/>
          </a:xfrm>
        </p:spPr>
        <p:txBody>
          <a:bodyPr>
            <a:normAutofit/>
          </a:bodyPr>
          <a:lstStyle/>
          <a:p>
            <a:r>
              <a:rPr lang="sk-SK" dirty="0" err="1" smtClean="0"/>
              <a:t>Amfoterný</a:t>
            </a:r>
            <a:r>
              <a:rPr lang="sk-SK" dirty="0" smtClean="0"/>
              <a:t> materiál</a:t>
            </a:r>
          </a:p>
          <a:p>
            <a:r>
              <a:rPr lang="sk-SK" dirty="0" smtClean="0"/>
              <a:t>Rovnica výroby skla  SiO</a:t>
            </a:r>
            <a:r>
              <a:rPr lang="sk-SK" sz="2000" dirty="0" smtClean="0"/>
              <a:t>2</a:t>
            </a:r>
            <a:r>
              <a:rPr lang="sk-SK" sz="2800" dirty="0" smtClean="0"/>
              <a:t> +CaCO</a:t>
            </a:r>
            <a:r>
              <a:rPr lang="sk-SK" sz="2000" dirty="0" smtClean="0"/>
              <a:t>3 </a:t>
            </a:r>
            <a:r>
              <a:rPr lang="sk-SK" sz="2800" dirty="0" smtClean="0"/>
              <a:t> +sóda + črepiny(1400 – 1500 °C roztaví sa a vznikne sklo)</a:t>
            </a:r>
          </a:p>
          <a:p>
            <a:r>
              <a:rPr lang="sk-SK" dirty="0" smtClean="0"/>
              <a:t>Druhy skla: - obyčajné tabuľové sklo(Na</a:t>
            </a:r>
            <a:r>
              <a:rPr lang="sk-SK" sz="2000" dirty="0" smtClean="0"/>
              <a:t>2</a:t>
            </a:r>
            <a:r>
              <a:rPr lang="sk-SK" sz="2800" dirty="0" smtClean="0"/>
              <a:t> . </a:t>
            </a:r>
            <a:r>
              <a:rPr lang="sk-SK" sz="2800" dirty="0" err="1" smtClean="0"/>
              <a:t>CaO</a:t>
            </a:r>
            <a:r>
              <a:rPr lang="sk-SK" sz="2800" dirty="0" smtClean="0"/>
              <a:t> . 6SiO</a:t>
            </a:r>
            <a:r>
              <a:rPr lang="sk-SK" sz="2000" dirty="0" smtClean="0"/>
              <a:t>2)</a:t>
            </a:r>
          </a:p>
          <a:p>
            <a:pPr>
              <a:buNone/>
            </a:pPr>
            <a:r>
              <a:rPr lang="sk-SK" sz="2000" dirty="0" smtClean="0"/>
              <a:t>                                </a:t>
            </a:r>
            <a:r>
              <a:rPr lang="sk-SK" sz="2800" dirty="0" smtClean="0"/>
              <a:t>- </a:t>
            </a:r>
            <a:r>
              <a:rPr lang="sk-SK" sz="2400" dirty="0" smtClean="0"/>
              <a:t>chemické sklo</a:t>
            </a:r>
            <a:r>
              <a:rPr lang="sk-SK" dirty="0" smtClean="0"/>
              <a:t>(Na</a:t>
            </a:r>
            <a:r>
              <a:rPr lang="sk-SK" sz="1800" dirty="0" smtClean="0"/>
              <a:t>2</a:t>
            </a:r>
            <a:r>
              <a:rPr lang="sk-SK" sz="2400" dirty="0" smtClean="0"/>
              <a:t> . </a:t>
            </a:r>
            <a:r>
              <a:rPr lang="sk-SK" sz="2400" dirty="0" err="1" smtClean="0"/>
              <a:t>CaO</a:t>
            </a:r>
            <a:r>
              <a:rPr lang="sk-SK" sz="2400" dirty="0" smtClean="0"/>
              <a:t> . 6SiO</a:t>
            </a:r>
            <a:r>
              <a:rPr lang="sk-SK" sz="1800" dirty="0" smtClean="0"/>
              <a:t>2 </a:t>
            </a:r>
            <a:r>
              <a:rPr lang="sk-SK" sz="2400" dirty="0" smtClean="0"/>
              <a:t> + B</a:t>
            </a:r>
            <a:r>
              <a:rPr lang="sk-SK" sz="2000" dirty="0" smtClean="0"/>
              <a:t>2</a:t>
            </a:r>
            <a:r>
              <a:rPr lang="sk-SK" sz="2400" dirty="0" smtClean="0"/>
              <a:t>O</a:t>
            </a:r>
            <a:r>
              <a:rPr lang="sk-SK" sz="2000" dirty="0" smtClean="0"/>
              <a:t>3</a:t>
            </a:r>
            <a:r>
              <a:rPr lang="sk-SK" sz="1800" dirty="0" smtClean="0"/>
              <a:t>)</a:t>
            </a:r>
          </a:p>
          <a:p>
            <a:pPr>
              <a:buNone/>
            </a:pPr>
            <a:r>
              <a:rPr lang="sk-SK" sz="1800" dirty="0" smtClean="0"/>
              <a:t>                                   </a:t>
            </a:r>
            <a:r>
              <a:rPr lang="sk-SK" sz="2800" dirty="0" smtClean="0"/>
              <a:t> - farebné sklo: modré (</a:t>
            </a:r>
            <a:r>
              <a:rPr lang="sk-SK" sz="2800" dirty="0" err="1" smtClean="0"/>
              <a:t>zluč</a:t>
            </a:r>
            <a:r>
              <a:rPr lang="sk-SK" sz="2800" dirty="0" smtClean="0"/>
              <a:t>. Kobaltu)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červené( </a:t>
            </a:r>
            <a:r>
              <a:rPr lang="sk-SK" sz="2800" dirty="0" err="1" smtClean="0"/>
              <a:t>zluč</a:t>
            </a:r>
            <a:r>
              <a:rPr lang="sk-SK" sz="2800" dirty="0" smtClean="0"/>
              <a:t>. </a:t>
            </a:r>
            <a:r>
              <a:rPr lang="sk-SK" sz="2800" dirty="0" err="1" smtClean="0"/>
              <a:t>Cu</a:t>
            </a:r>
            <a:r>
              <a:rPr lang="sk-SK" sz="2800" dirty="0" smtClean="0"/>
              <a:t> alebo Au)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  zelené( </a:t>
            </a:r>
            <a:r>
              <a:rPr lang="sk-SK" sz="2800" dirty="0" err="1" smtClean="0"/>
              <a:t>FeO</a:t>
            </a:r>
            <a:r>
              <a:rPr lang="sk-SK" sz="2800" dirty="0" smtClean="0"/>
              <a:t>)                                                    </a:t>
            </a:r>
            <a:endParaRPr lang="sk-SK" dirty="0" smtClean="0"/>
          </a:p>
        </p:txBody>
      </p:sp>
      <p:sp>
        <p:nvSpPr>
          <p:cNvPr id="8194" name="AutoShape 2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6" name="AutoShape 4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8" name="AutoShape 6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0" name="AutoShape 8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2" name="AutoShape 10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4" name="AutoShape 12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6" name="AutoShape 14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8" name="AutoShape 16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10" name="AutoShape 18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12" name="AutoShape 20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14" name="Picture 22" descr="http://www.sklenarstvodk.sk/img/sluzby-sortiment/cire-sk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97152"/>
            <a:ext cx="2411760" cy="1782831"/>
          </a:xfrm>
          <a:prstGeom prst="rect">
            <a:avLst/>
          </a:prstGeom>
          <a:noFill/>
        </p:spPr>
      </p:pic>
      <p:pic>
        <p:nvPicPr>
          <p:cNvPr id="8216" name="Picture 24" descr="http://img.fotoalba.centrum.cz/img21/9036/23859036_4_a2hd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0"/>
            <a:ext cx="3031265" cy="2273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g2.sws-distribution.sk/hama-tv-stolik-800-mm-hlinik-mliecne-sklo-3-police_i1319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0" y="1268760"/>
            <a:ext cx="3333750" cy="3333750"/>
          </a:xfrm>
          <a:prstGeom prst="rect">
            <a:avLst/>
          </a:prstGeom>
          <a:noFill/>
        </p:spPr>
      </p:pic>
      <p:pic>
        <p:nvPicPr>
          <p:cNvPr id="2050" name="Picture 2" descr="http://uvc.cz/wp-content/uploads/kremenne-300x21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221088"/>
            <a:ext cx="3073524" cy="2233427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sk-SK" dirty="0" smtClean="0"/>
              <a:t>Kremenné sklo – iba z SiO</a:t>
            </a:r>
            <a:r>
              <a:rPr lang="sk-SK" sz="2000" dirty="0" smtClean="0"/>
              <a:t>2 </a:t>
            </a:r>
            <a:endParaRPr lang="sk-SK" sz="2800" dirty="0" smtClean="0"/>
          </a:p>
          <a:p>
            <a:r>
              <a:rPr lang="sk-SK" sz="2800" dirty="0" smtClean="0"/>
              <a:t>                         </a:t>
            </a:r>
            <a:r>
              <a:rPr lang="sk-SK" sz="2400" dirty="0" smtClean="0"/>
              <a:t>- tvrdé </a:t>
            </a:r>
          </a:p>
          <a:p>
            <a:r>
              <a:rPr lang="sk-SK" sz="2400" dirty="0" smtClean="0"/>
              <a:t>                             - v optike(výroba  šošoviek a zrkadiel)</a:t>
            </a:r>
          </a:p>
          <a:p>
            <a:r>
              <a:rPr lang="sk-SK" sz="2400" dirty="0" smtClean="0"/>
              <a:t>Mliečne  sklo(CaF</a:t>
            </a:r>
            <a:r>
              <a:rPr lang="sk-SK" sz="2000" dirty="0" smtClean="0"/>
              <a:t>2)</a:t>
            </a:r>
            <a:endParaRPr lang="sk-SK" sz="2800" dirty="0" smtClean="0"/>
          </a:p>
          <a:p>
            <a:endParaRPr lang="sk-SK" sz="2800" dirty="0" smtClean="0"/>
          </a:p>
          <a:p>
            <a:r>
              <a:rPr lang="sk-SK" sz="2800" b="1" i="1" u="sng" dirty="0" smtClean="0">
                <a:solidFill>
                  <a:srgbClr val="0070C0"/>
                </a:solidFill>
              </a:rPr>
              <a:t>Keramika: </a:t>
            </a:r>
            <a:r>
              <a:rPr lang="sk-SK" sz="2800" dirty="0" smtClean="0"/>
              <a:t>základom je </a:t>
            </a:r>
            <a:r>
              <a:rPr lang="sk-SK" sz="2800" dirty="0" smtClean="0">
                <a:solidFill>
                  <a:srgbClr val="0070C0"/>
                </a:solidFill>
              </a:rPr>
              <a:t>KAOLÍN</a:t>
            </a:r>
            <a:r>
              <a:rPr lang="sk-SK" sz="2800" dirty="0" smtClean="0"/>
              <a:t>(získava sa z minerálu KAOLINIT)</a:t>
            </a:r>
          </a:p>
          <a:p>
            <a:r>
              <a:rPr lang="sk-SK" sz="2800" b="1" i="1" u="sng" dirty="0" smtClean="0">
                <a:solidFill>
                  <a:srgbClr val="0070C0"/>
                </a:solidFill>
              </a:rPr>
              <a:t>Porcelán:</a:t>
            </a:r>
            <a:r>
              <a:rPr lang="sk-SK" sz="2800" dirty="0" smtClean="0">
                <a:solidFill>
                  <a:srgbClr val="0070C0"/>
                </a:solidFill>
              </a:rPr>
              <a:t> </a:t>
            </a:r>
            <a:r>
              <a:rPr lang="sk-SK" sz="2800" dirty="0" err="1" smtClean="0"/>
              <a:t>kadin</a:t>
            </a:r>
            <a:r>
              <a:rPr lang="sk-SK" sz="2800" dirty="0" smtClean="0"/>
              <a:t> + živec + kremeň</a:t>
            </a:r>
          </a:p>
          <a:p>
            <a:pPr>
              <a:buNone/>
            </a:pPr>
            <a:endParaRPr lang="sk-SK" sz="2800" b="1" i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</TotalTime>
  <Words>178</Words>
  <Application>Microsoft Office PowerPoint</Application>
  <PresentationFormat>Prezentácia na obrazovke (4:3)</PresentationFormat>
  <Paragraphs>62</Paragraphs>
  <Slides>9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Tok</vt:lpstr>
      <vt:lpstr>p-prvky - Kremík</vt:lpstr>
      <vt:lpstr>Kremík - Si </vt:lpstr>
      <vt:lpstr>Využitie kremíka :</vt:lpstr>
      <vt:lpstr> Výroba Si :</vt:lpstr>
      <vt:lpstr>Zlúčeniny Si:</vt:lpstr>
      <vt:lpstr>Snímka 6</vt:lpstr>
      <vt:lpstr>Snímka 7</vt:lpstr>
      <vt:lpstr>Sklo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Kremík a výroba skla</dc:title>
  <dc:creator>lensk</dc:creator>
  <cp:lastModifiedBy>Gymgl</cp:lastModifiedBy>
  <cp:revision>10</cp:revision>
  <dcterms:created xsi:type="dcterms:W3CDTF">2014-12-26T12:22:44Z</dcterms:created>
  <dcterms:modified xsi:type="dcterms:W3CDTF">2015-01-02T18:22:46Z</dcterms:modified>
</cp:coreProperties>
</file>