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9" r:id="rId21"/>
    <p:sldId id="276" r:id="rId22"/>
    <p:sldId id="275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57C6-DEB4-4783-874A-8E9D3C8712F1}" type="datetimeFigureOut">
              <a:rPr lang="sk-SK"/>
              <a:pPr/>
              <a:t>6. 3. 2015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77AC6-65B9-4FBB-AF78-3739C51BDA74}" type="slidenum">
              <a:rPr lang="sk-SK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268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9860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5244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380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8838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566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109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8317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8842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2472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4411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296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7AC6-65B9-4FBB-AF78-3739C51BDA74}" type="slidenum">
              <a:rPr lang="sk-SK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40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Úprava štýlu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967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26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1611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892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3078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6845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7613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58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420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509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06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4930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7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17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513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566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760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8E55F0-49D3-47F0-9F7C-B48EBAF4ED8F}" type="datetimeFigureOut">
              <a:rPr lang="sk-SK" smtClean="0"/>
              <a:pPr/>
              <a:t>6. 3. 2015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D1342B-065B-40C6-A6BB-D997923519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347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117560" y="4151019"/>
            <a:ext cx="93485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 err="1" smtClean="0">
                <a:latin typeface="Arial Black"/>
              </a:rPr>
              <a:t>Hydroxyzlúčeniny</a:t>
            </a:r>
            <a:r>
              <a:rPr lang="sk-SK" sz="3600" dirty="0" smtClean="0">
                <a:latin typeface="Arial Black"/>
              </a:rPr>
              <a:t> – alkoholy, fenoly</a:t>
            </a:r>
            <a:r>
              <a:rPr lang="sk-SK" sz="3600" dirty="0" smtClean="0">
                <a:latin typeface="Century Gothic"/>
              </a:rPr>
              <a:t> </a:t>
            </a:r>
            <a:endParaRPr lang="sk-SK" sz="3600" dirty="0">
              <a:latin typeface="Century Gothic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978316" y="5145629"/>
            <a:ext cx="450783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sk-SK" sz="2400" dirty="0" smtClean="0">
                <a:latin typeface="Arial Black"/>
              </a:rPr>
              <a:t>RNDr. Lenka </a:t>
            </a:r>
            <a:r>
              <a:rPr lang="sk-SK" sz="2400" dirty="0" err="1" smtClean="0">
                <a:latin typeface="Arial Black"/>
              </a:rPr>
              <a:t>Škarbeková</a:t>
            </a:r>
            <a:endParaRPr lang="sk-SK" sz="2400" dirty="0" smtClean="0">
              <a:latin typeface="Arial Black"/>
            </a:endParaRPr>
          </a:p>
          <a:p>
            <a:pPr algn="r"/>
            <a:r>
              <a:rPr lang="sk-SK" sz="2400" dirty="0" smtClean="0">
                <a:latin typeface="Arial Black"/>
              </a:rPr>
              <a:t>GEL-ŠKA-CHE-IIA-19</a:t>
            </a:r>
            <a:endParaRPr lang="sk-SK" sz="2400" dirty="0">
              <a:latin typeface="Century Gothic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24715" t="31250" r="25505" b="46371"/>
          <a:stretch>
            <a:fillRect/>
          </a:stretch>
        </p:blipFill>
        <p:spPr bwMode="auto">
          <a:xfrm>
            <a:off x="0" y="0"/>
            <a:ext cx="12192000" cy="347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65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vodikove vazb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2470" y="2227456"/>
            <a:ext cx="9317038" cy="382960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791729" y="976082"/>
            <a:ext cx="609711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Vodíkové väzby medzi molekulami vody a alkoholu </a:t>
            </a:r>
            <a:endParaRPr lang="sk-SK" sz="2800" b="1"/>
          </a:p>
        </p:txBody>
      </p:sp>
    </p:spTree>
    <p:extLst>
      <p:ext uri="{BB962C8B-B14F-4D97-AF65-F5344CB8AC3E}">
        <p14:creationId xmlns:p14="http://schemas.microsoft.com/office/powerpoint/2010/main" xmlns="" val="3507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4372" y="636711"/>
            <a:ext cx="573001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600" b="1" dirty="0">
                <a:latin typeface="Comic Sans MS"/>
              </a:rPr>
              <a:t>Vlastnosti </a:t>
            </a:r>
            <a:r>
              <a:rPr lang="sk-SK" sz="3600" b="1" dirty="0" smtClean="0">
                <a:latin typeface="Comic Sans MS"/>
              </a:rPr>
              <a:t>fenolov </a:t>
            </a:r>
            <a:r>
              <a:rPr lang="sk-SK" sz="3600" b="1" dirty="0">
                <a:latin typeface="Comic Sans MS"/>
              </a:rPr>
              <a:t>: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67040" y="1586561"/>
            <a:ext cx="935147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>
                <a:latin typeface="Comic Sans MS"/>
              </a:rPr>
              <a:t>-sú prevažne tuhé látky s charakteristickým zápachom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0459" y="2252747"/>
            <a:ext cx="10402447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-vo vode sú malo rozpustné</a:t>
            </a:r>
            <a:r>
              <a:rPr lang="pl-PL" sz="2400" b="1" dirty="0">
                <a:latin typeface="Comic Sans MS"/>
              </a:rPr>
              <a:t>, ale dobre sa rozpúšťajú v niektorých éteroch </a:t>
            </a:r>
            <a:r>
              <a:rPr lang="sk-SK" sz="2400" b="1" dirty="0">
                <a:latin typeface="Comic Sans MS"/>
              </a:rPr>
              <a:t>a v </a:t>
            </a:r>
            <a:r>
              <a:rPr lang="sk-SK" sz="2400" b="1" dirty="0" smtClean="0">
                <a:latin typeface="Comic Sans MS"/>
              </a:rPr>
              <a:t>etanole</a:t>
            </a:r>
            <a:endParaRPr lang="sk-SK" sz="2400" b="1" dirty="0">
              <a:latin typeface="Comic Sans M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73966" y="3269342"/>
            <a:ext cx="678124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-čisté fenoly sú </a:t>
            </a:r>
            <a:r>
              <a:rPr lang="sk-SK" sz="2000" b="1" dirty="0" smtClean="0">
                <a:latin typeface="Comic Sans MS"/>
              </a:rPr>
              <a:t>bezfarebné, na </a:t>
            </a:r>
            <a:r>
              <a:rPr lang="sk-SK" sz="2000" b="1" dirty="0">
                <a:latin typeface="Comic Sans MS"/>
              </a:rPr>
              <a:t>vzduchu sa farbia do červena až hneda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56021" y="4135761"/>
            <a:ext cx="623060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sk-SK" sz="2400" b="1" dirty="0" smtClean="0">
                <a:latin typeface="Comic Sans MS"/>
              </a:rPr>
              <a:t>jedovaté, </a:t>
            </a:r>
            <a:r>
              <a:rPr lang="sk-SK" sz="2400" b="1" dirty="0">
                <a:latin typeface="Comic Sans MS"/>
              </a:rPr>
              <a:t>leptajú pokožku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38075" y="4785261"/>
            <a:ext cx="63974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pl-PL" sz="2400" b="1" dirty="0">
                <a:latin typeface="Comic Sans MS"/>
              </a:rPr>
              <a:t>jeho 2</a:t>
            </a:r>
            <a:r>
              <a:rPr lang="pl-PL" sz="2400" b="1" dirty="0" smtClean="0">
                <a:latin typeface="Comic Sans MS"/>
              </a:rPr>
              <a:t>%-ný </a:t>
            </a:r>
            <a:r>
              <a:rPr lang="pl-PL" sz="2400" b="1" dirty="0">
                <a:latin typeface="Comic Sans MS"/>
              </a:rPr>
              <a:t>roztok je karbolová </a:t>
            </a:r>
            <a:r>
              <a:rPr lang="pl-PL" sz="2400" b="1" dirty="0" smtClean="0">
                <a:latin typeface="Comic Sans MS"/>
              </a:rPr>
              <a:t>voda, </a:t>
            </a:r>
            <a:r>
              <a:rPr lang="sk-SK" sz="2400" b="1" dirty="0">
                <a:latin typeface="Comic Sans MS"/>
              </a:rPr>
              <a:t>ktorá je používaná </a:t>
            </a:r>
            <a:r>
              <a:rPr lang="sk-SK" sz="2400" b="1" dirty="0" smtClean="0">
                <a:latin typeface="Comic Sans MS"/>
              </a:rPr>
              <a:t>na dezinfekciu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6612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47194" y="703456"/>
            <a:ext cx="11036033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 dirty="0">
                <a:latin typeface="Comic Sans MS"/>
              </a:rPr>
              <a:t>Medzi najdôležitejšie reakcie alkoholov patria </a:t>
            </a:r>
            <a:r>
              <a:rPr lang="sk-SK" sz="2800" b="1" dirty="0" err="1">
                <a:solidFill>
                  <a:srgbClr val="FF0000"/>
                </a:solidFill>
                <a:latin typeface="Comic Sans MS"/>
              </a:rPr>
              <a:t>nukleofilné</a:t>
            </a:r>
            <a:r>
              <a:rPr lang="sk-SK" sz="2800" b="1" dirty="0">
                <a:solidFill>
                  <a:srgbClr val="FF0000"/>
                </a:solidFill>
                <a:latin typeface="Comic Sans MS"/>
              </a:rPr>
              <a:t> substitúcie</a:t>
            </a:r>
            <a:r>
              <a:rPr lang="sk-SK" sz="2800" b="1" dirty="0">
                <a:latin typeface="Comic Sans MS"/>
              </a:rPr>
              <a:t>. Dochádza pri nich k nahradeniu </a:t>
            </a:r>
            <a:r>
              <a:rPr lang="sk-SK" sz="2800" b="1" dirty="0" err="1">
                <a:latin typeface="Comic Sans MS"/>
              </a:rPr>
              <a:t>hydroxylovej</a:t>
            </a:r>
            <a:r>
              <a:rPr lang="sk-SK" sz="2800" b="1" dirty="0">
                <a:latin typeface="Comic Sans MS"/>
              </a:rPr>
              <a:t> skupiny (odštiepenej vo forme </a:t>
            </a:r>
            <a:r>
              <a:rPr lang="sk-SK" sz="2800" b="1" dirty="0" smtClean="0">
                <a:latin typeface="Comic Sans MS"/>
              </a:rPr>
              <a:t>vody) </a:t>
            </a:r>
            <a:r>
              <a:rPr lang="sk-SK" sz="2800" b="1" dirty="0">
                <a:latin typeface="Comic Sans MS"/>
              </a:rPr>
              <a:t>inou </a:t>
            </a:r>
            <a:r>
              <a:rPr lang="sk-SK" sz="2800" b="1" dirty="0" err="1">
                <a:latin typeface="Comic Sans MS"/>
              </a:rPr>
              <a:t>nukleofilnou</a:t>
            </a:r>
            <a:r>
              <a:rPr lang="sk-SK" sz="2800" b="1" dirty="0">
                <a:latin typeface="Comic Sans MS"/>
              </a:rPr>
              <a:t> časticou (</a:t>
            </a:r>
            <a:r>
              <a:rPr lang="sk-SK" sz="2800" b="1" dirty="0" err="1">
                <a:latin typeface="Comic Sans MS"/>
              </a:rPr>
              <a:t>nukleofilným</a:t>
            </a:r>
            <a:r>
              <a:rPr lang="sk-SK" sz="2800" b="1" dirty="0">
                <a:latin typeface="Comic Sans MS"/>
              </a:rPr>
              <a:t> </a:t>
            </a:r>
            <a:r>
              <a:rPr lang="sk-SK" sz="2800" b="1" dirty="0" smtClean="0">
                <a:latin typeface="Comic Sans MS"/>
              </a:rPr>
              <a:t>činidlom)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590116" y="3494657"/>
            <a:ext cx="10919232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 dirty="0" smtClean="0">
                <a:latin typeface="Comic Sans MS"/>
              </a:rPr>
              <a:t>H</a:t>
            </a:r>
            <a:r>
              <a:rPr lang="sk-SK" sz="2400" b="1" baseline="-25000" dirty="0" smtClean="0">
                <a:latin typeface="Comic Sans MS"/>
              </a:rPr>
              <a:t>3</a:t>
            </a:r>
            <a:r>
              <a:rPr lang="sk-SK" sz="2400" b="1" dirty="0" smtClean="0">
                <a:latin typeface="Comic Sans MS"/>
              </a:rPr>
              <a:t>C-CH</a:t>
            </a:r>
            <a:r>
              <a:rPr lang="sk-SK" sz="2400" b="1" baseline="-25000" dirty="0" smtClean="0">
                <a:latin typeface="Comic Sans MS"/>
              </a:rPr>
              <a:t>2</a:t>
            </a:r>
            <a:r>
              <a:rPr lang="sk-SK" sz="2400" b="1" dirty="0" smtClean="0">
                <a:latin typeface="Comic Sans MS"/>
              </a:rPr>
              <a:t>-OH  +  </a:t>
            </a:r>
            <a:r>
              <a:rPr lang="sk-SK" sz="2400" b="1" dirty="0" err="1" smtClean="0">
                <a:latin typeface="Comic Sans MS"/>
              </a:rPr>
              <a:t>HBr</a:t>
            </a:r>
            <a:r>
              <a:rPr lang="sk-SK" sz="2400" b="1" dirty="0" smtClean="0">
                <a:latin typeface="Comic Sans MS"/>
              </a:rPr>
              <a:t>  ----&gt; </a:t>
            </a:r>
            <a:r>
              <a:rPr lang="pt-BR" sz="2400" b="1" dirty="0" smtClean="0">
                <a:latin typeface="Comic Sans MS"/>
              </a:rPr>
              <a:t>H</a:t>
            </a:r>
            <a:r>
              <a:rPr lang="pt-BR" sz="2400" b="1" baseline="-25000" dirty="0" smtClean="0">
                <a:latin typeface="Comic Sans MS"/>
              </a:rPr>
              <a:t>3</a:t>
            </a:r>
            <a:r>
              <a:rPr lang="pt-BR" sz="2400" b="1" dirty="0" smtClean="0">
                <a:latin typeface="Comic Sans MS"/>
              </a:rPr>
              <a:t>C-CH</a:t>
            </a:r>
            <a:r>
              <a:rPr lang="pt-BR" sz="2400" b="1" baseline="-25000" dirty="0" smtClean="0">
                <a:latin typeface="Comic Sans MS"/>
              </a:rPr>
              <a:t>2</a:t>
            </a:r>
            <a:r>
              <a:rPr lang="pt-BR" sz="2400" b="1" dirty="0" smtClean="0">
                <a:latin typeface="Comic Sans MS"/>
              </a:rPr>
              <a:t>-Br +</a:t>
            </a:r>
            <a:r>
              <a:rPr lang="sk-SK" sz="2400" b="1" dirty="0" smtClean="0">
                <a:latin typeface="Comic Sans MS"/>
              </a:rPr>
              <a:t>  H</a:t>
            </a:r>
            <a:r>
              <a:rPr lang="sk-SK" sz="2400" b="1" baseline="-25000" dirty="0" smtClean="0">
                <a:latin typeface="Comic Sans MS"/>
              </a:rPr>
              <a:t>2</a:t>
            </a:r>
            <a:r>
              <a:rPr lang="sk-SK" sz="2400" b="1" dirty="0" smtClean="0">
                <a:latin typeface="Comic Sans MS"/>
              </a:rPr>
              <a:t>O </a:t>
            </a:r>
            <a:endParaRPr lang="sk-SK" sz="2400" b="1" dirty="0">
              <a:latin typeface="Comic Sans M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26802" y="4271769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etanol</a:t>
            </a:r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7365105" y="4287196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brómetán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Autor: Mgr. Zuzana Sz&amp;odblac;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505" y="2377118"/>
            <a:ext cx="4936122" cy="3381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oskole.sk/userfiles/image/Zofia/febru%C3%A1r%20-%202012/Ch%C3%A9mia/Fenoly,%202_%20ro%C4%8Dn%C3%ADk,%20S%C5%A0-1_html_m1e8948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2522" y="2033338"/>
            <a:ext cx="7026175" cy="3193716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 bwMode="gray">
          <a:xfrm>
            <a:off x="1094796" y="1286489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substitučná reakcia vo funkčnej skupine</a:t>
            </a:r>
            <a:r>
              <a:rPr kumimoji="0" lang="sk-SK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sk-SK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sk-SK" sz="3600" b="1" dirty="0" err="1" smtClean="0">
                <a:solidFill>
                  <a:schemeClr val="bg1"/>
                </a:solidFill>
              </a:rPr>
              <a:t>ubstitúcia</a:t>
            </a:r>
            <a:r>
              <a:rPr lang="sk-SK" sz="3600" b="1" dirty="0" smtClean="0">
                <a:solidFill>
                  <a:schemeClr val="bg1"/>
                </a:solidFill>
              </a:rPr>
              <a:t> na aromatickom jadre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8" name="Picture 2" descr="http://www.oskole.sk/userfiles/image/Zofia/febru%C3%A1r%20-%202012/Ch%C3%A9mia/Fenoly,%202_%20ro%C4%8Dn%C3%ADk,%20S%C5%A0-1_html_m5ada6bd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8270" y="1760369"/>
            <a:ext cx="8799925" cy="335305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671345" y="5253335"/>
            <a:ext cx="4036682" cy="923330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Pomenujte: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661788" y="1367408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Nitrácia</a:t>
            </a:r>
            <a:r>
              <a:rPr lang="sk-SK" dirty="0" smtClean="0">
                <a:solidFill>
                  <a:schemeClr val="bg1"/>
                </a:solidFill>
              </a:rPr>
              <a:t> – zriedenou kyselinou dusičnou: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sk-SK" sz="3600" b="1" dirty="0" err="1" smtClean="0">
                <a:solidFill>
                  <a:schemeClr val="bg1"/>
                </a:solidFill>
              </a:rPr>
              <a:t>ubstitúcia</a:t>
            </a:r>
            <a:r>
              <a:rPr lang="sk-SK" sz="3600" b="1" dirty="0" smtClean="0">
                <a:solidFill>
                  <a:schemeClr val="bg1"/>
                </a:solidFill>
              </a:rPr>
              <a:t> na aromatickom jadre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671345" y="5253335"/>
            <a:ext cx="4036682" cy="923330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Pomenujte: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661788" y="1367408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Nitrácia</a:t>
            </a:r>
            <a:r>
              <a:rPr lang="sk-SK" dirty="0" smtClean="0">
                <a:solidFill>
                  <a:schemeClr val="bg1"/>
                </a:solidFill>
              </a:rPr>
              <a:t> – koncentrovanou kyselinou dusičnou: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2226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459" y="1862723"/>
            <a:ext cx="7544636" cy="336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oxidácia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20676" y="1485774"/>
            <a:ext cx="886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- pri oxidácii fenolov, najmä viacsýtnych, ktoré majú </a:t>
            </a:r>
            <a:r>
              <a:rPr lang="sk-SK" dirty="0" err="1" smtClean="0">
                <a:solidFill>
                  <a:schemeClr val="bg1"/>
                </a:solidFill>
              </a:rPr>
              <a:t>hydroxylové</a:t>
            </a:r>
            <a:r>
              <a:rPr lang="sk-SK" dirty="0" smtClean="0">
                <a:solidFill>
                  <a:schemeClr val="bg1"/>
                </a:solidFill>
              </a:rPr>
              <a:t> skupiny –OH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 polohách -</a:t>
            </a:r>
            <a:r>
              <a:rPr lang="sk-SK" dirty="0" err="1" smtClean="0">
                <a:solidFill>
                  <a:schemeClr val="bg1"/>
                </a:solidFill>
              </a:rPr>
              <a:t>orto</a:t>
            </a:r>
            <a:r>
              <a:rPr lang="sk-SK" dirty="0" smtClean="0">
                <a:solidFill>
                  <a:schemeClr val="bg1"/>
                </a:solidFill>
              </a:rPr>
              <a:t> a –para, dochádza k vzniku </a:t>
            </a:r>
            <a:r>
              <a:rPr lang="sk-SK" dirty="0" err="1" smtClean="0">
                <a:solidFill>
                  <a:schemeClr val="bg1"/>
                </a:solidFill>
              </a:rPr>
              <a:t>chinónov</a:t>
            </a:r>
            <a:r>
              <a:rPr lang="sk-SK" dirty="0" smtClean="0"/>
              <a:t>.</a:t>
            </a:r>
            <a:r>
              <a:rPr lang="sk-SK" dirty="0" smtClean="0">
                <a:solidFill>
                  <a:schemeClr val="bg1"/>
                </a:solidFill>
              </a:rPr>
              <a:t>: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4274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3921" y="2338051"/>
            <a:ext cx="6409569" cy="3461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1130891" y="721004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sk-SK" sz="3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reduk</a:t>
            </a:r>
            <a:r>
              <a:rPr kumimoji="0" lang="sk-SK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cia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20676" y="1485774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mtClean="0">
                <a:solidFill>
                  <a:schemeClr val="bg1"/>
                </a:solidFill>
              </a:rPr>
              <a:t>- vzniká </a:t>
            </a:r>
            <a:r>
              <a:rPr lang="sk-SK" dirty="0" smtClean="0">
                <a:solidFill>
                  <a:schemeClr val="bg1"/>
                </a:solidFill>
              </a:rPr>
              <a:t>aromatický uhľovodík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6322" name="Picture 2" descr="Autor: Mgr. Zuzana Sz&amp;odblac;csov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0017" y="2151731"/>
            <a:ext cx="7644732" cy="3382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gray">
          <a:xfrm>
            <a:off x="493218" y="480372"/>
            <a:ext cx="10070509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457200">
              <a:spcBef>
                <a:spcPct val="0"/>
              </a:spcBef>
            </a:pPr>
            <a:r>
              <a:rPr lang="sk-SK" sz="36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Významné </a:t>
            </a:r>
            <a:r>
              <a:rPr lang="sk-SK" sz="3600" b="1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hydroxyzlúčeniny</a:t>
            </a:r>
            <a:endParaRPr kumimoji="0" lang="sk-SK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46152" r="14737" b="13985"/>
          <a:stretch>
            <a:fillRect/>
          </a:stretch>
        </p:blipFill>
        <p:spPr bwMode="auto">
          <a:xfrm>
            <a:off x="1976648" y="3431276"/>
            <a:ext cx="8686800" cy="29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21162" r="14737" b="54450"/>
          <a:stretch>
            <a:fillRect/>
          </a:stretch>
        </p:blipFill>
        <p:spPr bwMode="auto">
          <a:xfrm>
            <a:off x="1941421" y="1268519"/>
            <a:ext cx="8686800" cy="178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33667" y="835685"/>
            <a:ext cx="10266943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- sú to kyslíkaté deriváty uhľovodíkov</a:t>
            </a:r>
            <a:br>
              <a:rPr lang="sk-SK" sz="2800" dirty="0"/>
            </a:br>
            <a:r>
              <a:rPr lang="sk-SK" sz="2800" dirty="0">
                <a:solidFill>
                  <a:srgbClr val="000000"/>
                </a:solidFill>
                <a:latin typeface="Century Gothic"/>
              </a:rPr>
              <a:t>- obsahujú charakteristickú jednoväzbovú skupinu 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-OH</a:t>
            </a:r>
          </a:p>
          <a:p>
            <a:r>
              <a:rPr lang="sk-SK" sz="2800" dirty="0">
                <a:solidFill>
                  <a:srgbClr val="000000"/>
                </a:solidFill>
                <a:latin typeface="Arial Black"/>
              </a:rPr>
              <a:t>- </a:t>
            </a:r>
            <a:r>
              <a:rPr lang="sk-SK" sz="2800" dirty="0" smtClean="0">
                <a:solidFill>
                  <a:srgbClr val="000000"/>
                </a:solidFill>
                <a:latin typeface="Century Gothic"/>
              </a:rPr>
              <a:t>nazývame ju </a:t>
            </a:r>
            <a:r>
              <a:rPr lang="sk-SK" sz="2800" dirty="0" err="1">
                <a:solidFill>
                  <a:srgbClr val="000000"/>
                </a:solidFill>
                <a:latin typeface="Arial Black"/>
              </a:rPr>
              <a:t>hydroxylová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 skupina</a:t>
            </a:r>
            <a:r>
              <a:rPr lang="sk-SK" sz="2800" dirty="0">
                <a:solidFill>
                  <a:srgbClr val="000000"/>
                </a:solidFill>
                <a:latin typeface="Century Gothic"/>
              </a:rPr>
              <a:t> resp. </a:t>
            </a:r>
            <a:r>
              <a:rPr lang="sk-SK" sz="2800" dirty="0" err="1">
                <a:solidFill>
                  <a:srgbClr val="000000"/>
                </a:solidFill>
                <a:latin typeface="Arial Black"/>
              </a:rPr>
              <a:t>hydroxy</a:t>
            </a:r>
            <a:r>
              <a:rPr lang="sk-SK" sz="2800" dirty="0">
                <a:solidFill>
                  <a:srgbClr val="000000"/>
                </a:solidFill>
                <a:latin typeface="Arial Black"/>
              </a:rPr>
              <a:t> skupina </a:t>
            </a:r>
          </a:p>
        </p:txBody>
      </p:sp>
      <p:pic>
        <p:nvPicPr>
          <p:cNvPr id="5" name="Obrázok 4" descr="2000px-Hydroxy_Group_Structural_Formulae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571" y="3364316"/>
            <a:ext cx="3611563" cy="1899241"/>
          </a:xfrm>
          <a:prstGeom prst="rect">
            <a:avLst/>
          </a:prstGeom>
        </p:spPr>
      </p:pic>
      <p:pic>
        <p:nvPicPr>
          <p:cNvPr id="6" name="Obrázok 5" descr="OH_Grup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7833" y="3704755"/>
            <a:ext cx="2679700" cy="18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7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czvp.szu.cz/aktuality/jakhorimetanol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864" y="1211281"/>
            <a:ext cx="5892132" cy="4469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4013" t="86289" r="14737"/>
          <a:stretch>
            <a:fillRect/>
          </a:stretch>
        </p:blipFill>
        <p:spPr bwMode="auto">
          <a:xfrm>
            <a:off x="2058376" y="895541"/>
            <a:ext cx="8686800" cy="100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0794" t="33794" r="12483" b="42100"/>
          <a:stretch>
            <a:fillRect/>
          </a:stretch>
        </p:blipFill>
        <p:spPr bwMode="auto">
          <a:xfrm>
            <a:off x="1140723" y="2573782"/>
            <a:ext cx="9354064" cy="17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10592" t="80110" r="12336" b="2064"/>
          <a:stretch>
            <a:fillRect/>
          </a:stretch>
        </p:blipFill>
        <p:spPr bwMode="auto">
          <a:xfrm>
            <a:off x="1996266" y="4965140"/>
            <a:ext cx="9396664" cy="130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4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298032"/>
            <a:ext cx="8825659" cy="372176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Napíšte funkčnú skupinu typickú pre </a:t>
            </a:r>
            <a:r>
              <a:rPr lang="sk-SK" dirty="0" err="1" smtClean="0"/>
              <a:t>hydroxyzlúčeniny</a:t>
            </a:r>
            <a:r>
              <a:rPr lang="sk-SK" dirty="0" smtClean="0"/>
              <a:t>.</a:t>
            </a:r>
          </a:p>
          <a:p>
            <a:r>
              <a:rPr lang="sk-SK" dirty="0" smtClean="0"/>
              <a:t>Aký je rozdiel medzi alkoholmi a fenolmi?</a:t>
            </a:r>
          </a:p>
          <a:p>
            <a:r>
              <a:rPr lang="sk-SK" dirty="0" smtClean="0"/>
              <a:t>Napíšte príklad primárneho a terciárneho alkoholu.</a:t>
            </a:r>
          </a:p>
          <a:p>
            <a:r>
              <a:rPr lang="sk-SK" dirty="0" smtClean="0"/>
              <a:t>Napíšte chemický vzorec zlúčenín: fenol, </a:t>
            </a:r>
            <a:r>
              <a:rPr lang="sk-SK" dirty="0" err="1" smtClean="0"/>
              <a:t>etylénglykol</a:t>
            </a:r>
            <a:r>
              <a:rPr lang="sk-SK" dirty="0" smtClean="0"/>
              <a:t>, but-2-ol</a:t>
            </a:r>
          </a:p>
          <a:p>
            <a:pPr algn="just"/>
            <a:r>
              <a:rPr lang="sk-SK" dirty="0" smtClean="0"/>
              <a:t>Znázornite a charakterizujte vznik vodíkových väzieb v alkohole a medzi alkoholom a vodou.</a:t>
            </a:r>
          </a:p>
          <a:p>
            <a:r>
              <a:rPr lang="sk-SK" dirty="0" smtClean="0"/>
              <a:t>Aké sú charakteristické chemické reakcie alkoholov?</a:t>
            </a:r>
          </a:p>
          <a:p>
            <a:r>
              <a:rPr lang="sk-SK" dirty="0" smtClean="0"/>
              <a:t>Napíšte chemickú rovnicu nitrácie fenolu do 2. stupňa a produkty pomenujte</a:t>
            </a:r>
            <a:r>
              <a:rPr lang="sk-SK" dirty="0" smtClean="0"/>
              <a:t>.</a:t>
            </a:r>
          </a:p>
          <a:p>
            <a:r>
              <a:rPr lang="sk-SK" dirty="0" smtClean="0"/>
              <a:t>Popíšte rozdiely medzi </a:t>
            </a:r>
            <a:r>
              <a:rPr lang="sk-SK" dirty="0" err="1" smtClean="0"/>
              <a:t>metanolom</a:t>
            </a:r>
            <a:r>
              <a:rPr lang="sk-SK" dirty="0" smtClean="0"/>
              <a:t> a etanolom.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43140" y="424934"/>
            <a:ext cx="631326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600">
                <a:latin typeface="Arial Black"/>
              </a:rPr>
              <a:t>Rozlišujeme dva typy hydroxyzlučenín </a:t>
            </a:r>
            <a:endParaRPr lang="sk-SK">
              <a:latin typeface="Arial Black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75750" y="1691925"/>
            <a:ext cx="1053679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>
                <a:latin typeface="Arial Black"/>
              </a:rPr>
              <a:t>1. Alkoholy</a:t>
            </a:r>
            <a:r>
              <a:rPr lang="sk-SK" sz="2400">
                <a:latin typeface="Comic Sans MS"/>
              </a:rPr>
              <a:t> </a:t>
            </a:r>
            <a:r>
              <a:rPr lang="pt-BR" sz="2400">
                <a:latin typeface="Comic Sans MS"/>
              </a:rPr>
              <a:t>---&gt; sú viazané na atóm vodíka </a:t>
            </a:r>
          </a:p>
          <a:p>
            <a:r>
              <a:rPr lang="sk-SK" sz="2400">
                <a:latin typeface="Comic Sans MS"/>
              </a:rPr>
              <a:t>                     ---&gt; je súčasťou nasýteného alebo nenasýteného reťazca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68299" y="2540714"/>
            <a:ext cx="10602531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dirty="0">
                <a:latin typeface="Arial Black"/>
              </a:rPr>
              <a:t>2. Fenoly</a:t>
            </a:r>
            <a:r>
              <a:rPr lang="sk-SK" sz="2400" dirty="0">
                <a:latin typeface="Comic Sans MS"/>
              </a:rPr>
              <a:t> --&gt;</a:t>
            </a:r>
            <a:r>
              <a:rPr lang="sk-SK" dirty="0">
                <a:latin typeface="Comic Sans MS"/>
              </a:rPr>
              <a:t> </a:t>
            </a:r>
            <a:r>
              <a:rPr lang="pt-BR" sz="2400" dirty="0">
                <a:latin typeface="Comic Sans MS"/>
              </a:rPr>
              <a:t>s hydroxylovou skupinou viazanou priamo na aromatický </a:t>
            </a:r>
            <a:r>
              <a:rPr lang="sk-SK" sz="2400" dirty="0">
                <a:latin typeface="Comic Sans MS"/>
              </a:rPr>
              <a:t>                             </a:t>
            </a:r>
            <a:r>
              <a:rPr lang="pt-BR" sz="2400" dirty="0" smtClean="0">
                <a:latin typeface="Comic Sans MS"/>
              </a:rPr>
              <a:t>systém</a:t>
            </a:r>
            <a:endParaRPr lang="sk-SK" sz="2400" dirty="0">
              <a:latin typeface="Comic Sans MS"/>
            </a:endParaRPr>
          </a:p>
        </p:txBody>
      </p:sp>
      <p:pic>
        <p:nvPicPr>
          <p:cNvPr id="7" name="Obrázok 6" descr="alkoholy-a-fenoly-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4899" y="3451105"/>
            <a:ext cx="5746750" cy="27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5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30238" y="636588"/>
            <a:ext cx="63627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i="1">
                <a:latin typeface="Arial Black"/>
              </a:rPr>
              <a:t>Systémové názvy hydroxyzlúčenín sa tvoria dvojakým spôsobom .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979984" y="2814618"/>
            <a:ext cx="5680075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 dirty="0">
                <a:latin typeface="Comic Sans MS"/>
              </a:rPr>
              <a:t>1. Pri substitučnom názvosloví sa k názvu uhľovodíka , od ktorého sú </a:t>
            </a:r>
            <a:r>
              <a:rPr lang="sk-SK" sz="2000" dirty="0" smtClean="0">
                <a:latin typeface="Comic Sans MS"/>
              </a:rPr>
              <a:t>odvodené, </a:t>
            </a:r>
            <a:r>
              <a:rPr lang="sk-SK" sz="2000" dirty="0">
                <a:latin typeface="Comic Sans MS"/>
              </a:rPr>
              <a:t>pridá prípona</a:t>
            </a:r>
            <a:r>
              <a:rPr lang="sk-SK" dirty="0"/>
              <a:t> </a:t>
            </a:r>
            <a:r>
              <a:rPr lang="sk-SK" sz="2000" dirty="0">
                <a:latin typeface="Arial Black"/>
              </a:rPr>
              <a:t>-</a:t>
            </a:r>
            <a:r>
              <a:rPr lang="sk-SK" sz="2000" dirty="0" err="1">
                <a:latin typeface="Arial Black"/>
              </a:rPr>
              <a:t>ol</a:t>
            </a:r>
            <a:endParaRPr lang="sk-SK" sz="2000" dirty="0">
              <a:latin typeface="Arial Black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70224" y="4455631"/>
            <a:ext cx="574516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>
                <a:latin typeface="Comic Sans MS"/>
              </a:rPr>
              <a:t>2. Skupinové názvy sa skladajú z názvu jednoväzbového uhľovodikového zvyšku a prípony</a:t>
            </a:r>
            <a:r>
              <a:rPr lang="sk-SK"/>
              <a:t> </a:t>
            </a:r>
            <a:r>
              <a:rPr lang="sk-SK" sz="2000">
                <a:latin typeface="Arial Black"/>
              </a:rPr>
              <a:t>-alkohol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484741" y="3547024"/>
            <a:ext cx="30607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000" dirty="0">
                <a:latin typeface="Comic Sans MS"/>
              </a:rPr>
              <a:t>Mnohé </a:t>
            </a:r>
            <a:r>
              <a:rPr lang="sk-SK" sz="2000" dirty="0" err="1">
                <a:latin typeface="Comic Sans MS"/>
              </a:rPr>
              <a:t>hydroxyzlúčeniny</a:t>
            </a:r>
            <a:r>
              <a:rPr lang="sk-SK" sz="2000" dirty="0">
                <a:latin typeface="Comic Sans MS"/>
              </a:rPr>
              <a:t> (najmä fenoly) majú triviálne </a:t>
            </a:r>
            <a:r>
              <a:rPr lang="sk-SK" sz="2000" dirty="0" smtClean="0">
                <a:latin typeface="Comic Sans MS"/>
              </a:rPr>
              <a:t>názvy.</a:t>
            </a:r>
            <a:endParaRPr lang="sk-SK" sz="20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4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48570" y="586653"/>
            <a:ext cx="9016987" cy="138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Podľa počtu viazaných hydroxylových skupin rozlišujeme jednosýtne a viacsýtne alkoholy a fenoly</a:t>
            </a:r>
            <a:r>
              <a:rPr lang="sk-SK"/>
              <a:t>.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23278" y="2186003"/>
            <a:ext cx="35608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jednosýtny alkohol</a:t>
            </a:r>
            <a:r>
              <a:rPr lang="sk-SK" sz="2800">
                <a:latin typeface="Century Gothic"/>
              </a:rPr>
              <a:t> </a:t>
            </a:r>
          </a:p>
        </p:txBody>
      </p:sp>
      <p:pic>
        <p:nvPicPr>
          <p:cNvPr id="2" name="Obrázok 1" descr="Bioethanol-structural-formu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747" y="3104264"/>
            <a:ext cx="2743200" cy="1608578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61988" y="5040313"/>
            <a:ext cx="3310331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etanol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etylalkohol </a:t>
            </a:r>
            <a:endParaRPr lang="sk-SK" b="1"/>
          </a:p>
        </p:txBody>
      </p:sp>
      <p:sp>
        <p:nvSpPr>
          <p:cNvPr id="8" name="BlokTextu 7"/>
          <p:cNvSpPr txBox="1"/>
          <p:nvPr/>
        </p:nvSpPr>
        <p:spPr>
          <a:xfrm>
            <a:off x="4529722" y="2169316"/>
            <a:ext cx="344401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dvojsýtny alkohol </a:t>
            </a:r>
            <a:endParaRPr lang="sk-SK" sz="2800"/>
          </a:p>
        </p:txBody>
      </p:sp>
      <p:pic>
        <p:nvPicPr>
          <p:cNvPr id="9" name="Obrázok 8" descr="38391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9358" y="2836657"/>
            <a:ext cx="1714500" cy="228600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03218" y="5205415"/>
            <a:ext cx="2743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etán-1,2-diol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etylénglykol</a:t>
            </a:r>
            <a:endParaRPr lang="sk-SK" b="1"/>
          </a:p>
        </p:txBody>
      </p:sp>
      <p:sp>
        <p:nvSpPr>
          <p:cNvPr id="13" name="BlokTextu 12"/>
          <p:cNvSpPr txBox="1"/>
          <p:nvPr/>
        </p:nvSpPr>
        <p:spPr>
          <a:xfrm>
            <a:off x="8101394" y="2170996"/>
            <a:ext cx="349408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trojsýtny alkohol</a:t>
            </a:r>
            <a:r>
              <a:rPr lang="sk-SK">
                <a:latin typeface="Century Gothic"/>
              </a:rPr>
              <a:t> </a:t>
            </a:r>
          </a:p>
        </p:txBody>
      </p:sp>
      <p:pic>
        <p:nvPicPr>
          <p:cNvPr id="14" name="Obrázok 13" descr="90px-Glycerin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1736" y="2950731"/>
            <a:ext cx="1457325" cy="1793759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8135186" y="5057276"/>
            <a:ext cx="3310528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b="1">
                <a:latin typeface="Comic Sans MS"/>
              </a:rPr>
              <a:t>propán-1,2,3-triol </a:t>
            </a:r>
            <a:r>
              <a:rPr lang="sk-SK"/>
              <a:t/>
            </a:r>
            <a:br>
              <a:rPr lang="sk-SK"/>
            </a:br>
            <a:r>
              <a:rPr lang="sk-SK" b="1">
                <a:solidFill>
                  <a:srgbClr val="000000"/>
                </a:solidFill>
                <a:latin typeface="Comic Sans MS"/>
              </a:rPr>
              <a:t>glycerol </a:t>
            </a:r>
          </a:p>
        </p:txBody>
      </p:sp>
    </p:spTree>
    <p:extLst>
      <p:ext uri="{BB962C8B-B14F-4D97-AF65-F5344CB8AC3E}">
        <p14:creationId xmlns:p14="http://schemas.microsoft.com/office/powerpoint/2010/main" xmlns="" val="42456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776602" y="885744"/>
            <a:ext cx="3076922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jednosýtný fenol </a:t>
            </a:r>
          </a:p>
        </p:txBody>
      </p:sp>
      <p:pic>
        <p:nvPicPr>
          <p:cNvPr id="5" name="Obrázok 4" descr="Fen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083" y="2123980"/>
            <a:ext cx="2813003" cy="20574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08831" y="485578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fenol</a:t>
            </a:r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353311" y="893719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dvojsýtny fenol</a:t>
            </a:r>
            <a:endParaRPr lang="sk-SK"/>
          </a:p>
        </p:txBody>
      </p:sp>
      <p:pic>
        <p:nvPicPr>
          <p:cNvPr id="8" name="Obrázok 7" descr="trivial-pyrokatecho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7987" y="1943267"/>
            <a:ext cx="2654717" cy="232092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4384374" y="4725548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benzén-1,2-diol</a:t>
            </a:r>
            <a:r>
              <a:rPr lang="sk-SK" b="1">
                <a:latin typeface="Comic Sans MS"/>
              </a:rPr>
              <a:t/>
            </a:r>
            <a:br>
              <a:rPr lang="sk-SK" b="1">
                <a:latin typeface="Comic Sans MS"/>
              </a:rPr>
            </a:br>
            <a:r>
              <a:rPr lang="sk-SK" sz="2400" b="1">
                <a:solidFill>
                  <a:srgbClr val="000000"/>
                </a:solidFill>
                <a:latin typeface="Comic Sans MS"/>
              </a:rPr>
              <a:t>rezorcinol</a:t>
            </a:r>
            <a:endParaRPr lang="sk-SK" sz="2400"/>
          </a:p>
        </p:txBody>
      </p:sp>
      <p:sp>
        <p:nvSpPr>
          <p:cNvPr id="10" name="BlokTextu 9"/>
          <p:cNvSpPr txBox="1"/>
          <p:nvPr/>
        </p:nvSpPr>
        <p:spPr>
          <a:xfrm>
            <a:off x="7412330" y="910406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trojsýtny fenol</a:t>
            </a:r>
            <a:endParaRPr lang="sk-SK"/>
          </a:p>
        </p:txBody>
      </p:sp>
      <p:pic>
        <p:nvPicPr>
          <p:cNvPr id="12" name="Obrázok 11" descr="8977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3655" y="1839582"/>
            <a:ext cx="2352675" cy="2524125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7426812" y="4766056"/>
            <a:ext cx="336058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benzén-1,2,3-triol</a:t>
            </a:r>
            <a:r>
              <a:rPr lang="sk-SK"/>
              <a:t/>
            </a:r>
            <a:br>
              <a:rPr lang="sk-SK"/>
            </a:br>
            <a:r>
              <a:rPr lang="sk-SK" sz="2400" b="1">
                <a:solidFill>
                  <a:srgbClr val="000000"/>
                </a:solidFill>
                <a:latin typeface="Comic Sans MS"/>
              </a:rPr>
              <a:t>pyrogallol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06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724400" y="279608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42938" y="585788"/>
            <a:ext cx="724896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3200" b="1">
                <a:latin typeface="Comic Sans MS"/>
              </a:rPr>
              <a:t>Podľa typu atómu uhlíka, na ktorom je naviazaná hydroxylová skupina , sa alkoholy rozdeľujú na :</a:t>
            </a:r>
            <a:r>
              <a:rPr lang="sk-SK" sz="2400" b="1">
                <a:latin typeface="Comic Sans MS"/>
              </a:rPr>
              <a:t>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83084" y="2386131"/>
            <a:ext cx="980122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Primárne</a:t>
            </a:r>
            <a:r>
              <a:rPr lang="sk-SK" sz="2800">
                <a:latin typeface="Comic Sans MS"/>
              </a:rPr>
              <a:t> --&gt; s hydroxylovou skupinou </a:t>
            </a:r>
            <a:r>
              <a:rPr lang="pt-BR" sz="2800">
                <a:latin typeface="Comic Sans MS"/>
              </a:rPr>
              <a:t>naviazanou na primárny atóm uhlíka</a:t>
            </a:r>
            <a:r>
              <a:rPr lang="sk-SK" sz="2800">
                <a:latin typeface="Comic Sans MS"/>
              </a:rPr>
              <a:t> </a:t>
            </a:r>
            <a:endParaRPr lang="sk-SK" sz="2800"/>
          </a:p>
        </p:txBody>
      </p:sp>
      <p:sp>
        <p:nvSpPr>
          <p:cNvPr id="7" name="BlokTextu 6"/>
          <p:cNvSpPr txBox="1"/>
          <p:nvPr/>
        </p:nvSpPr>
        <p:spPr>
          <a:xfrm>
            <a:off x="565150" y="3443288"/>
            <a:ext cx="9869106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Sekundárne</a:t>
            </a:r>
            <a:r>
              <a:rPr lang="sk-SK" sz="2800">
                <a:latin typeface="Comic Sans MS"/>
              </a:rPr>
              <a:t> --&gt; s hydroxylovou skupinou naviazanou na sekundárny atóm uhlíka</a:t>
            </a:r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569913" y="4519613"/>
            <a:ext cx="9885385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800" b="1">
                <a:latin typeface="Comic Sans MS"/>
              </a:rPr>
              <a:t>Terciárne</a:t>
            </a:r>
            <a:r>
              <a:rPr lang="sk-SK" sz="2800">
                <a:latin typeface="Comic Sans MS"/>
              </a:rPr>
              <a:t> --&gt; s hydroxylovou skupinou naviazanou na terciárny atóm uhlíka </a:t>
            </a:r>
          </a:p>
        </p:txBody>
      </p:sp>
    </p:spTree>
    <p:extLst>
      <p:ext uri="{BB962C8B-B14F-4D97-AF65-F5344CB8AC3E}">
        <p14:creationId xmlns:p14="http://schemas.microsoft.com/office/powerpoint/2010/main" xmlns="" val="18991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11233" y="97043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primárny alkohol </a:t>
            </a:r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875459" y="2402922"/>
            <a:ext cx="2743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just"/>
            <a:r>
              <a:rPr lang="sk-SK" sz="2800" b="1">
                <a:solidFill>
                  <a:srgbClr val="000000"/>
                </a:solidFill>
                <a:latin typeface="Comic Sans MS"/>
                <a:cs typeface="Arial" charset="0"/>
              </a:rPr>
              <a:t>CH3 – OH (metanol)</a:t>
            </a:r>
            <a:endParaRPr lang="sk-SK" sz="2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07572" y="485452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propán-1-ol</a:t>
            </a:r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4278307" y="1028073"/>
            <a:ext cx="32270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sekundárny alkohol</a:t>
            </a:r>
            <a:endParaRPr lang="sk-SK"/>
          </a:p>
        </p:txBody>
      </p:sp>
      <p:pic>
        <p:nvPicPr>
          <p:cNvPr id="9" name="Obrázok 8" descr="alkoholy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4955" y="2217616"/>
            <a:ext cx="3170238" cy="185320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70675" y="4830664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 dirty="0">
                <a:latin typeface="Comic Sans MS"/>
              </a:rPr>
              <a:t>bután-2-ol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995400" y="962878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terciárny alkohol</a:t>
            </a:r>
            <a:endParaRPr lang="sk-SK"/>
          </a:p>
        </p:txBody>
      </p:sp>
      <p:pic>
        <p:nvPicPr>
          <p:cNvPr id="12" name="Obrázok 11" descr="alkoholy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1008" y="1997242"/>
            <a:ext cx="3340941" cy="2267749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7892764" y="5015089"/>
            <a:ext cx="3510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2400" b="1">
                <a:latin typeface="Comic Sans MS"/>
              </a:rPr>
              <a:t>2-metylbután-2-ol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50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720725" y="647700"/>
            <a:ext cx="73656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sk-SK" sz="4000" b="1">
                <a:latin typeface="Comic Sans MS"/>
              </a:rPr>
              <a:t>Vlastnosti alkoholov :</a:t>
            </a:r>
            <a:endParaRPr lang="sk-SK" sz="4000"/>
          </a:p>
        </p:txBody>
      </p:sp>
      <p:sp>
        <p:nvSpPr>
          <p:cNvPr id="6" name="BlokTextu 5"/>
          <p:cNvSpPr txBox="1"/>
          <p:nvPr/>
        </p:nvSpPr>
        <p:spPr>
          <a:xfrm>
            <a:off x="758656" y="1752163"/>
            <a:ext cx="696480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-sú z najmenším počtom atómom uhlíka (</a:t>
            </a:r>
            <a:r>
              <a:rPr lang="sk-SK" sz="2000" b="1" dirty="0" err="1">
                <a:latin typeface="Comic Sans MS"/>
              </a:rPr>
              <a:t>metanol</a:t>
            </a:r>
            <a:r>
              <a:rPr lang="sk-SK" sz="2000" b="1" dirty="0">
                <a:latin typeface="Comic Sans MS"/>
              </a:rPr>
              <a:t>, </a:t>
            </a:r>
            <a:r>
              <a:rPr lang="sk-SK" sz="2000" b="1" dirty="0" smtClean="0">
                <a:latin typeface="Comic Sans MS"/>
              </a:rPr>
              <a:t>etanol, </a:t>
            </a:r>
            <a:r>
              <a:rPr lang="sk-SK" sz="2000" b="1" dirty="0" err="1">
                <a:latin typeface="Comic Sans MS"/>
              </a:rPr>
              <a:t>propanol</a:t>
            </a:r>
            <a:r>
              <a:rPr lang="sk-SK" sz="2000" b="1" dirty="0">
                <a:latin typeface="Comic Sans MS"/>
              </a:rPr>
              <a:t>)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731056" y="2618583"/>
            <a:ext cx="1001858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</a:t>
            </a:r>
            <a:r>
              <a:rPr lang="sk-SK" sz="2400" b="1" dirty="0" smtClean="0">
                <a:latin typeface="Comic Sans MS"/>
              </a:rPr>
              <a:t>bezfarebné, prchavé </a:t>
            </a:r>
            <a:r>
              <a:rPr lang="sk-SK" sz="2400" b="1" dirty="0">
                <a:latin typeface="Comic Sans MS"/>
              </a:rPr>
              <a:t>kvapaliny príjemnej </a:t>
            </a:r>
            <a:r>
              <a:rPr lang="sk-SK" sz="2400" b="1" dirty="0" smtClean="0">
                <a:latin typeface="Comic Sans MS"/>
              </a:rPr>
              <a:t>vône, </a:t>
            </a:r>
            <a:r>
              <a:rPr lang="sk-SK" sz="2400" b="1" dirty="0">
                <a:latin typeface="Comic Sans MS"/>
              </a:rPr>
              <a:t>ktoré sa miešajú z vodou v každom </a:t>
            </a:r>
            <a:r>
              <a:rPr lang="sk-SK" sz="2400" b="1" dirty="0" smtClean="0">
                <a:latin typeface="Comic Sans MS"/>
              </a:rPr>
              <a:t>pomere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44908" y="3585119"/>
            <a:ext cx="8299635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400" b="1" dirty="0">
                <a:latin typeface="Comic Sans MS"/>
              </a:rPr>
              <a:t>-vyššie alkoholy sú bezfarebné olejovité kvapaliny s </a:t>
            </a:r>
            <a:r>
              <a:rPr lang="sk-SK" sz="2400" b="1" dirty="0" err="1">
                <a:latin typeface="Comic Sans MS"/>
              </a:rPr>
              <a:t>neprijemným</a:t>
            </a:r>
            <a:r>
              <a:rPr lang="sk-SK" sz="2400" b="1" dirty="0">
                <a:latin typeface="Comic Sans MS"/>
              </a:rPr>
              <a:t> </a:t>
            </a:r>
            <a:r>
              <a:rPr lang="sk-SK" sz="2400" b="1" dirty="0" smtClean="0">
                <a:latin typeface="Comic Sans MS"/>
              </a:rPr>
              <a:t>zápachom</a:t>
            </a:r>
            <a:endParaRPr lang="sk-SK" sz="2400" b="1" dirty="0">
              <a:latin typeface="Comic Sans MS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04820" y="4534969"/>
            <a:ext cx="624728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>
                <a:latin typeface="Comic Sans MS"/>
              </a:rPr>
              <a:t>-dobré rozpustné v organických rozpúšťadlách</a:t>
            </a:r>
            <a:r>
              <a:rPr lang="sk-SK">
                <a:latin typeface="Century Gothic"/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86874" y="5117724"/>
            <a:ext cx="61137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r>
              <a:rPr lang="sk-SK" sz="2000" b="1" dirty="0">
                <a:latin typeface="Comic Sans MS"/>
              </a:rPr>
              <a:t>-kvapalné alkoholy sú dobrými rozpúšťadlami mnohých iných látok </a:t>
            </a:r>
            <a:r>
              <a:rPr lang="sk-SK" sz="2000" b="1" dirty="0" err="1">
                <a:latin typeface="Comic Sans MS"/>
              </a:rPr>
              <a:t>napr</a:t>
            </a:r>
            <a:r>
              <a:rPr lang="sk-SK" sz="2000" b="1" dirty="0">
                <a:latin typeface="Comic Sans MS"/>
              </a:rPr>
              <a:t>: </a:t>
            </a:r>
            <a:r>
              <a:rPr lang="sk-SK" sz="2000" b="1" dirty="0" smtClean="0">
                <a:latin typeface="Comic Sans MS"/>
              </a:rPr>
              <a:t>farbív, </a:t>
            </a:r>
            <a:r>
              <a:rPr lang="sk-SK" sz="2000" b="1" dirty="0">
                <a:latin typeface="Comic Sans MS"/>
              </a:rPr>
              <a:t>silíc  </a:t>
            </a:r>
          </a:p>
        </p:txBody>
      </p:sp>
    </p:spTree>
    <p:extLst>
      <p:ext uri="{BB962C8B-B14F-4D97-AF65-F5344CB8AC3E}">
        <p14:creationId xmlns:p14="http://schemas.microsoft.com/office/powerpoint/2010/main" xmlns="" val="26934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516</Words>
  <Application>Microsoft Office PowerPoint</Application>
  <PresentationFormat>Vlastná</PresentationFormat>
  <Paragraphs>96</Paragraphs>
  <Slides>22</Slides>
  <Notes>20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Ión − zasadacia miestnosť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Zopakujme si: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9</cp:revision>
  <dcterms:created xsi:type="dcterms:W3CDTF">2012-08-15T23:32:20Z</dcterms:created>
  <dcterms:modified xsi:type="dcterms:W3CDTF">2015-03-06T10:48:14Z</dcterms:modified>
</cp:coreProperties>
</file>