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1" r:id="rId13"/>
    <p:sldId id="278" r:id="rId14"/>
    <p:sldId id="279" r:id="rId15"/>
    <p:sldId id="280" r:id="rId16"/>
    <p:sldId id="282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69" d="100"/>
          <a:sy n="69" d="100"/>
        </p:scale>
        <p:origin x="-120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6ABD-B128-48B7-8DC6-636DE12A6016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A3E5-06B9-4479-A528-83794E0D66B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303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Karboxylové kyseliny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xmlns="" val="70439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Chemické vlastnosti </a:t>
            </a:r>
            <a:r>
              <a:rPr lang="sk-SK" dirty="0" err="1" smtClean="0"/>
              <a:t>karbox</a:t>
            </a:r>
            <a:r>
              <a:rPr lang="sk-SK" dirty="0" smtClean="0"/>
              <a:t>. kyselín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!!</a:t>
            </a:r>
            <a:r>
              <a:rPr lang="sk-SK" sz="2000" dirty="0" smtClean="0"/>
              <a:t> – sú </a:t>
            </a:r>
            <a:r>
              <a:rPr lang="sk-SK" sz="2000" dirty="0" smtClean="0">
                <a:solidFill>
                  <a:srgbClr val="FF0000"/>
                </a:solidFill>
              </a:rPr>
              <a:t>veľmi reaktívne zlúčeniny</a:t>
            </a:r>
            <a:r>
              <a:rPr lang="sk-SK" sz="2000" dirty="0" smtClean="0"/>
              <a:t>, ktorých vlastnosti vyplývajú </a:t>
            </a:r>
            <a:r>
              <a:rPr lang="sk-SK" sz="2000" dirty="0" err="1" smtClean="0"/>
              <a:t>znajmä</a:t>
            </a:r>
            <a:r>
              <a:rPr lang="sk-SK" sz="2000" dirty="0" smtClean="0"/>
              <a:t> z charakteru ich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skupiny. Výraznou črtou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 sú jej </a:t>
            </a:r>
            <a:r>
              <a:rPr lang="sk-SK" sz="2000" dirty="0" smtClean="0">
                <a:solidFill>
                  <a:srgbClr val="FF0000"/>
                </a:solidFill>
              </a:rPr>
              <a:t>kyslé vlastnosti</a:t>
            </a:r>
            <a:r>
              <a:rPr lang="sk-SK" sz="2000" dirty="0" smtClean="0"/>
              <a:t>, pretože sa z nej ľahko </a:t>
            </a:r>
            <a:r>
              <a:rPr lang="sk-SK" sz="2000" dirty="0" err="1" smtClean="0"/>
              <a:t>odštiepuje</a:t>
            </a:r>
            <a:r>
              <a:rPr lang="sk-SK" sz="2000" dirty="0" smtClean="0"/>
              <a:t> katión vodíka H+</a:t>
            </a:r>
          </a:p>
          <a:p>
            <a:r>
              <a:rPr lang="sk-SK" sz="2000" dirty="0" smtClean="0"/>
              <a:t>-kyslý charakter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 vyplýva zo spojenia </a:t>
            </a:r>
            <a:r>
              <a:rPr lang="sk-SK" sz="2000" dirty="0" err="1" smtClean="0"/>
              <a:t>hydroxylovej</a:t>
            </a:r>
            <a:r>
              <a:rPr lang="sk-SK" sz="2000" dirty="0" smtClean="0"/>
              <a:t> skupiny so skupinou </a:t>
            </a:r>
            <a:r>
              <a:rPr lang="sk-SK" sz="2000" dirty="0" err="1" smtClean="0"/>
              <a:t>karbonylovou</a:t>
            </a:r>
            <a:r>
              <a:rPr lang="sk-SK" sz="2000" dirty="0" smtClean="0"/>
              <a:t>. Preto vo vodnom roztoku </a:t>
            </a:r>
            <a:r>
              <a:rPr lang="sk-SK" sz="2000" dirty="0" smtClean="0">
                <a:solidFill>
                  <a:srgbClr val="FF0000"/>
                </a:solidFill>
              </a:rPr>
              <a:t>–COOH skupina disociuje </a:t>
            </a:r>
            <a:r>
              <a:rPr lang="sk-SK" sz="2000" dirty="0" smtClean="0"/>
              <a:t>za vzniku </a:t>
            </a:r>
            <a:r>
              <a:rPr lang="sk-SK" sz="2000" dirty="0" err="1" smtClean="0">
                <a:solidFill>
                  <a:srgbClr val="FF0000"/>
                </a:solidFill>
              </a:rPr>
              <a:t>karboxylátového</a:t>
            </a:r>
            <a:r>
              <a:rPr lang="sk-SK" sz="2000" dirty="0" smtClean="0">
                <a:solidFill>
                  <a:srgbClr val="FF0000"/>
                </a:solidFill>
              </a:rPr>
              <a:t> aniónu </a:t>
            </a: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                               O                                                                       </a:t>
            </a:r>
            <a:r>
              <a:rPr lang="sk-SK" sz="2000" dirty="0" err="1" smtClean="0"/>
              <a:t>O</a:t>
            </a:r>
            <a:endParaRPr lang="sk-SK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</a:t>
            </a:r>
            <a:r>
              <a:rPr lang="sk-SK" sz="2000" dirty="0" smtClean="0"/>
              <a:t>R          C                      +   H2O                        R        C                   +   H3O+</a:t>
            </a:r>
          </a:p>
          <a:p>
            <a:pPr>
              <a:buNone/>
            </a:pPr>
            <a:r>
              <a:rPr lang="sk-SK" sz="2000" dirty="0" smtClean="0"/>
              <a:t>                                O         H                                                           O-</a:t>
            </a:r>
          </a:p>
          <a:p>
            <a:pPr>
              <a:buNone/>
            </a:pPr>
            <a:r>
              <a:rPr lang="sk-SK" sz="2000" dirty="0" smtClean="0"/>
              <a:t>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kyselina    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anión</a:t>
            </a:r>
            <a:endParaRPr lang="sk-SK" sz="2000" dirty="0" smtClean="0"/>
          </a:p>
        </p:txBody>
      </p:sp>
      <p:cxnSp>
        <p:nvCxnSpPr>
          <p:cNvPr id="5" name="Rovná spojnica 4"/>
          <p:cNvCxnSpPr/>
          <p:nvPr/>
        </p:nvCxnSpPr>
        <p:spPr>
          <a:xfrm>
            <a:off x="1447800" y="4114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V="1">
            <a:off x="2057400" y="38100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33600" y="38862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133600" y="42672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2590800" y="4495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2743200" y="4191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Zaoblená spojnica 25"/>
          <p:cNvCxnSpPr/>
          <p:nvPr/>
        </p:nvCxnSpPr>
        <p:spPr>
          <a:xfrm flipV="1">
            <a:off x="3276600" y="4267200"/>
            <a:ext cx="609600" cy="304800"/>
          </a:xfrm>
          <a:prstGeom prst="curvedConnector3">
            <a:avLst>
              <a:gd name="adj1" fmla="val 100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>
            <a:off x="4267200" y="4038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/>
          <p:cNvCxnSpPr/>
          <p:nvPr/>
        </p:nvCxnSpPr>
        <p:spPr>
          <a:xfrm flipH="1">
            <a:off x="4191000" y="4191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>
            <a:off x="56388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 flipV="1">
            <a:off x="6248400" y="3810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6324600" y="38862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>
            <a:off x="6172200" y="4267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5897563"/>
          </a:xfrm>
        </p:spPr>
        <p:txBody>
          <a:bodyPr>
            <a:normAutofit/>
          </a:bodyPr>
          <a:lstStyle/>
          <a:p>
            <a:endParaRPr lang="sk-SK" sz="2000" dirty="0" smtClean="0">
              <a:solidFill>
                <a:srgbClr val="FF0000"/>
              </a:solidFill>
            </a:endParaRPr>
          </a:p>
          <a:p>
            <a:endParaRPr lang="sk-SK" sz="2000" dirty="0" smtClean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</a:rPr>
              <a:t>!! </a:t>
            </a:r>
            <a:r>
              <a:rPr lang="sk-SK" sz="2000" dirty="0" smtClean="0"/>
              <a:t>-väčšina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kyselín patrí medzi slabé </a:t>
            </a:r>
            <a:r>
              <a:rPr lang="sk-SK" sz="2000" dirty="0" smtClean="0"/>
              <a:t>kyseliny</a:t>
            </a:r>
          </a:p>
          <a:p>
            <a:r>
              <a:rPr lang="sk-SK" sz="2000" dirty="0" smtClean="0"/>
              <a:t>sú </a:t>
            </a:r>
            <a:r>
              <a:rPr lang="sk-SK" sz="2000" dirty="0" smtClean="0"/>
              <a:t>silnejšie ako kyselina uhličitá, </a:t>
            </a:r>
            <a:r>
              <a:rPr lang="sk-SK" sz="2000" dirty="0" err="1" smtClean="0"/>
              <a:t>ake</a:t>
            </a:r>
            <a:r>
              <a:rPr lang="sk-SK" sz="2000" dirty="0" smtClean="0"/>
              <a:t> omnoho slabšie ako anorganické kyseliny, kyselina chlorovodíková, sírová, dusičná, </a:t>
            </a:r>
            <a:endParaRPr lang="sk-SK" sz="2000" dirty="0" smtClean="0"/>
          </a:p>
          <a:p>
            <a:r>
              <a:rPr lang="sk-SK" sz="2000" dirty="0" smtClean="0"/>
              <a:t>najsilnejšou </a:t>
            </a:r>
            <a:r>
              <a:rPr lang="sk-SK" sz="2000" dirty="0" err="1" smtClean="0"/>
              <a:t>monokarbox</a:t>
            </a:r>
            <a:r>
              <a:rPr lang="sk-SK" sz="2000" dirty="0" smtClean="0"/>
              <a:t>. kyselinou ja kyselina mravčia</a:t>
            </a:r>
          </a:p>
          <a:p>
            <a:r>
              <a:rPr lang="sk-SK" sz="2000" dirty="0" smtClean="0"/>
              <a:t>viacsýtne </a:t>
            </a:r>
            <a:r>
              <a:rPr lang="sk-SK" sz="2000" dirty="0" smtClean="0"/>
              <a:t>kyseliny sú silnejšie ako jednosýtne</a:t>
            </a:r>
          </a:p>
          <a:p>
            <a:r>
              <a:rPr lang="sk-SK" sz="2000" dirty="0" smtClean="0"/>
              <a:t>je </a:t>
            </a:r>
            <a:r>
              <a:rPr lang="sk-SK" sz="2000" dirty="0" smtClean="0"/>
              <a:t>ich možné neutralizovať so zásadami, vznikajú </a:t>
            </a:r>
            <a:r>
              <a:rPr lang="sk-SK" sz="2000" dirty="0" smtClean="0">
                <a:solidFill>
                  <a:srgbClr val="FF0000"/>
                </a:solidFill>
              </a:rPr>
              <a:t>soli karboxylových kyselín</a:t>
            </a:r>
          </a:p>
          <a:p>
            <a:pPr>
              <a:buNone/>
            </a:pPr>
            <a:r>
              <a:rPr lang="sk-SK" sz="20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5897563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!! </a:t>
            </a:r>
            <a:r>
              <a:rPr lang="sk-SK" sz="2000" dirty="0" smtClean="0"/>
              <a:t>-väčšina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kyselín patrí medzi slabé kyseliny</a:t>
            </a:r>
          </a:p>
          <a:p>
            <a:r>
              <a:rPr lang="sk-SK" sz="2000" dirty="0" smtClean="0"/>
              <a:t>sú silnejšie ako kyselina uhličitá, </a:t>
            </a:r>
            <a:r>
              <a:rPr lang="sk-SK" sz="2000" dirty="0" err="1" smtClean="0"/>
              <a:t>ake</a:t>
            </a:r>
            <a:r>
              <a:rPr lang="sk-SK" sz="2000" dirty="0" smtClean="0"/>
              <a:t> omnoho slabšie ako anorganické kyseliny, kyselina chlorovodíková, sírová, dusičná, </a:t>
            </a:r>
          </a:p>
          <a:p>
            <a:r>
              <a:rPr lang="sk-SK" sz="2000" dirty="0" smtClean="0"/>
              <a:t>najsilnejšou </a:t>
            </a:r>
            <a:r>
              <a:rPr lang="sk-SK" sz="2000" dirty="0" err="1" smtClean="0"/>
              <a:t>monokarbox</a:t>
            </a:r>
            <a:r>
              <a:rPr lang="sk-SK" sz="2000" dirty="0" smtClean="0"/>
              <a:t>. kyselinou ja kyselina mravčia</a:t>
            </a:r>
          </a:p>
          <a:p>
            <a:r>
              <a:rPr lang="sk-SK" sz="2000" dirty="0" smtClean="0"/>
              <a:t>viacsýtne kyseliny sú silnejšie ako jednosýtne</a:t>
            </a:r>
          </a:p>
          <a:p>
            <a:r>
              <a:rPr lang="sk-SK" sz="2000" dirty="0" smtClean="0"/>
              <a:t>je ich možné neutralizovať so zásadami, vznikajú </a:t>
            </a:r>
            <a:r>
              <a:rPr lang="sk-SK" sz="2000" dirty="0" smtClean="0">
                <a:solidFill>
                  <a:srgbClr val="FF0000"/>
                </a:solidFill>
              </a:rPr>
              <a:t>soli karboxylových kyselín</a:t>
            </a:r>
          </a:p>
          <a:p>
            <a:pPr>
              <a:buNone/>
            </a:pPr>
            <a:r>
              <a:rPr lang="sk-SK" sz="2000" dirty="0" smtClean="0"/>
              <a:t>    </a:t>
            </a: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            O                                                                         </a:t>
            </a:r>
            <a:r>
              <a:rPr lang="sk-SK" sz="2000" dirty="0" err="1" smtClean="0"/>
              <a:t>O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H3C            C                  +     </a:t>
            </a:r>
            <a:r>
              <a:rPr lang="sk-SK" sz="2000" dirty="0" err="1" smtClean="0"/>
              <a:t>NaOH</a:t>
            </a:r>
            <a:r>
              <a:rPr lang="sk-SK" sz="2000" dirty="0" smtClean="0"/>
              <a:t>   </a:t>
            </a:r>
            <a:r>
              <a:rPr lang="sk-SK" sz="2000" dirty="0" smtClean="0"/>
              <a:t>H3C            </a:t>
            </a:r>
            <a:r>
              <a:rPr lang="sk-SK" sz="2000" dirty="0" smtClean="0"/>
              <a:t>C                        +     H2O</a:t>
            </a:r>
          </a:p>
          <a:p>
            <a:pPr>
              <a:buNone/>
            </a:pPr>
            <a:r>
              <a:rPr lang="sk-SK" sz="2000" dirty="0" smtClean="0"/>
              <a:t>                                    OH                                                                      O- Na+</a:t>
            </a:r>
          </a:p>
          <a:p>
            <a:pPr>
              <a:buNone/>
            </a:pPr>
            <a:r>
              <a:rPr lang="sk-SK" sz="2000" dirty="0" smtClean="0"/>
              <a:t>                 </a:t>
            </a:r>
            <a:r>
              <a:rPr lang="sk-SK" sz="2000" dirty="0" smtClean="0">
                <a:solidFill>
                  <a:srgbClr val="FF0000"/>
                </a:solidFill>
              </a:rPr>
              <a:t>kyselina octová                                            octan sodný</a:t>
            </a:r>
            <a:endParaRPr lang="sk-SK" sz="2000" dirty="0" smtClean="0"/>
          </a:p>
        </p:txBody>
      </p:sp>
      <p:cxnSp>
        <p:nvCxnSpPr>
          <p:cNvPr id="7" name="Rovná spojnica 6"/>
          <p:cNvCxnSpPr/>
          <p:nvPr/>
        </p:nvCxnSpPr>
        <p:spPr>
          <a:xfrm>
            <a:off x="1371600" y="3962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2133600" y="3657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V="1">
            <a:off x="2209800" y="3733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22098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267200" y="3886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flipH="1">
            <a:off x="4191000" y="3962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5715000" y="3962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flipV="1">
            <a:off x="6477000" y="3657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flipV="1">
            <a:off x="6553200" y="3733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>
            <a:off x="6553200" y="4038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2000" dirty="0" smtClean="0"/>
              <a:t>- niektoré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kyseliny pri zahriatí nad ich teplotu topenia </a:t>
            </a:r>
            <a:r>
              <a:rPr lang="sk-SK" sz="2000" dirty="0" err="1" smtClean="0"/>
              <a:t>odštiepujú</a:t>
            </a:r>
            <a:r>
              <a:rPr lang="sk-SK" sz="2000" dirty="0" smtClean="0"/>
              <a:t>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skupinu vo forme CO2 = </a:t>
            </a:r>
            <a:r>
              <a:rPr lang="sk-SK" sz="2000" dirty="0" err="1" smtClean="0">
                <a:solidFill>
                  <a:srgbClr val="FF0000"/>
                </a:solidFill>
              </a:rPr>
              <a:t>dekaroxylácia</a:t>
            </a:r>
            <a:endParaRPr lang="sk-SK" sz="2000" dirty="0" smtClean="0"/>
          </a:p>
          <a:p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</a:t>
            </a:r>
          </a:p>
          <a:p>
            <a:pPr>
              <a:buNone/>
            </a:pPr>
            <a:r>
              <a:rPr lang="sk-SK" sz="2000" dirty="0" smtClean="0"/>
              <a:t>       </a:t>
            </a:r>
            <a:r>
              <a:rPr lang="sk-SK" sz="2000" dirty="0" smtClean="0">
                <a:solidFill>
                  <a:srgbClr val="00B0F0"/>
                </a:solidFill>
              </a:rPr>
              <a:t>O</a:t>
            </a:r>
            <a:r>
              <a:rPr lang="sk-SK" sz="2000" dirty="0" smtClean="0"/>
              <a:t>                                        </a:t>
            </a:r>
            <a:r>
              <a:rPr lang="sk-SK" sz="2000" dirty="0" err="1" smtClean="0">
                <a:solidFill>
                  <a:srgbClr val="92D050"/>
                </a:solidFill>
              </a:rPr>
              <a:t>O</a:t>
            </a:r>
            <a:r>
              <a:rPr lang="sk-SK" sz="2000" dirty="0" smtClean="0"/>
              <a:t>                                                           </a:t>
            </a:r>
            <a:r>
              <a:rPr lang="sk-SK" sz="2000" dirty="0" err="1" smtClean="0">
                <a:solidFill>
                  <a:srgbClr val="00B0F0"/>
                </a:solidFill>
              </a:rPr>
              <a:t>O</a:t>
            </a:r>
            <a:endParaRPr lang="sk-SK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sz="2000" dirty="0" smtClean="0"/>
              <a:t>               </a:t>
            </a:r>
            <a:r>
              <a:rPr lang="sk-SK" sz="2000" dirty="0" smtClean="0">
                <a:solidFill>
                  <a:srgbClr val="00B0F0"/>
                </a:solidFill>
              </a:rPr>
              <a:t>C</a:t>
            </a:r>
            <a:r>
              <a:rPr lang="sk-SK" sz="2000" dirty="0" smtClean="0"/>
              <a:t>          CH2        </a:t>
            </a:r>
            <a:r>
              <a:rPr lang="sk-SK" sz="2000" dirty="0" smtClean="0">
                <a:solidFill>
                  <a:srgbClr val="92D050"/>
                </a:solidFill>
              </a:rPr>
              <a:t>C</a:t>
            </a:r>
            <a:r>
              <a:rPr lang="sk-SK" sz="2000" dirty="0" smtClean="0"/>
              <a:t>                              t               CH3       </a:t>
            </a:r>
            <a:r>
              <a:rPr lang="sk-SK" sz="2000" dirty="0" smtClean="0">
                <a:solidFill>
                  <a:srgbClr val="00B0F0"/>
                </a:solidFill>
              </a:rPr>
              <a:t>C</a:t>
            </a:r>
            <a:r>
              <a:rPr lang="sk-SK" sz="2000" dirty="0" smtClean="0"/>
              <a:t>                 +     </a:t>
            </a:r>
            <a:r>
              <a:rPr lang="sk-SK" sz="2000" dirty="0" smtClean="0">
                <a:solidFill>
                  <a:srgbClr val="92D050"/>
                </a:solidFill>
              </a:rPr>
              <a:t>CO2</a:t>
            </a:r>
          </a:p>
          <a:p>
            <a:pPr>
              <a:buNone/>
            </a:pPr>
            <a:r>
              <a:rPr lang="sk-SK" sz="2000" dirty="0" smtClean="0">
                <a:solidFill>
                  <a:srgbClr val="00B0F0"/>
                </a:solidFill>
              </a:rPr>
              <a:t>       HO                                     </a:t>
            </a:r>
            <a:r>
              <a:rPr lang="sk-SK" sz="2000" dirty="0" smtClean="0">
                <a:solidFill>
                  <a:srgbClr val="92D050"/>
                </a:solidFill>
              </a:rPr>
              <a:t>O</a:t>
            </a:r>
            <a:r>
              <a:rPr lang="sk-SK" sz="2000" dirty="0" smtClean="0"/>
              <a:t>H                                                         </a:t>
            </a:r>
            <a:r>
              <a:rPr lang="sk-SK" sz="2000" dirty="0" err="1" smtClean="0">
                <a:solidFill>
                  <a:srgbClr val="00B0F0"/>
                </a:solidFill>
              </a:rPr>
              <a:t>OH</a:t>
            </a:r>
            <a:endParaRPr lang="sk-SK" sz="20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</a:t>
            </a:r>
            <a:r>
              <a:rPr lang="sk-SK" sz="2000" dirty="0" smtClean="0">
                <a:solidFill>
                  <a:srgbClr val="FF0000"/>
                </a:solidFill>
              </a:rPr>
              <a:t>kyselina </a:t>
            </a:r>
            <a:r>
              <a:rPr lang="sk-SK" sz="2000" dirty="0" err="1" smtClean="0">
                <a:solidFill>
                  <a:srgbClr val="FF0000"/>
                </a:solidFill>
              </a:rPr>
              <a:t>malónová</a:t>
            </a:r>
            <a:r>
              <a:rPr lang="sk-SK" sz="2000" dirty="0" smtClean="0">
                <a:solidFill>
                  <a:srgbClr val="FF0000"/>
                </a:solidFill>
              </a:rPr>
              <a:t>                     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kyselina</a:t>
            </a:r>
            <a:r>
              <a:rPr lang="sk-SK" sz="2000" dirty="0" smtClean="0">
                <a:solidFill>
                  <a:srgbClr val="FF0000"/>
                </a:solidFill>
              </a:rPr>
              <a:t> octová</a:t>
            </a:r>
            <a:endParaRPr lang="sk-SK" sz="20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1066800" y="33528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1143000" y="3276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V="1">
            <a:off x="1295400" y="3733800"/>
            <a:ext cx="76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1600200" y="3581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5908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3200400" y="3352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flipV="1">
            <a:off x="3124200" y="3276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3124200" y="36576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3886200" y="3733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62484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V="1">
            <a:off x="6705600" y="32766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6705600" y="3733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 flipV="1">
            <a:off x="6781800" y="33528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>
            <a:off x="2743200" y="3276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sz="2000" dirty="0" smtClean="0"/>
              <a:t>- </a:t>
            </a:r>
            <a:r>
              <a:rPr lang="sk-SK" sz="2000" dirty="0" err="1" smtClean="0">
                <a:solidFill>
                  <a:srgbClr val="FF0000"/>
                </a:solidFill>
              </a:rPr>
              <a:t>esterifikácia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= kyslo </a:t>
            </a:r>
            <a:r>
              <a:rPr lang="sk-SK" sz="2000" dirty="0" err="1" smtClean="0"/>
              <a:t>katalyzovaná</a:t>
            </a:r>
            <a:r>
              <a:rPr lang="sk-SK" sz="2000" dirty="0" smtClean="0"/>
              <a:t> </a:t>
            </a:r>
            <a:r>
              <a:rPr lang="sk-SK" sz="2000" dirty="0" smtClean="0">
                <a:solidFill>
                  <a:srgbClr val="FF0000"/>
                </a:solidFill>
              </a:rPr>
              <a:t>reakcia karboxylovej kyseliny s alkoholom </a:t>
            </a:r>
            <a:r>
              <a:rPr lang="sk-SK" sz="2000" dirty="0" smtClean="0"/>
              <a:t>, vznikajú pri nej </a:t>
            </a:r>
            <a:r>
              <a:rPr lang="sk-SK" sz="2000" dirty="0" smtClean="0">
                <a:solidFill>
                  <a:srgbClr val="FF0000"/>
                </a:solidFill>
              </a:rPr>
              <a:t>estery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kyselín 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</a:t>
            </a:r>
            <a:r>
              <a:rPr lang="sk-SK" sz="1600" dirty="0" smtClean="0">
                <a:solidFill>
                  <a:srgbClr val="00B0F0"/>
                </a:solidFill>
              </a:rPr>
              <a:t>O</a:t>
            </a:r>
            <a:r>
              <a:rPr lang="sk-SK" sz="1600" dirty="0" smtClean="0"/>
              <a:t>                                                                                                    </a:t>
            </a:r>
            <a:r>
              <a:rPr lang="sk-SK" sz="1600" dirty="0" err="1" smtClean="0">
                <a:solidFill>
                  <a:srgbClr val="00B0F0"/>
                </a:solidFill>
              </a:rPr>
              <a:t>O</a:t>
            </a:r>
            <a:endParaRPr lang="sk-SK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sz="1600" dirty="0" smtClean="0"/>
              <a:t>   H3C        </a:t>
            </a:r>
            <a:r>
              <a:rPr lang="sk-SK" sz="1600" dirty="0" smtClean="0">
                <a:solidFill>
                  <a:srgbClr val="00B0F0"/>
                </a:solidFill>
              </a:rPr>
              <a:t>C</a:t>
            </a:r>
            <a:r>
              <a:rPr lang="sk-SK" sz="1600" dirty="0" smtClean="0"/>
              <a:t>       +        </a:t>
            </a:r>
            <a:r>
              <a:rPr lang="sk-SK" sz="1600" dirty="0" smtClean="0">
                <a:solidFill>
                  <a:srgbClr val="92D050"/>
                </a:solidFill>
              </a:rPr>
              <a:t>H</a:t>
            </a:r>
            <a:r>
              <a:rPr lang="sk-SK" sz="1600" dirty="0" smtClean="0"/>
              <a:t>O        CH2          CH3                        H3C          </a:t>
            </a:r>
            <a:r>
              <a:rPr lang="sk-SK" sz="1600" dirty="0" smtClean="0">
                <a:solidFill>
                  <a:srgbClr val="00B0F0"/>
                </a:solidFill>
              </a:rPr>
              <a:t>C</a:t>
            </a:r>
            <a:r>
              <a:rPr lang="sk-SK" sz="1600" dirty="0" smtClean="0"/>
              <a:t>                                      +       </a:t>
            </a:r>
            <a:r>
              <a:rPr lang="sk-SK" sz="1600" dirty="0" smtClean="0">
                <a:solidFill>
                  <a:srgbClr val="92D050"/>
                </a:solidFill>
              </a:rPr>
              <a:t>H2O</a:t>
            </a:r>
            <a:r>
              <a:rPr lang="sk-SK" sz="1600" dirty="0" smtClean="0"/>
              <a:t>   </a:t>
            </a:r>
          </a:p>
          <a:p>
            <a:pPr>
              <a:buNone/>
            </a:pPr>
            <a:r>
              <a:rPr lang="sk-SK" sz="1600" dirty="0" smtClean="0"/>
              <a:t>                         </a:t>
            </a:r>
            <a:r>
              <a:rPr lang="sk-SK" sz="1600" dirty="0" smtClean="0">
                <a:solidFill>
                  <a:srgbClr val="92D050"/>
                </a:solidFill>
              </a:rPr>
              <a:t>OH</a:t>
            </a:r>
            <a:r>
              <a:rPr lang="sk-SK" sz="1600" dirty="0" smtClean="0"/>
              <a:t>                                                                                                 O         CH2        CH3</a:t>
            </a:r>
          </a:p>
          <a:p>
            <a:pPr>
              <a:buNone/>
            </a:pPr>
            <a:r>
              <a:rPr lang="sk-SK" sz="1600" dirty="0" smtClean="0">
                <a:solidFill>
                  <a:srgbClr val="FF0000"/>
                </a:solidFill>
              </a:rPr>
              <a:t>   kyselina octová                    etanol                                                    </a:t>
            </a:r>
            <a:r>
              <a:rPr lang="sk-SK" sz="1600" dirty="0" err="1" smtClean="0">
                <a:solidFill>
                  <a:srgbClr val="FF0000"/>
                </a:solidFill>
              </a:rPr>
              <a:t>etylester</a:t>
            </a:r>
            <a:r>
              <a:rPr lang="sk-SK" sz="1600" dirty="0" smtClean="0">
                <a:solidFill>
                  <a:srgbClr val="FF0000"/>
                </a:solidFill>
              </a:rPr>
              <a:t> kyseliny octovej</a:t>
            </a:r>
          </a:p>
          <a:p>
            <a:pPr>
              <a:buNone/>
            </a:pPr>
            <a:r>
              <a:rPr lang="sk-SK" sz="1600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              octan etylový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066800" y="2819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V="1">
            <a:off x="1447800" y="2514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1524000" y="2895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1524000" y="2590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5908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3276600" y="2819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4114800" y="2743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H="1">
            <a:off x="41148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55626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6096000" y="2514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6096000" y="2895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V="1">
            <a:off x="60960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65532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>
            <a:off x="73152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Zaoblená spojnica 36"/>
          <p:cNvCxnSpPr/>
          <p:nvPr/>
        </p:nvCxnSpPr>
        <p:spPr>
          <a:xfrm rot="10800000" flipV="1">
            <a:off x="1524000" y="2667000"/>
            <a:ext cx="990600" cy="152400"/>
          </a:xfrm>
          <a:prstGeom prst="curvedConnector3">
            <a:avLst>
              <a:gd name="adj1" fmla="val 76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Estery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- kvapalné, tuhé látky, nemôžu vytvárať vodíkové väzby</a:t>
            </a:r>
          </a:p>
          <a:p>
            <a:r>
              <a:rPr lang="sk-SK" sz="2000" dirty="0" smtClean="0"/>
              <a:t>- príjemné vône pripomínajúce ovocie</a:t>
            </a:r>
            <a:endParaRPr lang="sk-SK" sz="2000" dirty="0"/>
          </a:p>
        </p:txBody>
      </p:sp>
      <p:pic>
        <p:nvPicPr>
          <p:cNvPr id="24578" name="Picture 2" descr="http://www.howtobrew.com/images/f145.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76672"/>
            <a:ext cx="2000250" cy="1724025"/>
          </a:xfrm>
          <a:prstGeom prst="rect">
            <a:avLst/>
          </a:prstGeom>
          <a:noFill/>
        </p:spPr>
      </p:pic>
      <p:pic>
        <p:nvPicPr>
          <p:cNvPr id="24580" name="Picture 4" descr="http://upload.wikimedia.org/wikipedia/commons/1/13/Butylacetat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24944"/>
            <a:ext cx="8458200" cy="366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www.oskole.sk/userfiles/image/zaida/chemia/Funk%C4%8Dn%C3%A9%20deriv%C3%A1ty%20karboxylov%C3%BDch%20kysel%C3%ADn_html_468a22d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5732476" cy="312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22532" name="Picture 4" descr="http://m3.aimg.sk/profil/19156982.jpg?v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114800"/>
            <a:ext cx="3286125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200" dirty="0" smtClean="0"/>
              <a:t>sú </a:t>
            </a:r>
            <a:r>
              <a:rPr lang="sk-SK" sz="3200" dirty="0" smtClean="0"/>
              <a:t>to kyslíkaté deriváty uhľovodíkov obsahujúce charakteristickú jednoväzbovú </a:t>
            </a:r>
            <a:r>
              <a:rPr lang="sk-SK" sz="3200" dirty="0" smtClean="0">
                <a:solidFill>
                  <a:srgbClr val="FF0000"/>
                </a:solidFill>
              </a:rPr>
              <a:t>karboxylovú skupinu –COOH = karboxyl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Karboxylová skupina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môžeme </a:t>
            </a:r>
            <a:r>
              <a:rPr lang="sk-SK" sz="2800" dirty="0" smtClean="0"/>
              <a:t>ju odvodiť spojením </a:t>
            </a:r>
            <a:r>
              <a:rPr lang="sk-SK" sz="2800" dirty="0" err="1" smtClean="0">
                <a:solidFill>
                  <a:srgbClr val="FF0000"/>
                </a:solidFill>
              </a:rPr>
              <a:t>karbonylovej</a:t>
            </a: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sk-SK" sz="2800" dirty="0" smtClean="0"/>
              <a:t>a </a:t>
            </a:r>
            <a:r>
              <a:rPr lang="sk-SK" sz="2800" dirty="0" err="1" smtClean="0">
                <a:solidFill>
                  <a:srgbClr val="FF0000"/>
                </a:solidFill>
              </a:rPr>
              <a:t>hydroxylovej</a:t>
            </a: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sk-SK" sz="2800" dirty="0" smtClean="0"/>
              <a:t>skupiny - karboxyl = </a:t>
            </a:r>
            <a:r>
              <a:rPr lang="sk-SK" sz="2800" dirty="0" err="1" smtClean="0">
                <a:solidFill>
                  <a:srgbClr val="FF0000"/>
                </a:solidFill>
              </a:rPr>
              <a:t>karbo</a:t>
            </a:r>
            <a:r>
              <a:rPr lang="sk-SK" sz="2800" dirty="0" err="1" smtClean="0"/>
              <a:t>nyl</a:t>
            </a:r>
            <a:r>
              <a:rPr lang="sk-SK" sz="2800" dirty="0" smtClean="0"/>
              <a:t> + </a:t>
            </a:r>
            <a:r>
              <a:rPr lang="sk-SK" sz="2800" dirty="0" err="1" smtClean="0"/>
              <a:t>hydro</a:t>
            </a:r>
            <a:r>
              <a:rPr lang="sk-SK" sz="2800" dirty="0" err="1" smtClean="0">
                <a:solidFill>
                  <a:srgbClr val="FF0000"/>
                </a:solidFill>
              </a:rPr>
              <a:t>xyl</a:t>
            </a:r>
            <a:endParaRPr lang="sk-SK" sz="2800" dirty="0" smtClean="0">
              <a:solidFill>
                <a:srgbClr val="FF0000"/>
              </a:solidFill>
            </a:endParaRPr>
          </a:p>
          <a:p>
            <a:r>
              <a:rPr lang="sk-SK" sz="2800" dirty="0" smtClean="0"/>
              <a:t>kvôli </a:t>
            </a:r>
            <a:r>
              <a:rPr lang="sk-SK" sz="2800" dirty="0" smtClean="0"/>
              <a:t>rozdielnym hodnotám </a:t>
            </a:r>
            <a:r>
              <a:rPr lang="sk-SK" sz="2800" dirty="0" err="1" smtClean="0"/>
              <a:t>elektronegativít</a:t>
            </a:r>
            <a:r>
              <a:rPr lang="sk-SK" sz="2800" dirty="0" smtClean="0"/>
              <a:t> medzi jednotlivými atómami je </a:t>
            </a:r>
            <a:r>
              <a:rPr lang="sk-SK" sz="2800" dirty="0" smtClean="0">
                <a:solidFill>
                  <a:srgbClr val="FF0000"/>
                </a:solidFill>
              </a:rPr>
              <a:t>polárnou skupinou </a:t>
            </a:r>
            <a:r>
              <a:rPr lang="sk-SK" sz="2800" dirty="0" smtClean="0"/>
              <a:t> 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Karboxylová skupina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oskole.sk/userfiles/image/ch%C3%A9mia/MO/karboxylovekyseliny/karboxy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829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Karboxyly - názvoslovie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- prípona </a:t>
            </a:r>
            <a:r>
              <a:rPr lang="sk-SK" sz="2000" dirty="0" smtClean="0">
                <a:solidFill>
                  <a:srgbClr val="FF0000"/>
                </a:solidFill>
              </a:rPr>
              <a:t>–</a:t>
            </a:r>
            <a:r>
              <a:rPr lang="sk-SK" sz="2000" dirty="0" err="1" smtClean="0">
                <a:solidFill>
                  <a:srgbClr val="FF0000"/>
                </a:solidFill>
              </a:rPr>
              <a:t>ová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pridaná k názvu uhľovodíka</a:t>
            </a:r>
          </a:p>
          <a:p>
            <a:r>
              <a:rPr lang="sk-SK" sz="2000" dirty="0" smtClean="0"/>
              <a:t>- ak uhlíkový atóm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 nie je zahrnutý do názvu hlavného reťazca, používame príponu </a:t>
            </a:r>
            <a:r>
              <a:rPr lang="sk-SK" sz="2000" dirty="0" smtClean="0">
                <a:solidFill>
                  <a:srgbClr val="FF0000"/>
                </a:solidFill>
              </a:rPr>
              <a:t>–karboxylová</a:t>
            </a:r>
          </a:p>
          <a:p>
            <a:r>
              <a:rPr lang="sk-SK" sz="2000" dirty="0" smtClean="0"/>
              <a:t>- podľa počtu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skupín v molekule rozoznávame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kyseliny </a:t>
            </a:r>
            <a:r>
              <a:rPr lang="sk-SK" sz="2000" dirty="0" smtClean="0">
                <a:solidFill>
                  <a:srgbClr val="FF0000"/>
                </a:solidFill>
              </a:rPr>
              <a:t>jednosýtne</a:t>
            </a:r>
            <a:r>
              <a:rPr lang="sk-SK" sz="2000" dirty="0" smtClean="0"/>
              <a:t> (</a:t>
            </a:r>
            <a:r>
              <a:rPr lang="sk-SK" sz="2000" dirty="0" err="1" smtClean="0"/>
              <a:t>monokarboxylové</a:t>
            </a:r>
            <a:r>
              <a:rPr lang="sk-SK" sz="2000" dirty="0" smtClean="0"/>
              <a:t>)</a:t>
            </a:r>
            <a:r>
              <a:rPr lang="sk-SK" sz="2000" dirty="0" smtClean="0">
                <a:solidFill>
                  <a:srgbClr val="FF0000"/>
                </a:solidFill>
              </a:rPr>
              <a:t>, dvojsýtne </a:t>
            </a:r>
            <a:r>
              <a:rPr lang="sk-SK" sz="2000" dirty="0" smtClean="0"/>
              <a:t>(</a:t>
            </a:r>
            <a:r>
              <a:rPr lang="sk-SK" sz="2000" dirty="0" err="1" smtClean="0"/>
              <a:t>dikarboxylové</a:t>
            </a:r>
            <a:r>
              <a:rPr lang="sk-SK" sz="2000" dirty="0" smtClean="0"/>
              <a:t>)</a:t>
            </a:r>
            <a:r>
              <a:rPr lang="sk-SK" sz="2000" dirty="0" smtClean="0">
                <a:solidFill>
                  <a:srgbClr val="FF0000"/>
                </a:solidFill>
              </a:rPr>
              <a:t>, trojsýtne </a:t>
            </a:r>
            <a:r>
              <a:rPr lang="sk-SK" sz="2000" dirty="0" smtClean="0"/>
              <a:t>(</a:t>
            </a:r>
            <a:r>
              <a:rPr lang="sk-SK" sz="2000" dirty="0" err="1" smtClean="0"/>
              <a:t>trikarboxylové</a:t>
            </a:r>
            <a:r>
              <a:rPr lang="sk-SK" sz="2000" dirty="0" smtClean="0"/>
              <a:t>)</a:t>
            </a:r>
            <a:r>
              <a:rPr lang="sk-SK" sz="2000" dirty="0" smtClean="0">
                <a:solidFill>
                  <a:srgbClr val="FF0000"/>
                </a:solidFill>
              </a:rPr>
              <a:t> ...</a:t>
            </a: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Jednosýtne </a:t>
            </a:r>
            <a:r>
              <a:rPr lang="sk-SK" dirty="0" err="1" smtClean="0"/>
              <a:t>karbox</a:t>
            </a:r>
            <a:r>
              <a:rPr lang="sk-SK" dirty="0" smtClean="0"/>
              <a:t>. kyseliny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metánová</a:t>
            </a:r>
            <a:r>
              <a:rPr lang="sk-SK" sz="2000" dirty="0" smtClean="0"/>
              <a:t> = kyselina mravčia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benzoová</a:t>
            </a:r>
            <a:r>
              <a:rPr lang="sk-SK" sz="2000" dirty="0" smtClean="0"/>
              <a:t> = kyselina </a:t>
            </a:r>
            <a:r>
              <a:rPr lang="sk-SK" sz="2000" dirty="0" err="1" smtClean="0"/>
              <a:t>benzénkarboxylová</a:t>
            </a:r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-označujeme ako </a:t>
            </a:r>
            <a:r>
              <a:rPr lang="sk-SK" sz="2000" dirty="0" smtClean="0">
                <a:solidFill>
                  <a:srgbClr val="FF0000"/>
                </a:solidFill>
              </a:rPr>
              <a:t>mastné kyseliny</a:t>
            </a:r>
            <a:r>
              <a:rPr lang="sk-SK" sz="2000" dirty="0" smtClean="0"/>
              <a:t>, pretože sú dôležitou súčasťou tukov a </a:t>
            </a:r>
            <a:r>
              <a:rPr lang="sk-SK" sz="2000" dirty="0" err="1" smtClean="0"/>
              <a:t>lipidov</a:t>
            </a:r>
            <a:endParaRPr lang="sk-SK" sz="2000" dirty="0"/>
          </a:p>
        </p:txBody>
      </p:sp>
      <p:pic>
        <p:nvPicPr>
          <p:cNvPr id="17410" name="Picture 2" descr="http://upload.wikimedia.org/wikipedia/commons/thumb/f/f7/Formic_acid.svg/220px-Formic_aci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524000"/>
            <a:ext cx="2095500" cy="1695451"/>
          </a:xfrm>
          <a:prstGeom prst="rect">
            <a:avLst/>
          </a:prstGeom>
          <a:noFill/>
        </p:spPr>
      </p:pic>
      <p:pic>
        <p:nvPicPr>
          <p:cNvPr id="17412" name="Picture 4" descr="http://www.oskole.sk/userfiles/image/Zofia/M%C3%A1j%20-%202012/Ch%C3%A9mia/Chemick%C3%A9%20vzorce%20karboxylov%C3%BDch%20kysel%C3%ADn%20II_html_m42d33cb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276600"/>
            <a:ext cx="2590800" cy="2030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sk-SK" dirty="0" smtClean="0"/>
              <a:t>Dvojsýtne </a:t>
            </a:r>
            <a:r>
              <a:rPr lang="sk-SK" dirty="0" err="1" smtClean="0"/>
              <a:t>karbox</a:t>
            </a:r>
            <a:r>
              <a:rPr lang="sk-SK" dirty="0" smtClean="0"/>
              <a:t>. kyseliny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etándiová</a:t>
            </a:r>
            <a:r>
              <a:rPr lang="sk-SK" sz="2000" dirty="0" smtClean="0"/>
              <a:t> = </a:t>
            </a:r>
            <a:r>
              <a:rPr lang="sk-SK" sz="2000" dirty="0" err="1" smtClean="0"/>
              <a:t>šťavelová</a:t>
            </a:r>
            <a:r>
              <a:rPr lang="sk-SK" sz="2000" dirty="0" smtClean="0"/>
              <a:t> = </a:t>
            </a:r>
            <a:r>
              <a:rPr lang="sk-SK" sz="2000" dirty="0" err="1" smtClean="0"/>
              <a:t>oxálová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            HOOC              COOH        =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Kyselina </a:t>
            </a:r>
            <a:r>
              <a:rPr lang="sk-SK" sz="2000" dirty="0" err="1" smtClean="0"/>
              <a:t>cis-buténdiová</a:t>
            </a:r>
            <a:r>
              <a:rPr lang="sk-SK" sz="2000" dirty="0" smtClean="0"/>
              <a:t> = </a:t>
            </a:r>
            <a:r>
              <a:rPr lang="sk-SK" sz="2000" dirty="0" err="1" smtClean="0"/>
              <a:t>maleínová</a:t>
            </a:r>
            <a:r>
              <a:rPr lang="sk-SK" sz="2000" dirty="0" smtClean="0"/>
              <a:t> </a:t>
            </a:r>
          </a:p>
        </p:txBody>
      </p:sp>
      <p:pic>
        <p:nvPicPr>
          <p:cNvPr id="21506" name="Picture 2" descr="http://vydavatelstvi.vscht.cz/echo/organika/trivial-stavelo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676400"/>
            <a:ext cx="2192867" cy="1066800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>
            <a:off x="3124200" y="2133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8" name="Picture 4" descr="http://vydavatelstvi.vscht.cz/echo/organika/trivial-maleino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200400"/>
            <a:ext cx="2564296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Fyzikálne vlastnosti </a:t>
            </a:r>
            <a:r>
              <a:rPr lang="sk-SK" dirty="0" err="1" smtClean="0"/>
              <a:t>karbox</a:t>
            </a:r>
            <a:r>
              <a:rPr lang="sk-SK" dirty="0" smtClean="0"/>
              <a:t>. kyselín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000" dirty="0" smtClean="0"/>
              <a:t>-</a:t>
            </a:r>
            <a:r>
              <a:rPr lang="sk-SK" sz="2000" dirty="0" smtClean="0">
                <a:solidFill>
                  <a:srgbClr val="FF0000"/>
                </a:solidFill>
              </a:rPr>
              <a:t>najnižšie acyklické </a:t>
            </a:r>
            <a:r>
              <a:rPr lang="sk-SK" sz="2000" dirty="0" err="1" smtClean="0">
                <a:solidFill>
                  <a:srgbClr val="FF0000"/>
                </a:solidFill>
              </a:rPr>
              <a:t>monokarbox</a:t>
            </a:r>
            <a:r>
              <a:rPr lang="sk-SK" sz="2000" dirty="0" smtClean="0">
                <a:solidFill>
                  <a:srgbClr val="FF0000"/>
                </a:solidFill>
              </a:rPr>
              <a:t>. kyseliny </a:t>
            </a:r>
            <a:r>
              <a:rPr lang="sk-SK" sz="2000" dirty="0" smtClean="0"/>
              <a:t>= kvapalné látky s prenikavým zápachom</a:t>
            </a:r>
          </a:p>
          <a:p>
            <a:r>
              <a:rPr lang="sk-SK" sz="2000" dirty="0" smtClean="0"/>
              <a:t>-</a:t>
            </a:r>
            <a:r>
              <a:rPr lang="sk-SK" sz="2000" dirty="0" err="1" smtClean="0">
                <a:solidFill>
                  <a:srgbClr val="FF0000"/>
                </a:solidFill>
              </a:rPr>
              <a:t>dikarboxylové</a:t>
            </a:r>
            <a:r>
              <a:rPr lang="sk-SK" sz="2000" dirty="0" smtClean="0">
                <a:solidFill>
                  <a:srgbClr val="FF0000"/>
                </a:solidFill>
              </a:rPr>
              <a:t> a aromatické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kyseliny </a:t>
            </a:r>
            <a:r>
              <a:rPr lang="sk-SK" sz="2000" dirty="0" smtClean="0"/>
              <a:t>= tuhé kryštalické látky, rozpustnosť závisí najmä od charakteru uhľovodíkového reťazca (čím dlhší tým menšia rozpustnosť)</a:t>
            </a:r>
          </a:p>
          <a:p>
            <a:r>
              <a:rPr lang="sk-SK" sz="2000" dirty="0" smtClean="0"/>
              <a:t>-v porovnaní s </a:t>
            </a:r>
            <a:r>
              <a:rPr lang="sk-SK" sz="2000" dirty="0" err="1" smtClean="0"/>
              <a:t>uhľovodíkmy</a:t>
            </a:r>
            <a:r>
              <a:rPr lang="sk-SK" sz="2000" dirty="0" smtClean="0"/>
              <a:t> majú vyššiu teplotu varu, pretože vytvárajú </a:t>
            </a:r>
            <a:r>
              <a:rPr lang="sk-SK" sz="2000" dirty="0" smtClean="0">
                <a:solidFill>
                  <a:srgbClr val="FF0000"/>
                </a:solidFill>
              </a:rPr>
              <a:t>vodíkové väzby, </a:t>
            </a:r>
            <a:r>
              <a:rPr lang="sk-SK" sz="2000" dirty="0" err="1" smtClean="0"/>
              <a:t>možu</a:t>
            </a:r>
            <a:r>
              <a:rPr lang="sk-SK" sz="2000" dirty="0" smtClean="0"/>
              <a:t> teda existovať vo forme </a:t>
            </a:r>
            <a:r>
              <a:rPr lang="sk-SK" sz="2000" dirty="0" err="1" smtClean="0"/>
              <a:t>dimérov</a:t>
            </a:r>
            <a:endParaRPr lang="sk-SK" sz="2000" dirty="0" smtClean="0"/>
          </a:p>
          <a:p>
            <a:endParaRPr lang="sk-SK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                                      </a:t>
            </a:r>
            <a:r>
              <a:rPr lang="sk-SK" sz="2000" dirty="0" smtClean="0"/>
              <a:t>O         H         O</a:t>
            </a:r>
            <a:endParaRPr lang="sk-SK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                  </a:t>
            </a:r>
            <a:r>
              <a:rPr lang="sk-SK" sz="2000" dirty="0" smtClean="0"/>
              <a:t>R         C                                        </a:t>
            </a:r>
            <a:r>
              <a:rPr lang="sk-SK" sz="2000" dirty="0" err="1" smtClean="0"/>
              <a:t>C</a:t>
            </a:r>
            <a:r>
              <a:rPr lang="sk-SK" sz="2000" dirty="0" smtClean="0"/>
              <a:t>        R</a:t>
            </a: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                                      </a:t>
            </a:r>
            <a:r>
              <a:rPr lang="sk-SK" sz="2000" dirty="0" smtClean="0"/>
              <a:t>O         H         O</a:t>
            </a:r>
            <a:endParaRPr lang="sk-SK" sz="2000" dirty="0" smtClean="0"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>
            <a:off x="2438400" y="4876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5486400" y="4876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3048000" y="4572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 flipV="1">
            <a:off x="3124200" y="46482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3048000" y="49530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4267200" y="4495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3581400" y="5257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4953000" y="48768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flipV="1">
            <a:off x="5029200" y="49530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>
            <a:off x="35814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38862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>
            <a:off x="3810000" y="4495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>
            <a:off x="4267200" y="5257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>
            <a:off x="4495800" y="525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>
            <a:off x="4953000" y="45720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207</TotalTime>
  <Words>554</Words>
  <Application>Microsoft Office PowerPoint</Application>
  <PresentationFormat>Prezentácia na obrazovke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Austin</vt:lpstr>
      <vt:lpstr>Karboxylové kyseliny</vt:lpstr>
      <vt:lpstr>Snímka 2</vt:lpstr>
      <vt:lpstr>Snímka 3</vt:lpstr>
      <vt:lpstr>Karboxylová skupina</vt:lpstr>
      <vt:lpstr>Karboxylová skupina</vt:lpstr>
      <vt:lpstr>Karboxyly - názvoslovie</vt:lpstr>
      <vt:lpstr>Jednosýtne karbox. kyseliny</vt:lpstr>
      <vt:lpstr>Dvojsýtne karbox. kyseliny </vt:lpstr>
      <vt:lpstr>Fyzikálne vlastnosti karbox. kyselín</vt:lpstr>
      <vt:lpstr>Chemické vlastnosti karbox. kyselín </vt:lpstr>
      <vt:lpstr>Snímka 11</vt:lpstr>
      <vt:lpstr>Snímka 12</vt:lpstr>
      <vt:lpstr>Snímka 13</vt:lpstr>
      <vt:lpstr>Snímka 14</vt:lpstr>
      <vt:lpstr>Estery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Významné karboxylové kyseliny</dc:title>
  <dc:creator>lensk</dc:creator>
  <cp:lastModifiedBy>Gymgl</cp:lastModifiedBy>
  <cp:revision>24</cp:revision>
  <dcterms:created xsi:type="dcterms:W3CDTF">2014-12-28T11:10:31Z</dcterms:created>
  <dcterms:modified xsi:type="dcterms:W3CDTF">2015-01-07T09:08:18Z</dcterms:modified>
</cp:coreProperties>
</file>