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69" r:id="rId5"/>
    <p:sldId id="270" r:id="rId6"/>
    <p:sldId id="271" r:id="rId7"/>
    <p:sldId id="277" r:id="rId8"/>
    <p:sldId id="274" r:id="rId9"/>
    <p:sldId id="291" r:id="rId10"/>
    <p:sldId id="279" r:id="rId11"/>
    <p:sldId id="286" r:id="rId12"/>
    <p:sldId id="280" r:id="rId13"/>
    <p:sldId id="293" r:id="rId14"/>
    <p:sldId id="294" r:id="rId15"/>
    <p:sldId id="292" r:id="rId16"/>
    <p:sldId id="288" r:id="rId17"/>
    <p:sldId id="278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D28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>
      <p:cViewPr>
        <p:scale>
          <a:sx n="100" d="100"/>
          <a:sy n="100" d="100"/>
        </p:scale>
        <p:origin x="826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16. 1. 2023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-moravec.net/chemie/zaklady-chemie/periodicka-tabulka-prvku-a-periodicita-vlastnost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Periodicita vlastností prvkov v 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sk-SK" dirty="0" smtClean="0"/>
              <a:t>5.Oxidačno-redukčné (</a:t>
            </a:r>
            <a:r>
              <a:rPr lang="sk-SK" dirty="0" err="1" smtClean="0"/>
              <a:t>redoxné</a:t>
            </a:r>
            <a:r>
              <a:rPr lang="sk-SK" dirty="0" smtClean="0"/>
              <a:t>)vlastnosti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</a:t>
            </a:r>
            <a:r>
              <a:rPr lang="sk-SK" sz="4400" b="1" u="sng" dirty="0" smtClean="0"/>
              <a:t>druhých redukuje</a:t>
            </a:r>
          </a:p>
          <a:p>
            <a:pPr>
              <a:buNone/>
            </a:pPr>
            <a:r>
              <a:rPr lang="sk-SK" b="1" dirty="0" err="1" smtClean="0"/>
              <a:t>Redukovadlá</a:t>
            </a:r>
            <a:r>
              <a:rPr lang="sk-SK" b="1" dirty="0" smtClean="0"/>
              <a:t>:  H, alkalické kovy (Na, K...), kovy </a:t>
            </a:r>
            <a:r>
              <a:rPr lang="sk-SK" b="1" dirty="0" err="1" smtClean="0"/>
              <a:t>alkal.zemín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</a:t>
            </a:r>
          </a:p>
          <a:p>
            <a:pPr>
              <a:buNone/>
            </a:pPr>
            <a:r>
              <a:rPr lang="sk-SK" b="1" dirty="0" err="1" smtClean="0"/>
              <a:t>Oxidovadlá</a:t>
            </a:r>
            <a:r>
              <a:rPr lang="sk-SK" b="1" dirty="0" smtClean="0"/>
              <a:t>: O, O</a:t>
            </a:r>
            <a:r>
              <a:rPr lang="sk-SK" b="1" baseline="-25000" dirty="0" smtClean="0"/>
              <a:t>3</a:t>
            </a:r>
            <a:r>
              <a:rPr lang="sk-SK" b="1" dirty="0" smtClean="0"/>
              <a:t> (ozón), KMnO</a:t>
            </a:r>
            <a:r>
              <a:rPr lang="sk-SK" b="1" baseline="-25000" dirty="0" smtClean="0"/>
              <a:t>4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</a:t>
            </a:r>
            <a:r>
              <a:rPr lang="sk-SK" baseline="30000" dirty="0" smtClean="0"/>
              <a:t>-</a:t>
            </a:r>
            <a:r>
              <a:rPr lang="sk-SK" dirty="0" smtClean="0"/>
              <a:t>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</a:t>
            </a:r>
            <a:r>
              <a:rPr lang="sk-SK" dirty="0" smtClean="0"/>
              <a:t>. zemín </a:t>
            </a:r>
            <a:r>
              <a:rPr lang="sk-SK" dirty="0" err="1" smtClean="0"/>
              <a:t>Ca</a:t>
            </a:r>
            <a:r>
              <a:rPr lang="sk-SK" dirty="0" smtClean="0"/>
              <a:t> - 2e</a:t>
            </a:r>
            <a:r>
              <a:rPr lang="sk-SK" baseline="30000" dirty="0" smtClean="0"/>
              <a:t>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6.Periodicita ionizačných energií (I)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- miera ochoty stať sa katiónom</a:t>
            </a:r>
          </a:p>
          <a:p>
            <a:r>
              <a:rPr lang="sk-SK" dirty="0" smtClean="0"/>
              <a:t>Energia potrebná na odtrhnutie e- z atómu alebo iónu v plynnom stave</a:t>
            </a:r>
          </a:p>
          <a:p>
            <a:r>
              <a:rPr lang="sk-SK" dirty="0" smtClean="0"/>
              <a:t>- ak dôjde k odtrhnutiu 1 e-  - hovoríme o 1.ionizačnej energii -I</a:t>
            </a:r>
            <a:r>
              <a:rPr lang="sk-SK" baseline="-25000" dirty="0" smtClean="0"/>
              <a:t>1 </a:t>
            </a:r>
            <a:endParaRPr lang="sk-SK" baseline="-25000" dirty="0"/>
          </a:p>
          <a:p>
            <a:pPr marL="0" indent="0">
              <a:buNone/>
            </a:pPr>
            <a:r>
              <a:rPr lang="sk-SK" dirty="0" smtClean="0"/>
              <a:t>Prvok má toľko I koľko má e-</a:t>
            </a:r>
          </a:p>
          <a:p>
            <a:pPr marL="0" indent="0">
              <a:buNone/>
            </a:pPr>
            <a:r>
              <a:rPr lang="sk-SK" dirty="0" smtClean="0"/>
              <a:t>  platí:   I1&lt;I2&lt;I3</a:t>
            </a:r>
          </a:p>
          <a:p>
            <a:pPr marL="0" indent="0">
              <a:buNone/>
            </a:pPr>
            <a:r>
              <a:rPr lang="sk-SK" baseline="-25000" dirty="0" smtClean="0"/>
              <a:t>- najnižšie I majú s1- prvky   (dôvod veľké atómy</a:t>
            </a:r>
            <a:r>
              <a:rPr lang="sk-SK" dirty="0" smtClean="0"/>
              <a:t> a málo e-)</a:t>
            </a:r>
          </a:p>
          <a:p>
            <a:pPr marL="0" indent="0">
              <a:buNone/>
            </a:pPr>
            <a:r>
              <a:rPr lang="sk-SK" dirty="0" smtClean="0"/>
              <a:t>- najvyššie I majú vzácne plyny</a:t>
            </a:r>
          </a:p>
          <a:p>
            <a:pPr marL="0" indent="0">
              <a:buNone/>
            </a:pPr>
            <a:endParaRPr lang="sk-SK" baseline="-25000" dirty="0"/>
          </a:p>
        </p:txBody>
      </p:sp>
    </p:spTree>
    <p:extLst>
      <p:ext uri="{BB962C8B-B14F-4D97-AF65-F5344CB8AC3E}">
        <p14:creationId xmlns:p14="http://schemas.microsoft.com/office/powerpoint/2010/main" val="274620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	7.</a:t>
            </a:r>
            <a:r>
              <a:rPr lang="sk-SK" sz="4000" b="1" dirty="0" smtClean="0"/>
              <a:t>Periodicita elektrónových afinít (A)</a:t>
            </a:r>
            <a:endParaRPr lang="sk-SK" sz="4000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/>
              <a:t>m</a:t>
            </a:r>
            <a:r>
              <a:rPr lang="sk-SK" dirty="0" smtClean="0"/>
              <a:t>iera ochoty stať sa aniónom</a:t>
            </a:r>
          </a:p>
          <a:p>
            <a:r>
              <a:rPr lang="sk-SK" dirty="0"/>
              <a:t>e</a:t>
            </a:r>
            <a:r>
              <a:rPr lang="sk-SK" dirty="0" smtClean="0"/>
              <a:t>nergia, ktorá sa uvoľní prijatím e- za vzniku aniónu z atómu alebo iónu v plynnom stave</a:t>
            </a:r>
          </a:p>
          <a:p>
            <a:r>
              <a:rPr lang="sk-SK" b="1" dirty="0" err="1" smtClean="0"/>
              <a:t>Be</a:t>
            </a:r>
            <a:r>
              <a:rPr lang="sk-SK" b="1" dirty="0" smtClean="0"/>
              <a:t>, Mg a vzácne plyn majú A=0  </a:t>
            </a:r>
            <a:r>
              <a:rPr lang="sk-SK" dirty="0" smtClean="0"/>
              <a:t>(dôvod plne obsadené </a:t>
            </a:r>
            <a:r>
              <a:rPr lang="sk-SK" dirty="0" err="1" smtClean="0"/>
              <a:t>val.orbitály</a:t>
            </a:r>
            <a:endParaRPr lang="sk-SK" dirty="0" smtClean="0"/>
          </a:p>
          <a:p>
            <a:r>
              <a:rPr lang="sk-SK" b="1" dirty="0"/>
              <a:t>n</a:t>
            </a:r>
            <a:r>
              <a:rPr lang="sk-SK" b="1" dirty="0" smtClean="0"/>
              <a:t>ajvyššie A</a:t>
            </a:r>
            <a:r>
              <a:rPr lang="sk-SK" dirty="0" smtClean="0"/>
              <a:t> majú </a:t>
            </a:r>
            <a:r>
              <a:rPr lang="sk-SK" b="1" dirty="0" smtClean="0"/>
              <a:t>halogény</a:t>
            </a:r>
            <a:r>
              <a:rPr lang="sk-SK" dirty="0" smtClean="0"/>
              <a:t> F, Cl, Br, 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645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5584" r="11875" b="7533"/>
          <a:stretch>
            <a:fillRect/>
          </a:stretch>
        </p:blipFill>
        <p:spPr bwMode="auto">
          <a:xfrm>
            <a:off x="685800" y="685800"/>
            <a:ext cx="78516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00200" y="525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http://z-moravec.net/chemie/zaklady-chemie/periodicka-tabulka-prvku-a-periodicita-vlastnosti/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6.Diagonálna podobnosť prvkov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990600" y="43434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3600" dirty="0" smtClean="0"/>
              <a:t>- prvky v 2. a 3. perióde po diagonále, majú podobné vlastnosti napr. </a:t>
            </a:r>
            <a:r>
              <a:rPr lang="sk-SK" sz="3600" dirty="0" err="1" smtClean="0"/>
              <a:t>Li</a:t>
            </a:r>
            <a:r>
              <a:rPr lang="sk-SK" sz="3600" dirty="0" smtClean="0"/>
              <a:t> a Mg, </a:t>
            </a:r>
            <a:r>
              <a:rPr lang="sk-SK" sz="3600" dirty="0" err="1" smtClean="0"/>
              <a:t>Be</a:t>
            </a:r>
            <a:r>
              <a:rPr lang="sk-SK" sz="3600" dirty="0" smtClean="0"/>
              <a:t> a </a:t>
            </a:r>
            <a:r>
              <a:rPr lang="sk-SK" sz="3600" dirty="0" err="1" smtClean="0"/>
              <a:t>Al</a:t>
            </a:r>
            <a:endParaRPr lang="sk-SK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Periodicita vlastností prvkov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1. kovový charakter prvkov</a:t>
            </a:r>
          </a:p>
          <a:p>
            <a:r>
              <a:rPr lang="sk-SK" dirty="0" smtClean="0"/>
              <a:t>2. atómový polomer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endParaRPr lang="sk-SK" dirty="0" smtClean="0"/>
          </a:p>
          <a:p>
            <a:r>
              <a:rPr lang="sk-SK" dirty="0" smtClean="0"/>
              <a:t>4. náboj jadra</a:t>
            </a:r>
          </a:p>
          <a:p>
            <a:r>
              <a:rPr lang="sk-SK" dirty="0" smtClean="0"/>
              <a:t>5. oxidačno-redukčné vlastnosti</a:t>
            </a:r>
          </a:p>
          <a:p>
            <a:r>
              <a:rPr lang="sk-SK" dirty="0" smtClean="0"/>
              <a:t>6.ionizačná energia</a:t>
            </a:r>
          </a:p>
          <a:p>
            <a:r>
              <a:rPr lang="sk-SK" dirty="0" smtClean="0"/>
              <a:t>7.elektrónová afinita</a:t>
            </a:r>
          </a:p>
          <a:p>
            <a:r>
              <a:rPr lang="sk-SK" dirty="0" smtClean="0"/>
              <a:t>8. diagonálna podobnosť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Periodicita vlastností prvkov</a:t>
            </a:r>
            <a:br>
              <a:rPr lang="sk-SK" dirty="0" smtClean="0"/>
            </a:br>
            <a:r>
              <a:rPr lang="sk-SK" dirty="0" smtClean="0"/>
              <a:t>1. kovový/nekovový charakter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 t="15054"/>
          <a:stretch>
            <a:fillRect/>
          </a:stretch>
        </p:blipFill>
        <p:spPr bwMode="auto">
          <a:xfrm>
            <a:off x="838200" y="2133600"/>
            <a:ext cx="4724400" cy="30099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05600" y="30480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B, Si..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29400" y="1828800"/>
            <a:ext cx="2073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 – sú vľavo ,</a:t>
            </a:r>
          </a:p>
          <a:p>
            <a:r>
              <a:rPr lang="sk-SK" dirty="0" smtClean="0"/>
              <a:t>2/3 tabuľky </a:t>
            </a:r>
            <a:r>
              <a:rPr lang="sk-SK" dirty="0" err="1" smtClean="0"/>
              <a:t>Fe</a:t>
            </a:r>
            <a:r>
              <a:rPr lang="sk-SK" dirty="0" smtClean="0"/>
              <a:t>, Na...</a:t>
            </a:r>
          </a:p>
          <a:p>
            <a:r>
              <a:rPr lang="sk-SK" dirty="0" smtClean="0"/>
              <a:t>tvoria katióny +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4191000"/>
            <a:ext cx="22711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 – sú vpravo,</a:t>
            </a:r>
          </a:p>
          <a:p>
            <a:r>
              <a:rPr lang="sk-SK" dirty="0" smtClean="0"/>
              <a:t>všetky plyny</a:t>
            </a:r>
          </a:p>
          <a:p>
            <a:r>
              <a:rPr lang="sk-SK" dirty="0" smtClean="0"/>
              <a:t>vytvárajú často anióny</a:t>
            </a:r>
          </a:p>
          <a:p>
            <a:r>
              <a:rPr lang="sk-SK" dirty="0" err="1" smtClean="0"/>
              <a:t>pr</a:t>
            </a:r>
            <a:r>
              <a:rPr lang="sk-SK" dirty="0" smtClean="0"/>
              <a:t>. O, F, Ne, </a:t>
            </a:r>
            <a:r>
              <a:rPr lang="sk-SK" dirty="0" err="1" smtClean="0"/>
              <a:t>Xe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65054" y="5784623"/>
            <a:ext cx="826149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zhora dole narastajú.</a:t>
            </a:r>
          </a:p>
          <a:p>
            <a:r>
              <a:rPr lang="sk-SK" dirty="0" smtClean="0"/>
              <a:t>Resp. kovové vlastnosti klesajú diagonálne z ľavého dolného rohu do pravého horného </a:t>
            </a:r>
          </a:p>
          <a:p>
            <a:r>
              <a:rPr lang="sk-SK" dirty="0" smtClean="0"/>
              <a:t>rohu tabuľky 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1054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1430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12573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 t="16374"/>
          <a:stretch>
            <a:fillRect/>
          </a:stretch>
        </p:blipFill>
        <p:spPr bwMode="auto">
          <a:xfrm>
            <a:off x="2421764" y="1495112"/>
            <a:ext cx="5017931" cy="3147215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685263" y="3194638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799563" y="25030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913863" y="1712039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990600" y="1080752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1622201" y="2606271"/>
            <a:ext cx="609600" cy="630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647700" y="4031987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2400" y="5791200"/>
            <a:ext cx="5638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-najmenší atóm a atómový polomer má      </a:t>
            </a:r>
            <a:r>
              <a:rPr lang="sk-SK" b="1" dirty="0" smtClean="0"/>
              <a:t>VODÍK - H</a:t>
            </a:r>
          </a:p>
          <a:p>
            <a:r>
              <a:rPr lang="sk-SK" dirty="0" smtClean="0"/>
              <a:t>(má iba 1e- a 1p+), najväčší atóm má </a:t>
            </a:r>
            <a:r>
              <a:rPr lang="sk-SK" b="1" dirty="0" err="1" smtClean="0"/>
              <a:t>Cs</a:t>
            </a:r>
            <a:r>
              <a:rPr lang="sk-SK" dirty="0" smtClean="0"/>
              <a:t> – má veľa e- a veľa vrstiev obalu  (až  6)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0" y="48006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vzniká odovzdaním 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 (stratí vrstvu) a je menší ako 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pôvodný atóm (p</a:t>
            </a:r>
            <a:r>
              <a:rPr lang="sk-SK" baseline="30000" dirty="0" smtClean="0">
                <a:solidFill>
                  <a:schemeClr val="bg1"/>
                </a:solidFill>
              </a:rPr>
              <a:t>+</a:t>
            </a:r>
            <a:r>
              <a:rPr lang="sk-SK" dirty="0" smtClean="0">
                <a:solidFill>
                  <a:schemeClr val="bg1"/>
                </a:solidFill>
              </a:rPr>
              <a:t>&gt;e</a:t>
            </a:r>
            <a:r>
              <a:rPr lang="sk-SK" baseline="30000" dirty="0" smtClean="0">
                <a:solidFill>
                  <a:schemeClr val="bg1"/>
                </a:solidFill>
              </a:rPr>
              <a:t>-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vzniká prijatím 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  <a:endParaRPr lang="sk-SK" baseline="30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chemeClr val="bg1"/>
                </a:solidFill>
              </a:rPr>
              <a:t>+</a:t>
            </a:r>
            <a:r>
              <a:rPr lang="sk-SK" dirty="0" smtClean="0">
                <a:solidFill>
                  <a:schemeClr val="bg1"/>
                </a:solidFill>
              </a:rPr>
              <a:t>&lt;e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bg1"/>
                </a:solidFill>
              </a:rPr>
              <a:t>)</a:t>
            </a:r>
            <a:endParaRPr lang="sk-SK" dirty="0" smtClean="0">
              <a:solidFill>
                <a:schemeClr val="bg1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696200" y="1219200"/>
            <a:ext cx="1143000" cy="111283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Li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324600" y="2827338"/>
            <a:ext cx="1295400" cy="1211262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295400" y="5029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3200400" y="47244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1-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5410200" y="44196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14" name="Výložka 13"/>
          <p:cNvSpPr/>
          <p:nvPr/>
        </p:nvSpPr>
        <p:spPr>
          <a:xfrm rot="10800000">
            <a:off x="48768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       X(F)=4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23972"/>
            <a:ext cx="3733800" cy="28003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914400" y="5943600"/>
          <a:ext cx="6781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Platí:  EL.NEGATIVITA rastie v PTP diagonálne z ľavého dolného rohu k pravému hornému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Náboj jadra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Náboj jadra </a:t>
            </a:r>
            <a:r>
              <a:rPr lang="sk-SK" sz="3600" b="1" dirty="0" smtClean="0"/>
              <a:t>v periódach z   Ľ  → P narastá</a:t>
            </a:r>
          </a:p>
          <a:p>
            <a:r>
              <a:rPr lang="sk-SK" sz="3600" dirty="0" smtClean="0"/>
              <a:t>Dôvod – zvyšuje sa protónové číslo a prvky majú viac p</a:t>
            </a:r>
            <a:r>
              <a:rPr lang="sk-SK" sz="3600" baseline="30000" dirty="0" smtClean="0"/>
              <a:t>+</a:t>
            </a:r>
          </a:p>
          <a:p>
            <a:r>
              <a:rPr lang="sk-SK" sz="3600" dirty="0" smtClean="0"/>
              <a:t>V skupinách </a:t>
            </a:r>
            <a:r>
              <a:rPr lang="sk-SK" sz="3600" b="1" dirty="0" smtClean="0"/>
              <a:t>zhora dole narastá </a:t>
            </a:r>
            <a:r>
              <a:rPr lang="sk-SK" sz="3600" dirty="0" smtClean="0"/>
              <a:t>(tiež z dôvodu zvyšujúceho sa protónového čísla)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659</Words>
  <Application>Microsoft Office PowerPoint</Application>
  <PresentationFormat>Prezentácia na obrazovke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0" baseType="lpstr">
      <vt:lpstr>Arial</vt:lpstr>
      <vt:lpstr>Calibri</vt:lpstr>
      <vt:lpstr>Motív Office</vt:lpstr>
      <vt:lpstr>Periodicita vlastností prvkov v PSP</vt:lpstr>
      <vt:lpstr>Prezentácia programu PowerPoint</vt:lpstr>
      <vt:lpstr>Periodicita vlastností prvkov PSP</vt:lpstr>
      <vt:lpstr>Periodicita vlastností prvkov 1. kovový/nekovový charakter prvkov</vt:lpstr>
      <vt:lpstr>2.Periodicita atómových polomerov</vt:lpstr>
      <vt:lpstr>Ióny</vt:lpstr>
      <vt:lpstr>Prezentácia programu PowerPoint</vt:lpstr>
      <vt:lpstr>3. Elektronegativita  = schopnosť priťahovať väzbové elektróny</vt:lpstr>
      <vt:lpstr>4. Náboj jadra</vt:lpstr>
      <vt:lpstr>5.Oxidačno-redukčné (redoxné)vlastnosti</vt:lpstr>
      <vt:lpstr>Platí:</vt:lpstr>
      <vt:lpstr>Prezentácia programu PowerPoint</vt:lpstr>
      <vt:lpstr>6.Periodicita ionizačných energií (I)</vt:lpstr>
      <vt:lpstr> 7.Periodicita elektrónových afinít (A)</vt:lpstr>
      <vt:lpstr>Prezentácia programu PowerPoint</vt:lpstr>
      <vt:lpstr>6.Diagonálna podobnosť prvkov 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spravca</dc:creator>
  <cp:lastModifiedBy>ucitel</cp:lastModifiedBy>
  <cp:revision>81</cp:revision>
  <dcterms:modified xsi:type="dcterms:W3CDTF">2023-01-16T08:35:45Z</dcterms:modified>
</cp:coreProperties>
</file>