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72" r:id="rId9"/>
    <p:sldId id="271" r:id="rId10"/>
    <p:sldId id="264" r:id="rId11"/>
    <p:sldId id="267" r:id="rId12"/>
    <p:sldId id="279" r:id="rId13"/>
    <p:sldId id="277" r:id="rId14"/>
    <p:sldId id="265" r:id="rId15"/>
    <p:sldId id="278" r:id="rId16"/>
    <p:sldId id="270" r:id="rId17"/>
    <p:sldId id="268" r:id="rId18"/>
    <p:sldId id="274" r:id="rId19"/>
    <p:sldId id="273" r:id="rId20"/>
    <p:sldId id="269" r:id="rId21"/>
    <p:sldId id="275" r:id="rId22"/>
    <p:sldId id="266" r:id="rId23"/>
    <p:sldId id="263" r:id="rId24"/>
    <p:sldId id="276" r:id="rId2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dvolená sekcia" id="{8967504F-727A-429E-ADA8-4FBAF636E98E}">
          <p14:sldIdLst>
            <p14:sldId id="256"/>
          </p14:sldIdLst>
        </p14:section>
        <p14:section name="Sekcia bez názvu" id="{0F1306C6-8F55-4509-B51C-60CC000F3ECB}">
          <p14:sldIdLst>
            <p14:sldId id="260"/>
            <p14:sldId id="257"/>
            <p14:sldId id="258"/>
            <p14:sldId id="259"/>
            <p14:sldId id="261"/>
            <p14:sldId id="262"/>
            <p14:sldId id="272"/>
            <p14:sldId id="271"/>
            <p14:sldId id="264"/>
            <p14:sldId id="267"/>
            <p14:sldId id="279"/>
            <p14:sldId id="277"/>
            <p14:sldId id="265"/>
            <p14:sldId id="278"/>
            <p14:sldId id="270"/>
            <p14:sldId id="268"/>
            <p14:sldId id="274"/>
            <p14:sldId id="273"/>
            <p14:sldId id="269"/>
            <p14:sldId id="275"/>
            <p14:sldId id="266"/>
            <p14:sldId id="263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8. 1. 2015</a:t>
            </a:fld>
            <a:endParaRPr lang="sk-S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8. 1. 2015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8. 1. 2015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8. 1. 2015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8. 1. 2015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8. 1. 2015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8. 1. 2015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8. 1. 2015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8. 1. 2015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8. 1. 2015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8. 1. 2015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pPr/>
              <a:t>8. 1. 2015</a:t>
            </a:fld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ona.idnes.cz/zastaraly-test-desi-tehotne-zeny-pojistovny-na-nem-ale-trvaji-pbm-/zdravi.aspx?c=A100824_173803_zdravi_l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Genetika človeka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6434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914400" y="980729"/>
            <a:ext cx="7315200" cy="5328632"/>
          </a:xfrm>
        </p:spPr>
        <p:txBody>
          <a:bodyPr>
            <a:normAutofit/>
          </a:bodyPr>
          <a:lstStyle/>
          <a:p>
            <a:r>
              <a:rPr lang="sk-SK" sz="2400" dirty="0"/>
              <a:t>Na to, aby sa vypočítalo riziko postihnutia, sú potrebné niektoré údaje a vyšetrenia, ktoré sa väčšinou kombinujú, </a:t>
            </a:r>
            <a:endParaRPr lang="sk-SK" sz="2400" dirty="0" smtClean="0"/>
          </a:p>
          <a:p>
            <a:r>
              <a:rPr lang="sk-SK" sz="2400" dirty="0" smtClean="0"/>
              <a:t>Do </a:t>
            </a:r>
            <a:r>
              <a:rPr lang="sk-SK" sz="2400" dirty="0"/>
              <a:t>úvahy sa berie </a:t>
            </a:r>
            <a:r>
              <a:rPr lang="sk-SK" sz="2400" dirty="0" smtClean="0"/>
              <a:t>:</a:t>
            </a:r>
          </a:p>
          <a:p>
            <a:r>
              <a:rPr lang="sk-SK" sz="2400" b="1" dirty="0" smtClean="0"/>
              <a:t>- vek </a:t>
            </a:r>
            <a:r>
              <a:rPr lang="sk-SK" sz="2400" b="1" dirty="0"/>
              <a:t>ženy</a:t>
            </a:r>
            <a:r>
              <a:rPr lang="sk-SK" sz="2400" dirty="0"/>
              <a:t> (napr. čím staršia žena, tým je väčšia pravdepodobnosť, že jej dieťa bude postihnuté </a:t>
            </a:r>
            <a:r>
              <a:rPr lang="sk-SK" sz="2400" dirty="0" err="1"/>
              <a:t>Downovým</a:t>
            </a:r>
            <a:r>
              <a:rPr lang="sk-SK" sz="2400" dirty="0"/>
              <a:t> syndrómom), </a:t>
            </a:r>
            <a:endParaRPr lang="sk-SK" sz="2400" dirty="0" smtClean="0"/>
          </a:p>
          <a:p>
            <a:r>
              <a:rPr lang="sk-SK" sz="2400" b="1" dirty="0" smtClean="0"/>
              <a:t>- anamnestické </a:t>
            </a:r>
            <a:r>
              <a:rPr lang="sk-SK" sz="2400" b="1" dirty="0"/>
              <a:t>údaje </a:t>
            </a:r>
            <a:r>
              <a:rPr lang="sk-SK" sz="2400" dirty="0"/>
              <a:t>(napr. informácie o zdravotnom stave tehotnej, o dedičných a genetických ochoreniach v jej rodine a v rodine jej partnera), </a:t>
            </a:r>
            <a:endParaRPr lang="sk-SK" sz="2400" dirty="0" smtClean="0"/>
          </a:p>
          <a:p>
            <a:r>
              <a:rPr lang="sk-SK" sz="2400" dirty="0" smtClean="0"/>
              <a:t>výsledky </a:t>
            </a:r>
            <a:r>
              <a:rPr lang="sk-SK" sz="2400" b="1" dirty="0"/>
              <a:t>biochemických vyšetrení </a:t>
            </a:r>
            <a:endParaRPr lang="sk-SK" sz="2400" b="1" dirty="0" smtClean="0"/>
          </a:p>
          <a:p>
            <a:r>
              <a:rPr lang="sk-SK" sz="2400" dirty="0" smtClean="0"/>
              <a:t>výsledky </a:t>
            </a:r>
            <a:r>
              <a:rPr lang="sk-SK" sz="2400" b="1" dirty="0"/>
              <a:t>ultrazvukového </a:t>
            </a:r>
            <a:r>
              <a:rPr lang="sk-SK" sz="2400" b="1" dirty="0" smtClean="0"/>
              <a:t>vyšetrenia</a:t>
            </a:r>
            <a:r>
              <a:rPr lang="sk-SK" sz="2400" dirty="0"/>
              <a:t> </a:t>
            </a:r>
          </a:p>
          <a:p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82420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971600" y="737279"/>
            <a:ext cx="7315200" cy="6120721"/>
          </a:xfrm>
        </p:spPr>
        <p:txBody>
          <a:bodyPr>
            <a:noAutofit/>
          </a:bodyPr>
          <a:lstStyle/>
          <a:p>
            <a:pPr algn="just"/>
            <a:r>
              <a:rPr lang="sk-SK" sz="2400" dirty="0"/>
              <a:t>Podstatou </a:t>
            </a:r>
            <a:r>
              <a:rPr lang="sk-SK" sz="2400" b="1" dirty="0"/>
              <a:t>biochemických vyšetrení</a:t>
            </a:r>
            <a:r>
              <a:rPr lang="sk-SK" sz="2400" dirty="0"/>
              <a:t> je meranie koncentrácie látok, ktoré vylučuje (produkuje) placenta a plod. </a:t>
            </a:r>
            <a:endParaRPr lang="sk-SK" sz="2400" dirty="0" smtClean="0"/>
          </a:p>
          <a:p>
            <a:pPr algn="just"/>
            <a:r>
              <a:rPr lang="sk-SK" sz="2400" dirty="0" smtClean="0"/>
              <a:t>Vyšetrenie </a:t>
            </a:r>
            <a:r>
              <a:rPr lang="sk-SK" sz="2400" dirty="0"/>
              <a:t>sa robí z krvi matky. Namerané hodnoty sa ďalej prepočítavajú na násobky tzv. mediánov pre daný týždeň tehotnosti. Najčastejšie látky, ktoré sa vyšetrujú, sú: </a:t>
            </a:r>
            <a:br>
              <a:rPr lang="sk-SK" sz="2400" dirty="0"/>
            </a:br>
            <a:endParaRPr lang="sk-SK" sz="2400" dirty="0"/>
          </a:p>
          <a:p>
            <a:pPr marL="45720" indent="0">
              <a:buNone/>
            </a:pP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405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971600" y="2204864"/>
            <a:ext cx="7315200" cy="3539527"/>
          </a:xfrm>
        </p:spPr>
        <p:txBody>
          <a:bodyPr/>
          <a:lstStyle/>
          <a:p>
            <a:pPr algn="just"/>
            <a:r>
              <a:rPr lang="sk-SK" sz="2800" b="1" dirty="0"/>
              <a:t>PAPP-A</a:t>
            </a:r>
            <a:r>
              <a:rPr lang="sk-SK" sz="2800" i="1" dirty="0"/>
              <a:t> </a:t>
            </a:r>
            <a:r>
              <a:rPr lang="sk-SK" sz="2800" dirty="0"/>
              <a:t>– </a:t>
            </a:r>
            <a:r>
              <a:rPr lang="sk-SK" sz="2800" dirty="0" err="1"/>
              <a:t>glykoproteín</a:t>
            </a:r>
            <a:r>
              <a:rPr lang="sk-SK" sz="2800" dirty="0"/>
              <a:t> tvorený 4 </a:t>
            </a:r>
            <a:r>
              <a:rPr lang="sk-SK" sz="2800" dirty="0" err="1"/>
              <a:t>podjednotkami</a:t>
            </a:r>
            <a:r>
              <a:rPr lang="sk-SK" sz="2800" dirty="0"/>
              <a:t>, ktorý produkuje placenta. Ak je plod postihnutý </a:t>
            </a:r>
            <a:r>
              <a:rPr lang="sk-SK" sz="2800" dirty="0" err="1"/>
              <a:t>Downovým</a:t>
            </a:r>
            <a:r>
              <a:rPr lang="sk-SK" sz="2800" dirty="0"/>
              <a:t> syndrómom, hodnoty tohto </a:t>
            </a:r>
            <a:r>
              <a:rPr lang="sk-SK" sz="2800" dirty="0" err="1"/>
              <a:t>glykoproteínu</a:t>
            </a:r>
            <a:r>
              <a:rPr lang="sk-SK" sz="2800" dirty="0"/>
              <a:t> sú v 1., a na začiatku 2.trimestra veľmi nízke. 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639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43608" y="1196752"/>
            <a:ext cx="7315200" cy="5256624"/>
          </a:xfrm>
        </p:spPr>
        <p:txBody>
          <a:bodyPr>
            <a:noAutofit/>
          </a:bodyPr>
          <a:lstStyle/>
          <a:p>
            <a:pPr algn="just"/>
            <a:r>
              <a:rPr lang="sk-SK" sz="2400" b="1" dirty="0"/>
              <a:t>AFP</a:t>
            </a:r>
            <a:r>
              <a:rPr lang="sk-SK" sz="2400" b="1" i="1" dirty="0"/>
              <a:t> </a:t>
            </a:r>
            <a:r>
              <a:rPr lang="sk-SK" sz="2400" i="1" dirty="0"/>
              <a:t>– </a:t>
            </a:r>
            <a:r>
              <a:rPr lang="el-GR" sz="2400" dirty="0"/>
              <a:t>α-</a:t>
            </a:r>
            <a:r>
              <a:rPr lang="sk-SK" sz="2400" dirty="0" err="1"/>
              <a:t>fetoproteín</a:t>
            </a:r>
            <a:r>
              <a:rPr lang="sk-SK" sz="2400" dirty="0"/>
              <a:t> - </a:t>
            </a:r>
            <a:r>
              <a:rPr lang="sk-SK" sz="2400" dirty="0" err="1"/>
              <a:t>glykoproteín</a:t>
            </a:r>
            <a:r>
              <a:rPr lang="sk-SK" sz="2400" dirty="0"/>
              <a:t>, ktorý produkuje žltý vačok na začiatku tehotnosti, neskôr ho produkujú pečeň a črevá plodu. </a:t>
            </a:r>
            <a:r>
              <a:rPr lang="sk-SK" sz="2400" b="1" dirty="0"/>
              <a:t>Zníženie</a:t>
            </a:r>
            <a:r>
              <a:rPr lang="sk-SK" sz="2400" dirty="0"/>
              <a:t> AFP môže signalizovať </a:t>
            </a:r>
            <a:r>
              <a:rPr lang="sk-SK" sz="2400" b="1" dirty="0"/>
              <a:t>chromozómové poškodenie</a:t>
            </a:r>
            <a:r>
              <a:rPr lang="sk-SK" sz="2400" dirty="0"/>
              <a:t> plodu, naopak, </a:t>
            </a:r>
            <a:r>
              <a:rPr lang="sk-SK" sz="2400" b="1" dirty="0"/>
              <a:t>zvýšenie</a:t>
            </a:r>
            <a:r>
              <a:rPr lang="sk-SK" sz="2400" dirty="0"/>
              <a:t> môže byť napr. signálom pre </a:t>
            </a:r>
            <a:r>
              <a:rPr lang="sk-SK" sz="2400" b="1" dirty="0"/>
              <a:t>nepriaznivý priebeh tehotenstva</a:t>
            </a:r>
            <a:r>
              <a:rPr lang="sk-SK" sz="2400" dirty="0"/>
              <a:t>, napr. </a:t>
            </a:r>
            <a:r>
              <a:rPr lang="sk-SK" sz="2400" dirty="0" err="1"/>
              <a:t>preeklapmsia</a:t>
            </a:r>
            <a:r>
              <a:rPr lang="sk-SK" sz="2400" dirty="0"/>
              <a:t> (ochorenie prejavujúce sa u matky zvýšeným krvným tlakom a zvýšeným vylučovaním bielkovín do moču; ohrozuje ako matku tak i dieťa); alebo môže signalizovať </a:t>
            </a:r>
            <a:r>
              <a:rPr lang="sk-SK" sz="2400" b="1" dirty="0"/>
              <a:t>niektoré ochorenia plodu</a:t>
            </a:r>
            <a:r>
              <a:rPr lang="sk-SK" sz="2400" dirty="0"/>
              <a:t>, napr. ochorenia obličiek.  </a:t>
            </a:r>
          </a:p>
          <a:p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422877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71600" y="620688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Šijové </a:t>
            </a:r>
            <a:r>
              <a:rPr lang="sk-SK" dirty="0" err="1" smtClean="0"/>
              <a:t>prejasnenie</a:t>
            </a:r>
            <a:r>
              <a:rPr lang="sk-SK" dirty="0" smtClean="0"/>
              <a:t> – indikujúce </a:t>
            </a:r>
            <a:r>
              <a:rPr lang="sk-SK" dirty="0" err="1" smtClean="0"/>
              <a:t>Downov</a:t>
            </a:r>
            <a:r>
              <a:rPr lang="sk-SK" dirty="0" smtClean="0"/>
              <a:t> syndróm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4" name="Picture 2" descr="http://www.tuginecologo.net/translucencia.ht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906" y="2108870"/>
            <a:ext cx="6332174" cy="474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38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sz="2800" b="1" dirty="0" err="1"/>
              <a:t>hCG</a:t>
            </a:r>
            <a:r>
              <a:rPr lang="sk-SK" sz="2800" dirty="0"/>
              <a:t> – ľudský </a:t>
            </a:r>
            <a:r>
              <a:rPr lang="sk-SK" sz="2800" dirty="0" err="1"/>
              <a:t>chóriový</a:t>
            </a:r>
            <a:r>
              <a:rPr lang="sk-SK" sz="2800" dirty="0"/>
              <a:t> </a:t>
            </a:r>
            <a:r>
              <a:rPr lang="sk-SK" sz="2800" dirty="0" err="1"/>
              <a:t>gonadotropín</a:t>
            </a:r>
            <a:r>
              <a:rPr lang="sk-SK" sz="2800" i="1" dirty="0"/>
              <a:t> – m</a:t>
            </a:r>
            <a:r>
              <a:rPr lang="sk-SK" sz="2800" dirty="0"/>
              <a:t>á význam pri stanovení napr. </a:t>
            </a:r>
            <a:r>
              <a:rPr lang="sk-SK" sz="2800" dirty="0" err="1"/>
              <a:t>trizómie</a:t>
            </a:r>
            <a:r>
              <a:rPr lang="sk-SK" sz="2800" dirty="0"/>
              <a:t> 18, </a:t>
            </a:r>
            <a:r>
              <a:rPr lang="sk-SK" sz="2800" dirty="0" err="1"/>
              <a:t>trizómie</a:t>
            </a:r>
            <a:r>
              <a:rPr lang="sk-SK" sz="2800" dirty="0"/>
              <a:t> 21 a pod. </a:t>
            </a:r>
          </a:p>
          <a:p>
            <a:pPr algn="just"/>
            <a:r>
              <a:rPr lang="sk-SK" sz="2800" b="1" dirty="0" err="1"/>
              <a:t>nekonjugovaný</a:t>
            </a:r>
            <a:r>
              <a:rPr lang="sk-SK" sz="2800" b="1" dirty="0"/>
              <a:t> </a:t>
            </a:r>
            <a:r>
              <a:rPr lang="sk-SK" sz="2800" b="1" dirty="0" err="1"/>
              <a:t>estriol</a:t>
            </a:r>
            <a:r>
              <a:rPr lang="sk-SK" sz="2800" b="1" dirty="0"/>
              <a:t> – uE3</a:t>
            </a:r>
            <a:r>
              <a:rPr lang="sk-SK" sz="2800" i="1" dirty="0"/>
              <a:t> –</a:t>
            </a:r>
            <a:r>
              <a:rPr lang="sk-SK" sz="2800" dirty="0"/>
              <a:t> jeho znížené hladiny sa vyskytujú napr. pri postihnutí plodu </a:t>
            </a:r>
            <a:r>
              <a:rPr lang="sk-SK" sz="2800" dirty="0" err="1"/>
              <a:t>Downovým</a:t>
            </a:r>
            <a:r>
              <a:rPr lang="sk-SK" sz="2800" dirty="0"/>
              <a:t> syndrómom, alebo zníženej funkcii nadobličiek.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9849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sz="2800" dirty="0"/>
              <a:t>šanca, že dieťatko 20-ročnej ženy bude mať </a:t>
            </a:r>
            <a:r>
              <a:rPr lang="sk-SK" sz="2800" dirty="0" err="1"/>
              <a:t>Downov</a:t>
            </a:r>
            <a:r>
              <a:rPr lang="sk-SK" sz="2800" dirty="0"/>
              <a:t> syndróm, je približne 1:1500. </a:t>
            </a:r>
          </a:p>
          <a:p>
            <a:pPr algn="just"/>
            <a:r>
              <a:rPr lang="sk-SK" sz="2800" dirty="0"/>
              <a:t>šanca, že dieťatko 36-ročnej ženy bude mať </a:t>
            </a:r>
            <a:r>
              <a:rPr lang="sk-SK" sz="2800" dirty="0" err="1"/>
              <a:t>Downov</a:t>
            </a:r>
            <a:r>
              <a:rPr lang="sk-SK" sz="2800" dirty="0"/>
              <a:t> syndróm, je asi 1:300. 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1568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99592" y="692696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sk-SK" b="1" dirty="0" smtClean="0"/>
              <a:t/>
            </a:r>
            <a:br>
              <a:rPr lang="sk-SK" b="1" dirty="0" smtClean="0"/>
            </a:br>
            <a:r>
              <a:rPr lang="sk-SK" b="1" dirty="0" err="1" smtClean="0"/>
              <a:t>Amniocentéza</a:t>
            </a:r>
            <a:r>
              <a:rPr lang="sk-SK" dirty="0"/>
              <a:t/>
            </a:r>
            <a:br>
              <a:rPr lang="sk-SK" dirty="0"/>
            </a:b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914400" y="908721"/>
            <a:ext cx="7315200" cy="5400640"/>
          </a:xfrm>
        </p:spPr>
        <p:txBody>
          <a:bodyPr>
            <a:noAutofit/>
          </a:bodyPr>
          <a:lstStyle/>
          <a:p>
            <a:pPr algn="just"/>
            <a:r>
              <a:rPr lang="sk-SK" sz="2800" dirty="0" smtClean="0"/>
              <a:t>odber </a:t>
            </a:r>
            <a:r>
              <a:rPr lang="sk-SK" sz="2800" dirty="0"/>
              <a:t>plodovej vody sa odporúča vtedy, ak je tehotná žena staršia než 35 </a:t>
            </a:r>
            <a:r>
              <a:rPr lang="sk-SK" sz="2800" dirty="0" smtClean="0"/>
              <a:t>rokov,</a:t>
            </a:r>
          </a:p>
          <a:p>
            <a:pPr algn="just"/>
            <a:r>
              <a:rPr lang="sk-SK" sz="2800" dirty="0" smtClean="0"/>
              <a:t>Ďalej </a:t>
            </a:r>
            <a:r>
              <a:rPr lang="sk-SK" sz="2800" dirty="0"/>
              <a:t>sa odporúča ženám, u ktorých existuje rodinná dispozícia </a:t>
            </a:r>
            <a:endParaRPr lang="sk-SK" sz="2800" dirty="0" smtClean="0"/>
          </a:p>
          <a:p>
            <a:pPr algn="just"/>
            <a:r>
              <a:rPr lang="sk-SK" sz="2800" dirty="0" smtClean="0"/>
              <a:t>môže sa robiť </a:t>
            </a:r>
            <a:r>
              <a:rPr lang="sk-SK" sz="2800" dirty="0"/>
              <a:t>od cca 14.teho týždňa gravidity. </a:t>
            </a:r>
            <a:endParaRPr lang="sk-SK" sz="2800" dirty="0" smtClean="0"/>
          </a:p>
          <a:p>
            <a:pPr algn="just"/>
            <a:r>
              <a:rPr lang="sk-SK" sz="2800" dirty="0" smtClean="0"/>
              <a:t>Odoberá </a:t>
            </a:r>
            <a:r>
              <a:rPr lang="sk-SK" sz="2800" dirty="0"/>
              <a:t>sa približne </a:t>
            </a:r>
            <a:r>
              <a:rPr lang="sk-SK" sz="2800" b="1" dirty="0"/>
              <a:t>15-20 ml plodovej </a:t>
            </a:r>
            <a:r>
              <a:rPr lang="sk-SK" sz="2800" b="1" dirty="0" smtClean="0"/>
              <a:t>vody</a:t>
            </a:r>
            <a:endParaRPr lang="sk-SK" sz="2800" dirty="0"/>
          </a:p>
          <a:p>
            <a:pPr algn="just"/>
            <a:r>
              <a:rPr lang="sk-SK" sz="2800" dirty="0"/>
              <a:t/>
            </a:r>
            <a:br>
              <a:rPr lang="sk-SK" sz="2800" dirty="0"/>
            </a:br>
            <a:r>
              <a:rPr lang="sk-SK" sz="2800" dirty="0"/>
              <a:t/>
            </a:r>
            <a:br>
              <a:rPr lang="sk-SK" sz="2800" dirty="0"/>
            </a:br>
            <a:endParaRPr lang="sk-SK" sz="2800" dirty="0"/>
          </a:p>
          <a:p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85213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sz="2800" dirty="0"/>
              <a:t>Po odobratí vzorky plodovej vody sa </a:t>
            </a:r>
            <a:r>
              <a:rPr lang="sk-SK" sz="2800" b="1" dirty="0"/>
              <a:t>vyšetrujú bunky zárodočného obalu</a:t>
            </a:r>
            <a:r>
              <a:rPr lang="sk-SK" sz="2800" dirty="0"/>
              <a:t>, ktorý obklopuje plod a tiež </a:t>
            </a:r>
            <a:r>
              <a:rPr lang="sk-SK" sz="2800" b="1" dirty="0"/>
              <a:t>odlúpené kožné bunky a bunky </a:t>
            </a:r>
            <a:r>
              <a:rPr lang="sk-SK" sz="2800" b="1" dirty="0" err="1"/>
              <a:t>zalúdočno-črevného</a:t>
            </a:r>
            <a:r>
              <a:rPr lang="sk-SK" sz="2800" b="1" dirty="0"/>
              <a:t> traktu plodu</a:t>
            </a:r>
            <a:endParaRPr lang="sk-SK" sz="2800" dirty="0"/>
          </a:p>
          <a:p>
            <a:pPr algn="just"/>
            <a:r>
              <a:rPr lang="sk-SK" sz="2800" dirty="0"/>
              <a:t>Tieto bunky sa v laboratóriu kultivujú a </a:t>
            </a:r>
            <a:r>
              <a:rPr lang="sk-SK" sz="2800" b="1" dirty="0"/>
              <a:t>izolujú sa chromozómy</a:t>
            </a:r>
            <a:r>
              <a:rPr lang="sk-SK" sz="2800" dirty="0"/>
              <a:t> a </a:t>
            </a:r>
            <a:r>
              <a:rPr lang="sk-SK" sz="2800" b="1" dirty="0"/>
              <a:t>analyzujú </a:t>
            </a:r>
            <a:r>
              <a:rPr lang="sk-SK" sz="2800" dirty="0"/>
              <a:t> 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4697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V plodovej vode sa zisťujú </a:t>
            </a:r>
            <a:r>
              <a:rPr lang="sk-SK" b="1" dirty="0"/>
              <a:t>aj koncentrácie niektorých látok</a:t>
            </a:r>
            <a:r>
              <a:rPr lang="sk-SK" dirty="0"/>
              <a:t>, napr. </a:t>
            </a:r>
            <a:r>
              <a:rPr lang="sk-SK" dirty="0" err="1"/>
              <a:t>alfa-fetoproteínu</a:t>
            </a:r>
            <a:r>
              <a:rPr lang="sk-SK" dirty="0"/>
              <a:t>.  </a:t>
            </a:r>
          </a:p>
          <a:p>
            <a:pPr algn="just"/>
            <a:r>
              <a:rPr lang="sk-SK" dirty="0"/>
              <a:t>presná diagnostická metóda – jej presnosť je približne 99%, </a:t>
            </a:r>
          </a:p>
          <a:p>
            <a:pPr algn="just"/>
            <a:r>
              <a:rPr lang="sk-SK" dirty="0"/>
              <a:t>Odberom a vyšetrením plodovej vody </a:t>
            </a:r>
            <a:r>
              <a:rPr lang="sk-SK" b="1" dirty="0"/>
              <a:t>možno zistiť chromozómové zmeny (</a:t>
            </a:r>
            <a:r>
              <a:rPr lang="sk-SK" b="1" dirty="0" err="1"/>
              <a:t>Downov</a:t>
            </a:r>
            <a:r>
              <a:rPr lang="sk-SK" b="1" dirty="0"/>
              <a:t> syndróm), </a:t>
            </a:r>
            <a:r>
              <a:rPr lang="sk-SK" b="1" dirty="0" err="1"/>
              <a:t>neurálne</a:t>
            </a:r>
            <a:r>
              <a:rPr lang="sk-SK" b="1" dirty="0"/>
              <a:t> defekty a ochorenia látkovej výmeny</a:t>
            </a:r>
            <a:r>
              <a:rPr lang="sk-SK" i="1" dirty="0"/>
              <a:t>. 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5688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Zopakujme si </a:t>
            </a:r>
            <a:r>
              <a:rPr lang="sk-SK" dirty="0" smtClean="0">
                <a:sym typeface="Wingdings" pitchFamily="2" charset="2"/>
              </a:rPr>
              <a:t>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 smtClean="0"/>
              <a:t>Čo sú modelové organizmy v biológii, uveďte aspoň 2 príklady.</a:t>
            </a:r>
          </a:p>
          <a:p>
            <a:pPr algn="just"/>
            <a:r>
              <a:rPr lang="sk-SK" dirty="0" smtClean="0"/>
              <a:t>Je človek vhodným objektom pre skúmanie genetiky? Svoje tvrdenie zdôvodnite.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0828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sk-SK" b="1" dirty="0"/>
              <a:t>Cystická </a:t>
            </a:r>
            <a:r>
              <a:rPr lang="sk-SK" b="1" dirty="0" err="1"/>
              <a:t>fibróza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27584" y="1196752"/>
            <a:ext cx="7992888" cy="5760640"/>
          </a:xfrm>
        </p:spPr>
        <p:txBody>
          <a:bodyPr>
            <a:noAutofit/>
          </a:bodyPr>
          <a:lstStyle/>
          <a:p>
            <a:pPr algn="just"/>
            <a:r>
              <a:rPr lang="sk-SK" sz="2400" dirty="0" smtClean="0"/>
              <a:t>patrí </a:t>
            </a:r>
            <a:r>
              <a:rPr lang="sk-SK" sz="2400" dirty="0"/>
              <a:t>medzi </a:t>
            </a:r>
            <a:r>
              <a:rPr lang="sk-SK" sz="2400" b="1" dirty="0"/>
              <a:t>najčastejšie</a:t>
            </a:r>
            <a:r>
              <a:rPr lang="sk-SK" sz="2400" dirty="0"/>
              <a:t> AR ochorení človeka (približne 1 : 2500). Vzniká pri </a:t>
            </a:r>
            <a:r>
              <a:rPr lang="sk-SK" sz="2400" b="1" dirty="0"/>
              <a:t>mutácii génu CFTR</a:t>
            </a:r>
            <a:r>
              <a:rPr lang="sk-SK" sz="2400" i="1" dirty="0"/>
              <a:t>, </a:t>
            </a:r>
            <a:r>
              <a:rPr lang="sk-SK" sz="2400" i="1" dirty="0" err="1"/>
              <a:t>t.j</a:t>
            </a:r>
            <a:r>
              <a:rPr lang="sk-SK" sz="2400" i="1" dirty="0"/>
              <a:t> </a:t>
            </a:r>
            <a:r>
              <a:rPr lang="sk-SK" sz="2400" i="1" dirty="0" err="1"/>
              <a:t>cystic</a:t>
            </a:r>
            <a:r>
              <a:rPr lang="sk-SK" sz="2400" i="1" dirty="0"/>
              <a:t> </a:t>
            </a:r>
            <a:r>
              <a:rPr lang="sk-SK" sz="2400" i="1" dirty="0" err="1"/>
              <a:t>fibrosis</a:t>
            </a:r>
            <a:r>
              <a:rPr lang="sk-SK" sz="2400" i="1" dirty="0"/>
              <a:t> </a:t>
            </a:r>
            <a:r>
              <a:rPr lang="sk-SK" sz="2400" i="1" dirty="0" err="1"/>
              <a:t>transmembrane</a:t>
            </a:r>
            <a:r>
              <a:rPr lang="sk-SK" sz="2400" i="1" dirty="0"/>
              <a:t> </a:t>
            </a:r>
            <a:r>
              <a:rPr lang="sk-SK" sz="2400" i="1" dirty="0" err="1"/>
              <a:t>conductance</a:t>
            </a:r>
            <a:r>
              <a:rPr lang="sk-SK" sz="2400" i="1" dirty="0"/>
              <a:t> </a:t>
            </a:r>
            <a:r>
              <a:rPr lang="sk-SK" sz="2400" i="1" dirty="0" err="1"/>
              <a:t>regulator</a:t>
            </a:r>
            <a:r>
              <a:rPr lang="sk-SK" sz="2400" i="1" dirty="0"/>
              <a:t>. </a:t>
            </a:r>
            <a:endParaRPr lang="sk-SK" sz="2400" i="1" dirty="0" smtClean="0"/>
          </a:p>
          <a:p>
            <a:pPr algn="just"/>
            <a:r>
              <a:rPr lang="sk-SK" sz="2400" dirty="0" smtClean="0"/>
              <a:t>Pri </a:t>
            </a:r>
            <a:r>
              <a:rPr lang="sk-SK" sz="2400" dirty="0"/>
              <a:t>cystickej </a:t>
            </a:r>
            <a:r>
              <a:rPr lang="sk-SK" sz="2400" dirty="0" err="1"/>
              <a:t>fibróze</a:t>
            </a:r>
            <a:r>
              <a:rPr lang="sk-SK" sz="2400" dirty="0"/>
              <a:t> sú </a:t>
            </a:r>
            <a:r>
              <a:rPr lang="sk-SK" sz="2400" b="1" dirty="0"/>
              <a:t>postihnuté</a:t>
            </a:r>
            <a:r>
              <a:rPr lang="sk-SK" sz="2400" dirty="0"/>
              <a:t> orgány pankreas a pečeň, t.j. </a:t>
            </a:r>
            <a:r>
              <a:rPr lang="sk-SK" sz="2400" b="1" dirty="0"/>
              <a:t>žľazy s vnútorným vylučovaním</a:t>
            </a:r>
            <a:r>
              <a:rPr lang="sk-SK" sz="2400" dirty="0" smtClean="0"/>
              <a:t>.</a:t>
            </a:r>
          </a:p>
          <a:p>
            <a:pPr algn="just"/>
            <a:r>
              <a:rPr lang="sk-SK" sz="2400" dirty="0" smtClean="0"/>
              <a:t>Žlčovody </a:t>
            </a:r>
            <a:r>
              <a:rPr lang="sk-SK" sz="2400" dirty="0"/>
              <a:t>sa upchávajú, čo má za následok poruchy trávenia. Okrem toho sa </a:t>
            </a:r>
            <a:r>
              <a:rPr lang="sk-SK" sz="2400" b="1" dirty="0"/>
              <a:t>v pľúcach</a:t>
            </a:r>
            <a:r>
              <a:rPr lang="sk-SK" sz="2400" dirty="0"/>
              <a:t> tvorí väzký hlien, ktorý vedie k problémom s dýchaním. </a:t>
            </a:r>
          </a:p>
        </p:txBody>
      </p:sp>
    </p:spTree>
    <p:extLst>
      <p:ext uri="{BB962C8B-B14F-4D97-AF65-F5344CB8AC3E}">
        <p14:creationId xmlns:p14="http://schemas.microsoft.com/office/powerpoint/2010/main" val="337228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sz="2400" dirty="0"/>
              <a:t>Okrem zhoršenia dýchania upchávaním žliazok pľúca </a:t>
            </a:r>
            <a:r>
              <a:rPr lang="sk-SK" sz="2400" b="1" dirty="0"/>
              <a:t>strácajú svoju samočistiacu schopnosť</a:t>
            </a:r>
            <a:r>
              <a:rPr lang="sk-SK" sz="2400" dirty="0"/>
              <a:t>, čím sú náchylnejšie na bakteriálne infekcie, ktoré</a:t>
            </a:r>
            <a:r>
              <a:rPr lang="sk-SK" sz="2400" b="1" i="1" dirty="0"/>
              <a:t> </a:t>
            </a:r>
            <a:r>
              <a:rPr lang="sk-SK" sz="2400" dirty="0"/>
              <a:t>môžu spôsobiť vážne poškodenie pľúc, dokonca smrť. </a:t>
            </a:r>
          </a:p>
          <a:p>
            <a:pPr algn="just"/>
            <a:r>
              <a:rPr lang="sk-SK" sz="2400" b="1" dirty="0"/>
              <a:t>Muži </a:t>
            </a:r>
            <a:r>
              <a:rPr lang="sk-SK" sz="2400" dirty="0"/>
              <a:t>s cystickou </a:t>
            </a:r>
            <a:r>
              <a:rPr lang="sk-SK" sz="2400" dirty="0" err="1"/>
              <a:t>fibrózou</a:t>
            </a:r>
            <a:r>
              <a:rPr lang="sk-SK" sz="2400" dirty="0"/>
              <a:t> bývajú </a:t>
            </a:r>
            <a:r>
              <a:rPr lang="sk-SK" sz="2400" b="1" dirty="0"/>
              <a:t>neplodný,</a:t>
            </a:r>
            <a:r>
              <a:rPr lang="sk-SK" sz="2400" dirty="0"/>
              <a:t> </a:t>
            </a:r>
            <a:r>
              <a:rPr lang="sk-SK" sz="2400" b="1" dirty="0"/>
              <a:t>ženy</a:t>
            </a:r>
            <a:r>
              <a:rPr lang="sk-SK" sz="2400" dirty="0"/>
              <a:t> s týmto ochorením majú </a:t>
            </a:r>
            <a:r>
              <a:rPr lang="sk-SK" sz="2400" b="1" dirty="0"/>
              <a:t>zníženú plodnosť</a:t>
            </a:r>
            <a:r>
              <a:rPr lang="sk-SK" sz="2400" dirty="0"/>
              <a:t>. </a:t>
            </a:r>
          </a:p>
          <a:p>
            <a:pPr algn="just"/>
            <a:r>
              <a:rPr lang="sk-SK" sz="2400" dirty="0"/>
              <a:t> </a:t>
            </a:r>
          </a:p>
          <a:p>
            <a:pPr algn="just"/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027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err="1"/>
              <a:t>Fenylketonúria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914400" y="2276873"/>
            <a:ext cx="7315200" cy="4032488"/>
          </a:xfrm>
        </p:spPr>
        <p:txBody>
          <a:bodyPr>
            <a:normAutofit/>
          </a:bodyPr>
          <a:lstStyle/>
          <a:p>
            <a:pPr algn="just"/>
            <a:r>
              <a:rPr lang="sk-SK" dirty="0"/>
              <a:t> </a:t>
            </a:r>
            <a:r>
              <a:rPr lang="sk-SK" dirty="0" smtClean="0"/>
              <a:t>je </a:t>
            </a:r>
            <a:r>
              <a:rPr lang="sk-SK" b="1" dirty="0"/>
              <a:t>vrodená porucha metabolizmu </a:t>
            </a:r>
            <a:r>
              <a:rPr lang="sk-SK" b="1" dirty="0" err="1"/>
              <a:t>fenylalanínu</a:t>
            </a:r>
            <a:r>
              <a:rPr lang="sk-SK" dirty="0"/>
              <a:t> (aminokyselina), kedy sa nesyntetizuje príslušný enzým – </a:t>
            </a:r>
            <a:r>
              <a:rPr lang="sk-SK" i="1" dirty="0" err="1" smtClean="0"/>
              <a:t>fenylalaninhydroxyláza</a:t>
            </a:r>
            <a:endParaRPr lang="sk-SK" i="1" dirty="0" smtClean="0"/>
          </a:p>
          <a:p>
            <a:pPr algn="just"/>
            <a:r>
              <a:rPr lang="sk-SK" b="1" dirty="0" smtClean="0"/>
              <a:t>poškodzovanie </a:t>
            </a:r>
            <a:r>
              <a:rPr lang="sk-SK" b="1" dirty="0"/>
              <a:t>centrálnej nervovej sústavy </a:t>
            </a:r>
            <a:r>
              <a:rPr lang="sk-SK" dirty="0"/>
              <a:t>a následne </a:t>
            </a:r>
            <a:r>
              <a:rPr lang="sk-SK" b="1" dirty="0"/>
              <a:t>mentálnu zaostalosť</a:t>
            </a:r>
            <a:r>
              <a:rPr lang="sk-SK" dirty="0"/>
              <a:t>. </a:t>
            </a:r>
            <a:r>
              <a:rPr lang="sk-SK" dirty="0" smtClean="0"/>
              <a:t>T</a:t>
            </a:r>
          </a:p>
          <a:p>
            <a:pPr algn="just"/>
            <a:r>
              <a:rPr lang="sk-SK" dirty="0" smtClean="0"/>
              <a:t>test </a:t>
            </a:r>
            <a:r>
              <a:rPr lang="sk-SK" dirty="0"/>
              <a:t>na </a:t>
            </a:r>
            <a:r>
              <a:rPr lang="sk-SK" dirty="0" err="1"/>
              <a:t>fenylektonúriu</a:t>
            </a:r>
            <a:r>
              <a:rPr lang="sk-SK" dirty="0"/>
              <a:t> sa robí každému novorodencovi. Ak je vyšetrenie pozitívne, takíto jedinci musia dodržiavať prísnu diétu, inak môže dôjsť k ťažkému poškodeniu CNS. </a:t>
            </a:r>
            <a:endParaRPr lang="sk-SK" dirty="0" smtClean="0"/>
          </a:p>
          <a:p>
            <a:pPr algn="just"/>
            <a:r>
              <a:rPr lang="sk-SK" dirty="0" smtClean="0"/>
              <a:t>Ak </a:t>
            </a:r>
            <a:r>
              <a:rPr lang="sk-SK" dirty="0"/>
              <a:t>je postihnutou osoba ženského pohlavia, pri prípadnej gravidite musí prísne dodržiavať diétu, pretože v opačnom prípade hrozí poškodenie vývoja plodu.  </a:t>
            </a:r>
          </a:p>
          <a:p>
            <a:pPr algn="just"/>
            <a:endParaRPr lang="sk-SK" dirty="0"/>
          </a:p>
        </p:txBody>
      </p:sp>
      <p:pic>
        <p:nvPicPr>
          <p:cNvPr id="4098" name="Picture 2" descr="http://www.oskole.sk/userfiles/image/Zofia/J%C3%BAn%20-%202012/Biol%C3%B3gia/Genetika_cloveka_II_dedicne_choroby_a_dispozicie_jun_html_2129cd8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04664"/>
            <a:ext cx="2978733" cy="165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23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Domáca úloha </a:t>
            </a:r>
            <a:r>
              <a:rPr lang="sk-SK" dirty="0" smtClean="0">
                <a:sym typeface="Wingdings" pitchFamily="2" charset="2"/>
              </a:rPr>
              <a:t>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ü"/>
            </a:pPr>
            <a:r>
              <a:rPr lang="sk-SK" sz="2800" dirty="0" smtClean="0"/>
              <a:t>Pokúste </a:t>
            </a:r>
            <a:r>
              <a:rPr lang="sk-SK" sz="2800" dirty="0"/>
              <a:t>sa zostaviť rodokmeň vlastnej </a:t>
            </a:r>
            <a:r>
              <a:rPr lang="sk-SK" sz="2800" dirty="0" smtClean="0"/>
              <a:t>rodiny s uvedením mien až po úroveň </a:t>
            </a:r>
            <a:r>
              <a:rPr lang="sk-SK" sz="2800" dirty="0" err="1" smtClean="0"/>
              <a:t>pradedka</a:t>
            </a:r>
            <a:r>
              <a:rPr lang="sk-SK" sz="2800" dirty="0" smtClean="0"/>
              <a:t> a prababky.</a:t>
            </a:r>
          </a:p>
          <a:p>
            <a:pPr>
              <a:buFont typeface="Wingdings" pitchFamily="2" charset="2"/>
              <a:buChar char="ü"/>
            </a:pPr>
            <a:endParaRPr lang="sk-SK" dirty="0"/>
          </a:p>
          <a:p>
            <a:pPr>
              <a:buFont typeface="Wingdings" pitchFamily="2" charset="2"/>
              <a:buChar char="ü"/>
            </a:pPr>
            <a:endParaRPr lang="sk-SK" dirty="0" smtClean="0"/>
          </a:p>
          <a:p>
            <a:pPr marL="4572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2230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27584" y="548680"/>
            <a:ext cx="7315200" cy="1154097"/>
          </a:xfrm>
        </p:spPr>
        <p:txBody>
          <a:bodyPr/>
          <a:lstStyle/>
          <a:p>
            <a:r>
              <a:rPr lang="sk-SK" dirty="0" smtClean="0"/>
              <a:t>Zdroje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http://ona.idnes.cz/zastaraly-test-desi-tehotne-zeny-pojistovny-na-nem-ale-trvaji-pbm-/</a:t>
            </a:r>
            <a:r>
              <a:rPr lang="sk-SK" dirty="0" smtClean="0">
                <a:hlinkClick r:id="rId2"/>
              </a:rPr>
              <a:t>zdravi.aspx?c=A100824_173803_zdravi_lf</a:t>
            </a:r>
            <a:endParaRPr lang="sk-SK" dirty="0" smtClean="0"/>
          </a:p>
          <a:p>
            <a:pPr algn="just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8420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315200" cy="1154097"/>
          </a:xfrm>
        </p:spPr>
        <p:txBody>
          <a:bodyPr>
            <a:normAutofit/>
          </a:bodyPr>
          <a:lstStyle/>
          <a:p>
            <a:r>
              <a:rPr lang="sk-SK" dirty="0" err="1" smtClean="0"/>
              <a:t>Rodokmeňová</a:t>
            </a:r>
            <a:r>
              <a:rPr lang="sk-SK" dirty="0" smtClean="0"/>
              <a:t> metóda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27584" y="2132856"/>
            <a:ext cx="7546032" cy="3539527"/>
          </a:xfrm>
        </p:spPr>
        <p:txBody>
          <a:bodyPr>
            <a:normAutofit/>
          </a:bodyPr>
          <a:lstStyle/>
          <a:p>
            <a:r>
              <a:rPr lang="sk-SK" sz="2800" dirty="0"/>
              <a:t>najčastejšia pri štúdiu ľudskej </a:t>
            </a:r>
            <a:r>
              <a:rPr lang="sk-SK" sz="2800" dirty="0" smtClean="0"/>
              <a:t>dedičnosti</a:t>
            </a:r>
          </a:p>
          <a:p>
            <a:r>
              <a:rPr lang="sk-SK" sz="2800" dirty="0"/>
              <a:t>zostavovanie rodokmeňov niekoľkých generácií, pričom využíva medzinárodne dohodnuté </a:t>
            </a:r>
            <a:r>
              <a:rPr lang="sk-SK" sz="2800" dirty="0" smtClean="0"/>
              <a:t>symboly</a:t>
            </a:r>
          </a:p>
          <a:p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364459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Zdroj:http://www.bioweb.genezis.eu/?cat=7&amp;file=clove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692696"/>
            <a:ext cx="6212712" cy="5808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BlokTextu 5"/>
          <p:cNvSpPr txBox="1"/>
          <p:nvPr/>
        </p:nvSpPr>
        <p:spPr>
          <a:xfrm>
            <a:off x="2894949" y="731691"/>
            <a:ext cx="86409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  <p:sp>
        <p:nvSpPr>
          <p:cNvPr id="12" name="BlokTextu 11"/>
          <p:cNvSpPr txBox="1"/>
          <p:nvPr/>
        </p:nvSpPr>
        <p:spPr>
          <a:xfrm>
            <a:off x="2771800" y="4725144"/>
            <a:ext cx="134644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  <p:sp>
        <p:nvSpPr>
          <p:cNvPr id="13" name="BlokTextu 12"/>
          <p:cNvSpPr txBox="1"/>
          <p:nvPr/>
        </p:nvSpPr>
        <p:spPr>
          <a:xfrm>
            <a:off x="6300192" y="554566"/>
            <a:ext cx="115212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  <p:sp>
        <p:nvSpPr>
          <p:cNvPr id="14" name="BlokTextu 13"/>
          <p:cNvSpPr txBox="1"/>
          <p:nvPr/>
        </p:nvSpPr>
        <p:spPr>
          <a:xfrm>
            <a:off x="2854477" y="1300293"/>
            <a:ext cx="86409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  <p:sp>
        <p:nvSpPr>
          <p:cNvPr id="15" name="BlokTextu 14"/>
          <p:cNvSpPr txBox="1"/>
          <p:nvPr/>
        </p:nvSpPr>
        <p:spPr>
          <a:xfrm>
            <a:off x="2854477" y="1737102"/>
            <a:ext cx="1703917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sk-SK" sz="3200" dirty="0"/>
          </a:p>
        </p:txBody>
      </p:sp>
      <p:sp>
        <p:nvSpPr>
          <p:cNvPr id="16" name="BlokTextu 15"/>
          <p:cNvSpPr txBox="1"/>
          <p:nvPr/>
        </p:nvSpPr>
        <p:spPr>
          <a:xfrm>
            <a:off x="6300192" y="1300293"/>
            <a:ext cx="115212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  <p:sp>
        <p:nvSpPr>
          <p:cNvPr id="17" name="BlokTextu 16"/>
          <p:cNvSpPr txBox="1"/>
          <p:nvPr/>
        </p:nvSpPr>
        <p:spPr>
          <a:xfrm>
            <a:off x="6372200" y="2515887"/>
            <a:ext cx="129614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  <p:sp>
        <p:nvSpPr>
          <p:cNvPr id="18" name="BlokTextu 17"/>
          <p:cNvSpPr txBox="1"/>
          <p:nvPr/>
        </p:nvSpPr>
        <p:spPr>
          <a:xfrm>
            <a:off x="2822104" y="2564904"/>
            <a:ext cx="129614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  <p:sp>
        <p:nvSpPr>
          <p:cNvPr id="19" name="BlokTextu 18"/>
          <p:cNvSpPr txBox="1"/>
          <p:nvPr/>
        </p:nvSpPr>
        <p:spPr>
          <a:xfrm>
            <a:off x="6365304" y="3068960"/>
            <a:ext cx="1296144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152539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00518" y="404664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Príklad rodokmeňa ___ generácií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 descr="Zdroj:http://genetika.wz.cz/genealogie.ht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6"/>
            <a:ext cx="810541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51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27584" y="404664"/>
            <a:ext cx="7834064" cy="1154097"/>
          </a:xfrm>
        </p:spPr>
        <p:txBody>
          <a:bodyPr>
            <a:normAutofit fontScale="90000"/>
          </a:bodyPr>
          <a:lstStyle/>
          <a:p>
            <a:r>
              <a:rPr lang="sk-SK" b="1" dirty="0" smtClean="0"/>
              <a:t>Výskum dvojčiat - </a:t>
            </a:r>
            <a:r>
              <a:rPr lang="sk-SK" b="1" dirty="0" err="1" smtClean="0"/>
              <a:t>geminologický</a:t>
            </a:r>
            <a:r>
              <a:rPr lang="sk-SK" b="1" dirty="0" smtClean="0"/>
              <a:t> </a:t>
            </a:r>
            <a:r>
              <a:rPr lang="sk-SK" b="1" dirty="0"/>
              <a:t>výskum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55576" y="1772816"/>
            <a:ext cx="7834064" cy="3539527"/>
          </a:xfrm>
        </p:spPr>
        <p:txBody>
          <a:bodyPr>
            <a:noAutofit/>
          </a:bodyPr>
          <a:lstStyle/>
          <a:p>
            <a:pPr algn="just"/>
            <a:r>
              <a:rPr lang="sk-SK" sz="2400" dirty="0" smtClean="0"/>
              <a:t>teda </a:t>
            </a:r>
            <a:r>
              <a:rPr lang="sk-SK" sz="2400" dirty="0"/>
              <a:t>metóda skúmania dvojčiat, skúma jedno- i dvojvaječné dvojčatá. </a:t>
            </a:r>
            <a:endParaRPr lang="sk-SK" sz="2400" dirty="0" smtClean="0"/>
          </a:p>
          <a:p>
            <a:pPr algn="just"/>
            <a:r>
              <a:rPr lang="sk-SK" sz="2400" dirty="0" smtClean="0"/>
              <a:t>jednovaječné </a:t>
            </a:r>
            <a:r>
              <a:rPr lang="sk-SK" sz="2400" dirty="0"/>
              <a:t>dvojčatá sú vlastne prírodné klony, pretože vznikajú z jednej </a:t>
            </a:r>
            <a:r>
              <a:rPr lang="sk-SK" sz="2400" dirty="0" err="1"/>
              <a:t>zygoty</a:t>
            </a:r>
            <a:r>
              <a:rPr lang="sk-SK" sz="2400" dirty="0"/>
              <a:t>, t. j. majú rovnakú genetickú informáciu. Jednovaječné dvojčatá majú, s výnimkou možných rozdielov v </a:t>
            </a:r>
            <a:r>
              <a:rPr lang="sk-SK" sz="2400" dirty="0" err="1"/>
              <a:t>mitochondriálnej</a:t>
            </a:r>
            <a:r>
              <a:rPr lang="sk-SK" sz="2400" dirty="0"/>
              <a:t> DNA, úplne zhodnú DNA</a:t>
            </a:r>
            <a:r>
              <a:rPr lang="sk-SK" sz="2400" dirty="0" smtClean="0"/>
              <a:t>.</a:t>
            </a:r>
            <a:endParaRPr lang="sk-SK" sz="2400" dirty="0" smtClean="0"/>
          </a:p>
        </p:txBody>
      </p:sp>
    </p:spTree>
    <p:extLst>
      <p:ext uri="{BB962C8B-B14F-4D97-AF65-F5344CB8AC3E}">
        <p14:creationId xmlns:p14="http://schemas.microsoft.com/office/powerpoint/2010/main" val="215884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sk-SK" b="1" dirty="0"/>
              <a:t>Prenatálna diagnostika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914400" y="1052736"/>
            <a:ext cx="7315200" cy="5805263"/>
          </a:xfrm>
        </p:spPr>
        <p:txBody>
          <a:bodyPr>
            <a:normAutofit/>
          </a:bodyPr>
          <a:lstStyle/>
          <a:p>
            <a:pPr algn="just"/>
            <a:r>
              <a:rPr lang="sk-SK" sz="2600" dirty="0" smtClean="0"/>
              <a:t>Už </a:t>
            </a:r>
            <a:r>
              <a:rPr lang="sk-SK" sz="2600" dirty="0"/>
              <a:t>počas prenatálneho vývoja môže byť dieťa podrobené vyšetreniam na dedičné, geneticky podmienené a chromozómové ochorenia. Tzv. skríning chromozómových a vývojových chýb plodu chápeme súbor vyšetrení pomocou ktorých sa vyhľadávajú tehotenstvá so zvýšeným rizikom postihnutia vyvíjajúceho sa plodu – </a:t>
            </a:r>
            <a:r>
              <a:rPr lang="sk-SK" sz="2600" dirty="0" smtClean="0"/>
              <a:t>dieťaťa</a:t>
            </a:r>
          </a:p>
          <a:p>
            <a:pPr marL="45720" indent="0" algn="just">
              <a:buNone/>
            </a:pPr>
            <a:endParaRPr lang="sk-SK" dirty="0"/>
          </a:p>
        </p:txBody>
      </p:sp>
      <p:pic>
        <p:nvPicPr>
          <p:cNvPr id="1026" name="Picture 2" descr="http://i.idnes.cz/09/063/cl6/PET2bf48a_teh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895313"/>
            <a:ext cx="4498137" cy="295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63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sz="2800" dirty="0"/>
              <a:t>Ak sa u ženy zistí skríningovým vyšetrením významné zvýšené riziko postihnutia jej dieťaťa, môže sa podrobiť ďalším – diagnostickým vyšetreniam, ktoré potvrdia alebo vylúčia postihnutie plodu. </a:t>
            </a:r>
          </a:p>
          <a:p>
            <a:pPr algn="just"/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122834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sz="2400" dirty="0"/>
              <a:t>Úplná zhoda DNA však neznamená, že tieto dvojčatá budú mať i rovnaký fenotyp, napr. nemajú ani rovnaké odtlačky prstov. Takéto rozdiely pomáhajú zistiť, čo, a do akej miery je ovplyvnené génmi a čo závisí na podmienkach, v ktorých jedinec vyrastá.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6230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ktíva">
  <a:themeElements>
    <a:clrScheme name="Perspektíva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, klas. ver.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ktív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147</TotalTime>
  <Words>350</Words>
  <Application>Microsoft Office PowerPoint</Application>
  <PresentationFormat>Prezentácia na obrazovke (4:3)</PresentationFormat>
  <Paragraphs>58</Paragraphs>
  <Slides>24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24</vt:i4>
      </vt:variant>
    </vt:vector>
  </HeadingPairs>
  <TitlesOfParts>
    <vt:vector size="25" baseType="lpstr">
      <vt:lpstr>Perspektíva</vt:lpstr>
      <vt:lpstr>Genetika človeka</vt:lpstr>
      <vt:lpstr>Zopakujme si </vt:lpstr>
      <vt:lpstr>Rodokmeňová metóda</vt:lpstr>
      <vt:lpstr>Prezentácia programu PowerPoint</vt:lpstr>
      <vt:lpstr>Príklad rodokmeňa ___ generácií</vt:lpstr>
      <vt:lpstr>Výskum dvojčiat - geminologický výskum</vt:lpstr>
      <vt:lpstr>Prenatálna diagnostika 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Šijové prejasnenie – indikujúce Downov syndróm</vt:lpstr>
      <vt:lpstr>Prezentácia programu PowerPoint</vt:lpstr>
      <vt:lpstr>Prezentácia programu PowerPoint</vt:lpstr>
      <vt:lpstr> Amniocentéza  </vt:lpstr>
      <vt:lpstr>Prezentácia programu PowerPoint</vt:lpstr>
      <vt:lpstr>Prezentácia programu PowerPoint</vt:lpstr>
      <vt:lpstr>Cystická fibróza </vt:lpstr>
      <vt:lpstr>Prezentácia programu PowerPoint</vt:lpstr>
      <vt:lpstr>Fenylketonúria </vt:lpstr>
      <vt:lpstr>Domáca úloha </vt:lpstr>
      <vt:lpstr>Zdroje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Genetika človeka</dc:title>
  <dc:creator>lensk</dc:creator>
  <cp:lastModifiedBy>lensk</cp:lastModifiedBy>
  <cp:revision>12</cp:revision>
  <dcterms:created xsi:type="dcterms:W3CDTF">2014-10-23T15:08:43Z</dcterms:created>
  <dcterms:modified xsi:type="dcterms:W3CDTF">2015-01-08T11:14:58Z</dcterms:modified>
</cp:coreProperties>
</file>