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6" r:id="rId2"/>
    <p:sldId id="301" r:id="rId3"/>
    <p:sldId id="298" r:id="rId4"/>
    <p:sldId id="299" r:id="rId5"/>
    <p:sldId id="282" r:id="rId6"/>
    <p:sldId id="283" r:id="rId7"/>
    <p:sldId id="284" r:id="rId8"/>
    <p:sldId id="286" r:id="rId9"/>
    <p:sldId id="285" r:id="rId10"/>
    <p:sldId id="287" r:id="rId11"/>
    <p:sldId id="288" r:id="rId12"/>
    <p:sldId id="290" r:id="rId13"/>
    <p:sldId id="291" r:id="rId14"/>
    <p:sldId id="289" r:id="rId15"/>
    <p:sldId id="303" r:id="rId16"/>
    <p:sldId id="304" r:id="rId17"/>
    <p:sldId id="265" r:id="rId1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3399"/>
    <a:srgbClr val="008000"/>
    <a:srgbClr val="FF0066"/>
    <a:srgbClr val="800000"/>
    <a:srgbClr val="66330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93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3F4E-43D3-4AE4-9B53-A455C85FCF74}" type="datetimeFigureOut">
              <a:rPr lang="sk-SK"/>
              <a:pPr/>
              <a:t>16. 2. 2020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 smtClean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DC32D4-DE17-4986-A798-812837C6E6FD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4580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A5EFC8-64B2-48EB-9D14-4A56F9B68158}" type="slidenum">
              <a:rPr lang="sk-SK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4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09F323-0983-4D94-B674-D897AA8196D8}" type="datetimeFigureOut">
              <a:rPr lang="sk-SK"/>
              <a:pPr/>
              <a:t>16. 2. 2020</a:t>
            </a:fld>
            <a:endParaRPr lang="sk-SK"/>
          </a:p>
        </p:txBody>
      </p:sp>
      <p:sp>
        <p:nvSpPr>
          <p:cNvPr id="5" name="Zástupný symbol pro zápatí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66EEE-AFBB-4F75-9DEC-B2749D89FA7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44439B-0535-49FE-A085-1B97819724A7}" type="datetimeFigureOut">
              <a:rPr lang="sk-SK"/>
              <a:pPr/>
              <a:t>16. 2. 2020</a:t>
            </a:fld>
            <a:endParaRPr lang="sk-SK"/>
          </a:p>
        </p:txBody>
      </p:sp>
      <p:sp>
        <p:nvSpPr>
          <p:cNvPr id="5" name="Zástupný symbol pro zápatí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A6B64-3593-49A3-AFCF-C874B7F90BF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83AB2E-21DC-4BE7-A8FB-81288D296F0E}" type="datetimeFigureOut">
              <a:rPr lang="sk-SK"/>
              <a:pPr/>
              <a:t>16. 2. 2020</a:t>
            </a:fld>
            <a:endParaRPr lang="sk-SK"/>
          </a:p>
        </p:txBody>
      </p:sp>
      <p:sp>
        <p:nvSpPr>
          <p:cNvPr id="5" name="Zástupný symbol pro zápatí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9C08F-8F95-49D2-9495-7516475A07A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AA3CB9-9A0D-4240-A42F-C56EC5CEB692}" type="datetimeFigureOut">
              <a:rPr lang="sk-SK"/>
              <a:pPr/>
              <a:t>16. 2. 2020</a:t>
            </a:fld>
            <a:endParaRPr lang="sk-SK"/>
          </a:p>
        </p:txBody>
      </p:sp>
      <p:sp>
        <p:nvSpPr>
          <p:cNvPr id="5" name="Zástupný symbol pro zápatí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FF21-DB35-42D0-A987-B8A887B0DE3B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7A74E-AC3C-4EA2-915A-35E7B85BA517}" type="datetimeFigureOut">
              <a:rPr lang="sk-SK"/>
              <a:pPr/>
              <a:t>16. 2. 2020</a:t>
            </a:fld>
            <a:endParaRPr lang="sk-SK"/>
          </a:p>
        </p:txBody>
      </p:sp>
      <p:sp>
        <p:nvSpPr>
          <p:cNvPr id="5" name="Zástupný symbol pro zápatí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51DA1-6FC9-4308-BD5C-6D0F1F43F57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587D6-910F-4281-93FA-C71A094CAB67}" type="datetimeFigureOut">
              <a:rPr lang="sk-SK"/>
              <a:pPr/>
              <a:t>16. 2. 2020</a:t>
            </a:fld>
            <a:endParaRPr lang="sk-SK"/>
          </a:p>
        </p:txBody>
      </p:sp>
      <p:sp>
        <p:nvSpPr>
          <p:cNvPr id="6" name="Zástupný symbol pro zápatí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85BBB-7DD1-400E-A7E4-F226B274487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C68D96-DA25-4768-9099-E424A22B5439}" type="datetimeFigureOut">
              <a:rPr lang="sk-SK"/>
              <a:pPr/>
              <a:t>16. 2. 2020</a:t>
            </a:fld>
            <a:endParaRPr lang="sk-SK"/>
          </a:p>
        </p:txBody>
      </p:sp>
      <p:sp>
        <p:nvSpPr>
          <p:cNvPr id="8" name="Zástupný symbol pro zápatí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161A92-72CF-4AEC-AE34-580B2783A6B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65B8B8-97FB-4E97-BC7D-5668945DBB16}" type="datetimeFigureOut">
              <a:rPr lang="sk-SK"/>
              <a:pPr/>
              <a:t>16. 2. 2020</a:t>
            </a:fld>
            <a:endParaRPr lang="sk-SK"/>
          </a:p>
        </p:txBody>
      </p:sp>
      <p:sp>
        <p:nvSpPr>
          <p:cNvPr id="4" name="Zástupný symbol pro zápatí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AD87E4-238F-4027-A241-8803B6EFB80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4CBDBA-CF1B-4476-8FA6-76CC5B4D7E26}" type="datetimeFigureOut">
              <a:rPr lang="sk-SK"/>
              <a:pPr/>
              <a:t>16. 2. 2020</a:t>
            </a:fld>
            <a:endParaRPr lang="sk-SK"/>
          </a:p>
        </p:txBody>
      </p:sp>
      <p:sp>
        <p:nvSpPr>
          <p:cNvPr id="3" name="Zástupný symbol pro zápatí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4F371-14E9-433C-BA39-B79134F8F40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64C7E-9D03-432D-9348-CCBF4CEF84C1}" type="datetimeFigureOut">
              <a:rPr lang="sk-SK"/>
              <a:pPr/>
              <a:t>16. 2. 2020</a:t>
            </a:fld>
            <a:endParaRPr lang="sk-SK"/>
          </a:p>
        </p:txBody>
      </p:sp>
      <p:sp>
        <p:nvSpPr>
          <p:cNvPr id="6" name="Zástupný symbol pro zápatí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43B5F3-E252-4D6E-9D7D-43AA253C3F8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s odříznutým a zakulaceným jedním rohem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ravoúhlý trojúhelník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Volný tvar 15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Volný tvar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cs-CZ" noProof="0" smtClean="0"/>
              <a:t>Klepnutím na ikonu přidáte obrázek.</a:t>
            </a:r>
            <a:endParaRPr lang="en-US" noProof="0" dirty="0"/>
          </a:p>
        </p:txBody>
      </p:sp>
      <p:sp>
        <p:nvSpPr>
          <p:cNvPr id="9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E6A900-C51E-4E6E-B3CA-E9E0279F911D}" type="datetimeFigureOut">
              <a:rPr lang="sk-SK"/>
              <a:pPr/>
              <a:t>16. 2. 2020</a:t>
            </a:fld>
            <a:endParaRPr lang="sk-SK"/>
          </a:p>
        </p:txBody>
      </p:sp>
      <p:sp>
        <p:nvSpPr>
          <p:cNvPr id="10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11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88D51ADB-982B-4969-BC32-586FCF12492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Zástupný symbol pro nadpis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  <a:endParaRPr lang="en-US" smtClean="0"/>
          </a:p>
        </p:txBody>
      </p:sp>
      <p:sp>
        <p:nvSpPr>
          <p:cNvPr id="1029" name="Zástupný symbol pro text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smtClean="0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3A4FE7A0-CD0F-428C-B660-8C5BAF816918}" type="datetimeFigureOut">
              <a:rPr lang="sk-SK"/>
              <a:pPr/>
              <a:t>16. 2. 2020</a:t>
            </a:fld>
            <a:endParaRPr lang="sk-SK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endParaRPr lang="sk-SK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8584C473-3BD6-4A93-A79A-CB0B17875AD1}" type="slidenum">
              <a:rPr lang="sk-SK"/>
              <a:pPr/>
              <a:t>‹#›</a:t>
            </a:fld>
            <a:endParaRPr lang="sk-SK"/>
          </a:p>
        </p:txBody>
      </p:sp>
      <p:grpSp>
        <p:nvGrpSpPr>
          <p:cNvPr id="1033" name="Skupina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5" r:id="rId9"/>
    <p:sldLayoutId id="2147483993" r:id="rId10"/>
    <p:sldLayoutId id="21474839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sme.sk/storm/itextg.asp?idh=1709262&amp;ids=6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000232" y="1571612"/>
            <a:ext cx="4857784" cy="85725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sz="54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Platobné karty</a:t>
            </a:r>
            <a:endParaRPr lang="sk-SK" sz="5400" b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ovéPole 8"/>
          <p:cNvSpPr txBox="1">
            <a:spLocks noChangeArrowheads="1"/>
          </p:cNvSpPr>
          <p:nvPr/>
        </p:nvSpPr>
        <p:spPr bwMode="auto">
          <a:xfrm>
            <a:off x="1357313" y="1357313"/>
            <a:ext cx="6286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cs-CZ" sz="2400">
              <a:solidFill>
                <a:srgbClr val="C00000"/>
              </a:solidFill>
              <a:latin typeface="Constantia" pitchFamily="18" charset="0"/>
            </a:endParaRPr>
          </a:p>
        </p:txBody>
      </p: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1527175" y="10001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</p:txBody>
      </p:sp>
      <p:sp>
        <p:nvSpPr>
          <p:cNvPr id="6" name="Podnadpis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BlokTextu 3"/>
          <p:cNvSpPr txBox="1">
            <a:spLocks noChangeArrowheads="1"/>
          </p:cNvSpPr>
          <p:nvPr/>
        </p:nvSpPr>
        <p:spPr bwMode="auto">
          <a:xfrm>
            <a:off x="785813" y="1571625"/>
            <a:ext cx="24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 </a:t>
            </a:r>
          </a:p>
        </p:txBody>
      </p:sp>
      <p:sp>
        <p:nvSpPr>
          <p:cNvPr id="15364" name="BlokTextu 5"/>
          <p:cNvSpPr txBox="1">
            <a:spLocks noChangeArrowheads="1"/>
          </p:cNvSpPr>
          <p:nvPr/>
        </p:nvSpPr>
        <p:spPr bwMode="auto">
          <a:xfrm>
            <a:off x="571500" y="371475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  <a:p>
            <a:endParaRPr lang="sk-SK"/>
          </a:p>
        </p:txBody>
      </p:sp>
      <p:sp>
        <p:nvSpPr>
          <p:cNvPr id="5" name="BlokTextu 4"/>
          <p:cNvSpPr txBox="1">
            <a:spLocks noChangeArrowheads="1"/>
          </p:cNvSpPr>
          <p:nvPr/>
        </p:nvSpPr>
        <p:spPr bwMode="auto">
          <a:xfrm>
            <a:off x="428625" y="642938"/>
            <a:ext cx="4646613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200"/>
              <a:t> </a:t>
            </a:r>
            <a:r>
              <a:rPr lang="sk-SK" sz="3200" u="sng"/>
              <a:t>Debetné platobné karty:</a:t>
            </a:r>
          </a:p>
          <a:p>
            <a:endParaRPr lang="sk-SK"/>
          </a:p>
        </p:txBody>
      </p:sp>
      <p:sp>
        <p:nvSpPr>
          <p:cNvPr id="6" name="BlokTextu 5"/>
          <p:cNvSpPr txBox="1">
            <a:spLocks noChangeArrowheads="1"/>
          </p:cNvSpPr>
          <p:nvPr/>
        </p:nvSpPr>
        <p:spPr bwMode="auto">
          <a:xfrm>
            <a:off x="928688" y="2143125"/>
            <a:ext cx="71501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sk-SK"/>
              <a:t> jedná sa o kartu, ktorou možno platiť, alebo vyberať z bankomatov, </a:t>
            </a:r>
          </a:p>
          <a:p>
            <a:r>
              <a:rPr lang="sk-SK"/>
              <a:t>  pokiaľ je na účte, ku ktorému bola karta vydaná, dostatok peňazí. </a:t>
            </a:r>
          </a:p>
          <a:p>
            <a:r>
              <a:rPr lang="sk-SK"/>
              <a:t>  K zúčtovaniu prichádza po prevedenej transakcii. </a:t>
            </a:r>
          </a:p>
        </p:txBody>
      </p:sp>
      <p:pic>
        <p:nvPicPr>
          <p:cNvPr id="7" name="Obrázok 6" descr="3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3643313"/>
            <a:ext cx="25527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BlokTextu 3"/>
          <p:cNvSpPr txBox="1">
            <a:spLocks noChangeArrowheads="1"/>
          </p:cNvSpPr>
          <p:nvPr/>
        </p:nvSpPr>
        <p:spPr bwMode="auto">
          <a:xfrm>
            <a:off x="785813" y="1571625"/>
            <a:ext cx="24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 </a:t>
            </a:r>
          </a:p>
        </p:txBody>
      </p:sp>
      <p:sp>
        <p:nvSpPr>
          <p:cNvPr id="16388" name="BlokTextu 5"/>
          <p:cNvSpPr txBox="1">
            <a:spLocks noChangeArrowheads="1"/>
          </p:cNvSpPr>
          <p:nvPr/>
        </p:nvSpPr>
        <p:spPr bwMode="auto">
          <a:xfrm>
            <a:off x="571500" y="371475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  <a:p>
            <a:endParaRPr lang="sk-SK"/>
          </a:p>
        </p:txBody>
      </p:sp>
      <p:sp>
        <p:nvSpPr>
          <p:cNvPr id="5" name="BlokTextu 4"/>
          <p:cNvSpPr txBox="1">
            <a:spLocks noChangeArrowheads="1"/>
          </p:cNvSpPr>
          <p:nvPr/>
        </p:nvSpPr>
        <p:spPr bwMode="auto">
          <a:xfrm>
            <a:off x="285750" y="1000125"/>
            <a:ext cx="45116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200" u="sng"/>
              <a:t>Kreditné platobné karty:</a:t>
            </a:r>
            <a:endParaRPr lang="sk-SK" sz="3200"/>
          </a:p>
        </p:txBody>
      </p:sp>
      <p:sp>
        <p:nvSpPr>
          <p:cNvPr id="6" name="BlokTextu 5"/>
          <p:cNvSpPr txBox="1">
            <a:spLocks noChangeArrowheads="1"/>
          </p:cNvSpPr>
          <p:nvPr/>
        </p:nvSpPr>
        <p:spPr bwMode="auto">
          <a:xfrm>
            <a:off x="1214438" y="2500313"/>
            <a:ext cx="7772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Touto kartou môžeme nakupovať tovar, alebo služby na úver. </a:t>
            </a:r>
          </a:p>
          <a:p>
            <a:r>
              <a:rPr lang="sk-SK"/>
              <a:t> K zúčtovaniu prichádza až po určitej bankou stanovenej dobe. </a:t>
            </a:r>
          </a:p>
          <a:p>
            <a:r>
              <a:rPr lang="sk-SK"/>
              <a:t>Úver sa čerpá prostredníctvom revolvingového (opakujúceho sa) </a:t>
            </a:r>
          </a:p>
          <a:p>
            <a:r>
              <a:rPr lang="sk-SK"/>
              <a:t>úverového limitu, ktorý sa obnovuje automaticky po splatení dlžnej čiastky.</a:t>
            </a:r>
          </a:p>
        </p:txBody>
      </p:sp>
      <p:pic>
        <p:nvPicPr>
          <p:cNvPr id="8" name="Obrázok 7" descr="8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75" y="4357688"/>
            <a:ext cx="152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BlokTextu 3"/>
          <p:cNvSpPr txBox="1">
            <a:spLocks noChangeArrowheads="1"/>
          </p:cNvSpPr>
          <p:nvPr/>
        </p:nvSpPr>
        <p:spPr bwMode="auto">
          <a:xfrm>
            <a:off x="785813" y="1571625"/>
            <a:ext cx="24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 </a:t>
            </a:r>
          </a:p>
        </p:txBody>
      </p:sp>
      <p:sp>
        <p:nvSpPr>
          <p:cNvPr id="17412" name="BlokTextu 5"/>
          <p:cNvSpPr txBox="1">
            <a:spLocks noChangeArrowheads="1"/>
          </p:cNvSpPr>
          <p:nvPr/>
        </p:nvSpPr>
        <p:spPr bwMode="auto">
          <a:xfrm>
            <a:off x="571500" y="371475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  <a:p>
            <a:endParaRPr lang="sk-SK"/>
          </a:p>
        </p:txBody>
      </p:sp>
      <p:sp>
        <p:nvSpPr>
          <p:cNvPr id="17413" name="BlokTextu 4"/>
          <p:cNvSpPr txBox="1">
            <a:spLocks noChangeArrowheads="1"/>
          </p:cNvSpPr>
          <p:nvPr/>
        </p:nvSpPr>
        <p:spPr bwMode="auto">
          <a:xfrm>
            <a:off x="1500188" y="571500"/>
            <a:ext cx="2662237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800">
                <a:solidFill>
                  <a:srgbClr val="FF0000"/>
                </a:solidFill>
              </a:rPr>
              <a:t>5. „Iné“ kreditky</a:t>
            </a:r>
          </a:p>
          <a:p>
            <a:endParaRPr lang="sk-SK"/>
          </a:p>
        </p:txBody>
      </p:sp>
      <p:sp>
        <p:nvSpPr>
          <p:cNvPr id="17414" name="BlokTextu 5"/>
          <p:cNvSpPr txBox="1">
            <a:spLocks noChangeArrowheads="1"/>
          </p:cNvSpPr>
          <p:nvPr/>
        </p:nvSpPr>
        <p:spPr bwMode="auto">
          <a:xfrm>
            <a:off x="428625" y="1643063"/>
            <a:ext cx="8429625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 b="1"/>
              <a:t>Cobrandované</a:t>
            </a:r>
            <a:r>
              <a:rPr lang="sk-SK" sz="2400"/>
              <a:t> </a:t>
            </a:r>
            <a:r>
              <a:rPr lang="sk-SK" sz="2400" b="1"/>
              <a:t>karty</a:t>
            </a:r>
            <a:r>
              <a:rPr lang="sk-SK" b="1"/>
              <a:t>: </a:t>
            </a:r>
            <a:r>
              <a:rPr lang="sk-SK"/>
              <a:t>Ich princíp spočíva v tom, že banka sa spojí s určitou inštitúciou a v spolupráci s ňou vydá karty pre klientov tejto inštitúcie. Banka je nositeľom licencie, jej partnerská spoločnosť má databázu klientov, ktorým by rada vydala kreditné karty. Konkrétnym príkladom sú partnerstvá mobilných operátorov </a:t>
            </a:r>
            <a:r>
              <a:rPr lang="sk-SK" u="sng">
                <a:solidFill>
                  <a:srgbClr val="FF0000"/>
                </a:solidFill>
              </a:rPr>
              <a:t>T-Mobile</a:t>
            </a:r>
            <a:r>
              <a:rPr lang="sk-SK"/>
              <a:t> s </a:t>
            </a:r>
            <a:r>
              <a:rPr lang="sk-SK" u="sng">
                <a:solidFill>
                  <a:srgbClr val="FF3300"/>
                </a:solidFill>
              </a:rPr>
              <a:t>VÚB</a:t>
            </a:r>
            <a:r>
              <a:rPr lang="sk-SK">
                <a:solidFill>
                  <a:srgbClr val="FF3300"/>
                </a:solidFill>
              </a:rPr>
              <a:t> </a:t>
            </a:r>
            <a:r>
              <a:rPr lang="sk-SK"/>
              <a:t>bankou a </a:t>
            </a:r>
            <a:r>
              <a:rPr lang="sk-SK" u="sng">
                <a:solidFill>
                  <a:srgbClr val="FF3399"/>
                </a:solidFill>
              </a:rPr>
              <a:t>Orange</a:t>
            </a:r>
            <a:r>
              <a:rPr lang="sk-SK">
                <a:solidFill>
                  <a:srgbClr val="FF3399"/>
                </a:solidFill>
              </a:rPr>
              <a:t> </a:t>
            </a:r>
            <a:r>
              <a:rPr lang="sk-SK"/>
              <a:t>s </a:t>
            </a:r>
            <a:r>
              <a:rPr lang="sk-SK">
                <a:solidFill>
                  <a:srgbClr val="FF3399"/>
                </a:solidFill>
              </a:rPr>
              <a:t>GE Money Bank. </a:t>
            </a:r>
          </a:p>
          <a:p>
            <a:endParaRPr lang="sk-SK"/>
          </a:p>
          <a:p>
            <a:r>
              <a:rPr lang="sk-SK"/>
              <a:t>Cobrandované produkty ponúkajú banky aj v spolupráci s univerzitami, kde študenti tieto karty používajú na platenie alebo na identifikáciu v priestoroch univerzity. Okrem toho môžu využívať rôzne zľavy, napríklad pri cestovaní alebo ubytovaní najmä v zahraničí.</a:t>
            </a:r>
          </a:p>
          <a:p>
            <a:r>
              <a:rPr lang="sk-SK" b="1"/>
              <a:t> 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BlokTextu 3"/>
          <p:cNvSpPr txBox="1">
            <a:spLocks noChangeArrowheads="1"/>
          </p:cNvSpPr>
          <p:nvPr/>
        </p:nvSpPr>
        <p:spPr bwMode="auto">
          <a:xfrm>
            <a:off x="785813" y="1571625"/>
            <a:ext cx="24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 </a:t>
            </a:r>
          </a:p>
        </p:txBody>
      </p:sp>
      <p:sp>
        <p:nvSpPr>
          <p:cNvPr id="18436" name="BlokTextu 5"/>
          <p:cNvSpPr txBox="1">
            <a:spLocks noChangeArrowheads="1"/>
          </p:cNvSpPr>
          <p:nvPr/>
        </p:nvSpPr>
        <p:spPr bwMode="auto">
          <a:xfrm>
            <a:off x="571500" y="371475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  <a:p>
            <a:endParaRPr lang="sk-SK"/>
          </a:p>
        </p:txBody>
      </p:sp>
      <p:sp>
        <p:nvSpPr>
          <p:cNvPr id="5" name="BlokTextu 4"/>
          <p:cNvSpPr txBox="1">
            <a:spLocks noChangeArrowheads="1"/>
          </p:cNvSpPr>
          <p:nvPr/>
        </p:nvSpPr>
        <p:spPr bwMode="auto">
          <a:xfrm>
            <a:off x="2357438" y="642938"/>
            <a:ext cx="43751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800">
                <a:solidFill>
                  <a:srgbClr val="FF0000"/>
                </a:solidFill>
              </a:rPr>
              <a:t>6. Bezpečnosť je v číslach</a:t>
            </a:r>
          </a:p>
          <a:p>
            <a:endParaRPr lang="sk-SK"/>
          </a:p>
        </p:txBody>
      </p:sp>
      <p:sp>
        <p:nvSpPr>
          <p:cNvPr id="6" name="BlokTextu 5"/>
          <p:cNvSpPr txBox="1">
            <a:spLocks noChangeArrowheads="1"/>
          </p:cNvSpPr>
          <p:nvPr/>
        </p:nvSpPr>
        <p:spPr bwMode="auto">
          <a:xfrm>
            <a:off x="214313" y="1500188"/>
            <a:ext cx="8297862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  <a:p>
            <a:r>
              <a:rPr lang="sk-SK"/>
              <a:t>Každá karta má svoj PIN kód. </a:t>
            </a:r>
          </a:p>
          <a:p>
            <a:endParaRPr lang="sk-SK"/>
          </a:p>
          <a:p>
            <a:r>
              <a:rPr lang="sk-SK"/>
              <a:t>Pri </a:t>
            </a:r>
            <a:r>
              <a:rPr lang="sk-SK">
                <a:solidFill>
                  <a:srgbClr val="FF0000"/>
                </a:solidFill>
              </a:rPr>
              <a:t>embosovaných </a:t>
            </a:r>
            <a:r>
              <a:rPr lang="sk-SK"/>
              <a:t>kartách sa pri platení u obchodníkov cez tzv. POS terminály </a:t>
            </a:r>
          </a:p>
          <a:p>
            <a:r>
              <a:rPr lang="sk-SK"/>
              <a:t>vyžaduje ako autentifikácia podpis, no PIN potrebuje majiteľ karty, keď chce </a:t>
            </a:r>
          </a:p>
          <a:p>
            <a:r>
              <a:rPr lang="sk-SK"/>
              <a:t>vybrať hotovosť z bankomatu. </a:t>
            </a:r>
          </a:p>
          <a:p>
            <a:r>
              <a:rPr lang="sk-SK"/>
              <a:t>Autentifikácia je banková terminológia pre identifikáciu.</a:t>
            </a:r>
          </a:p>
          <a:p>
            <a:endParaRPr lang="sk-SK"/>
          </a:p>
          <a:p>
            <a:endParaRPr lang="sk-SK"/>
          </a:p>
          <a:p>
            <a:r>
              <a:rPr lang="sk-SK"/>
              <a:t>Pri </a:t>
            </a:r>
            <a:r>
              <a:rPr lang="sk-SK">
                <a:solidFill>
                  <a:srgbClr val="FF3300"/>
                </a:solidFill>
              </a:rPr>
              <a:t>indentovaných, </a:t>
            </a:r>
            <a:r>
              <a:rPr lang="sk-SK"/>
              <a:t>hladkých kartách sa vyžaduje PIN kód, hoci v zahraničí </a:t>
            </a:r>
          </a:p>
          <a:p>
            <a:r>
              <a:rPr lang="sk-SK"/>
              <a:t>sa môže stať, že obchodník má tak nastavený POS terminál, že aj pri platení </a:t>
            </a:r>
          </a:p>
          <a:p>
            <a:r>
              <a:rPr lang="sk-SK"/>
              <a:t>takouto kartou si vyžiada podpis. Banky na Slovensku sa dohodli, že pri týchto </a:t>
            </a:r>
          </a:p>
          <a:p>
            <a:r>
              <a:rPr lang="sk-SK"/>
              <a:t>kartách budú vždy vyžadovať PIN, a karty sú tak nastavené.</a:t>
            </a:r>
          </a:p>
          <a:p>
            <a:endParaRPr lang="sk-SK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BlokTextu 3"/>
          <p:cNvSpPr txBox="1">
            <a:spLocks noChangeArrowheads="1"/>
          </p:cNvSpPr>
          <p:nvPr/>
        </p:nvSpPr>
        <p:spPr bwMode="auto">
          <a:xfrm>
            <a:off x="785813" y="1571625"/>
            <a:ext cx="24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 </a:t>
            </a:r>
          </a:p>
        </p:txBody>
      </p:sp>
      <p:sp>
        <p:nvSpPr>
          <p:cNvPr id="19460" name="BlokTextu 5"/>
          <p:cNvSpPr txBox="1">
            <a:spLocks noChangeArrowheads="1"/>
          </p:cNvSpPr>
          <p:nvPr/>
        </p:nvSpPr>
        <p:spPr bwMode="auto">
          <a:xfrm>
            <a:off x="571500" y="371475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  <a:p>
            <a:endParaRPr lang="sk-SK"/>
          </a:p>
        </p:txBody>
      </p:sp>
      <p:sp>
        <p:nvSpPr>
          <p:cNvPr id="19461" name="BlokTextu 4"/>
          <p:cNvSpPr txBox="1">
            <a:spLocks noChangeArrowheads="1"/>
          </p:cNvSpPr>
          <p:nvPr/>
        </p:nvSpPr>
        <p:spPr bwMode="auto">
          <a:xfrm>
            <a:off x="328613" y="928688"/>
            <a:ext cx="8815387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Zvýšiť </a:t>
            </a:r>
            <a:r>
              <a:rPr lang="sk-SK" sz="2000" b="1"/>
              <a:t>bezpečnosť platobných kariet </a:t>
            </a:r>
            <a:r>
              <a:rPr lang="sk-SK"/>
              <a:t>má čipová technológia. </a:t>
            </a:r>
          </a:p>
          <a:p>
            <a:r>
              <a:rPr lang="sk-SK"/>
              <a:t>Na Slovensku začala ako prvá vydávať platobné karty s čipom </a:t>
            </a:r>
            <a:r>
              <a:rPr lang="sk-SK" u="sng">
                <a:hlinkClick r:id="rId2"/>
              </a:rPr>
              <a:t>Slovenská sporiteľňa</a:t>
            </a:r>
            <a:r>
              <a:rPr lang="sk-SK"/>
              <a:t> </a:t>
            </a:r>
          </a:p>
          <a:p>
            <a:r>
              <a:rPr lang="sk-SK"/>
              <a:t>už v roku 1998. Postupne túto technológiu zavádzajú aj ostatné banky.</a:t>
            </a:r>
          </a:p>
          <a:p>
            <a:endParaRPr lang="sk-SK"/>
          </a:p>
        </p:txBody>
      </p:sp>
      <p:pic>
        <p:nvPicPr>
          <p:cNvPr id="19462" name="Obrázok 6" descr="12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25" y="2428875"/>
            <a:ext cx="3071813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BlokTextu 3"/>
          <p:cNvSpPr txBox="1">
            <a:spLocks noChangeArrowheads="1"/>
          </p:cNvSpPr>
          <p:nvPr/>
        </p:nvSpPr>
        <p:spPr bwMode="auto">
          <a:xfrm>
            <a:off x="785813" y="1571625"/>
            <a:ext cx="24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 </a:t>
            </a:r>
          </a:p>
        </p:txBody>
      </p:sp>
      <p:sp>
        <p:nvSpPr>
          <p:cNvPr id="20484" name="BlokTextu 5"/>
          <p:cNvSpPr txBox="1">
            <a:spLocks noChangeArrowheads="1"/>
          </p:cNvSpPr>
          <p:nvPr/>
        </p:nvSpPr>
        <p:spPr bwMode="auto">
          <a:xfrm>
            <a:off x="571500" y="371475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  <a:p>
            <a:endParaRPr lang="sk-SK"/>
          </a:p>
        </p:txBody>
      </p:sp>
      <p:sp>
        <p:nvSpPr>
          <p:cNvPr id="20485" name="BlokTextu 4"/>
          <p:cNvSpPr txBox="1">
            <a:spLocks noChangeArrowheads="1"/>
          </p:cNvSpPr>
          <p:nvPr/>
        </p:nvSpPr>
        <p:spPr bwMode="auto">
          <a:xfrm>
            <a:off x="328613" y="228600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  <a:p>
            <a:endParaRPr lang="sk-SK"/>
          </a:p>
        </p:txBody>
      </p:sp>
      <p:sp>
        <p:nvSpPr>
          <p:cNvPr id="20486" name="BlokTextu 5"/>
          <p:cNvSpPr txBox="1">
            <a:spLocks noChangeArrowheads="1"/>
          </p:cNvSpPr>
          <p:nvPr/>
        </p:nvSpPr>
        <p:spPr bwMode="auto">
          <a:xfrm>
            <a:off x="500063" y="928688"/>
            <a:ext cx="249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 </a:t>
            </a:r>
          </a:p>
        </p:txBody>
      </p:sp>
      <p:sp>
        <p:nvSpPr>
          <p:cNvPr id="20487" name="BlokTextu 8"/>
          <p:cNvSpPr txBox="1">
            <a:spLocks noChangeArrowheads="1"/>
          </p:cNvSpPr>
          <p:nvPr/>
        </p:nvSpPr>
        <p:spPr bwMode="auto">
          <a:xfrm>
            <a:off x="357188" y="1714500"/>
            <a:ext cx="8277225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800" b="1">
                <a:solidFill>
                  <a:srgbClr val="FF0000"/>
                </a:solidFill>
              </a:rPr>
              <a:t>Strata alebo odcudzenie platobnej karty</a:t>
            </a:r>
            <a:r>
              <a:rPr lang="sk-SK" sz="2800">
                <a:solidFill>
                  <a:srgbClr val="FF0000"/>
                </a:solidFill>
              </a:rPr>
              <a:t> </a:t>
            </a:r>
          </a:p>
          <a:p>
            <a:r>
              <a:rPr lang="sk-SK" sz="2400"/>
              <a:t>Stratu karty nahláste čo najrýchlejšie vašej banke. </a:t>
            </a:r>
          </a:p>
          <a:p>
            <a:r>
              <a:rPr lang="sk-SK" sz="2400"/>
              <a:t>Tá kartu ihneď zablokuje a zamedzí tým jej zneužitie.</a:t>
            </a:r>
          </a:p>
          <a:p>
            <a:r>
              <a:rPr lang="sk-SK" sz="2400"/>
              <a:t>Taktiež sa odporúča nosiť pri sebe núdzové telefónne číslo </a:t>
            </a:r>
          </a:p>
          <a:p>
            <a:r>
              <a:rPr lang="sk-SK" sz="2400"/>
              <a:t>do banky na blokáciu karty</a:t>
            </a:r>
          </a:p>
          <a:p>
            <a:endParaRPr lang="sk-SK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BlokTextu 3"/>
          <p:cNvSpPr txBox="1">
            <a:spLocks noChangeArrowheads="1"/>
          </p:cNvSpPr>
          <p:nvPr/>
        </p:nvSpPr>
        <p:spPr bwMode="auto">
          <a:xfrm>
            <a:off x="428625" y="2286000"/>
            <a:ext cx="4787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 Národný štandard finančnej gramotnosti  1.0</a:t>
            </a:r>
          </a:p>
        </p:txBody>
      </p:sp>
      <p:sp>
        <p:nvSpPr>
          <p:cNvPr id="21508" name="BlokTextu 5"/>
          <p:cNvSpPr txBox="1">
            <a:spLocks noChangeArrowheads="1"/>
          </p:cNvSpPr>
          <p:nvPr/>
        </p:nvSpPr>
        <p:spPr bwMode="auto">
          <a:xfrm>
            <a:off x="571500" y="371475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  <a:p>
            <a:endParaRPr lang="sk-SK"/>
          </a:p>
        </p:txBody>
      </p:sp>
      <p:sp>
        <p:nvSpPr>
          <p:cNvPr id="21509" name="BlokTextu 4"/>
          <p:cNvSpPr txBox="1">
            <a:spLocks noChangeArrowheads="1"/>
          </p:cNvSpPr>
          <p:nvPr/>
        </p:nvSpPr>
        <p:spPr bwMode="auto">
          <a:xfrm>
            <a:off x="328613" y="228600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  <a:p>
            <a:endParaRPr lang="sk-SK"/>
          </a:p>
        </p:txBody>
      </p:sp>
      <p:sp>
        <p:nvSpPr>
          <p:cNvPr id="21510" name="BlokTextu 5"/>
          <p:cNvSpPr txBox="1">
            <a:spLocks noChangeArrowheads="1"/>
          </p:cNvSpPr>
          <p:nvPr/>
        </p:nvSpPr>
        <p:spPr bwMode="auto">
          <a:xfrm>
            <a:off x="571500" y="928688"/>
            <a:ext cx="2838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800" b="1"/>
              <a:t>Použité zdroje: </a:t>
            </a:r>
          </a:p>
        </p:txBody>
      </p:sp>
      <p:sp>
        <p:nvSpPr>
          <p:cNvPr id="21511" name="BlokTextu 6"/>
          <p:cNvSpPr txBox="1">
            <a:spLocks noChangeArrowheads="1"/>
          </p:cNvSpPr>
          <p:nvPr/>
        </p:nvSpPr>
        <p:spPr bwMode="auto">
          <a:xfrm>
            <a:off x="500063" y="2928938"/>
            <a:ext cx="7131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http://www.sme.sk/c/3921630/debetna-a-kreditna-karta-rozdiely.html</a:t>
            </a:r>
          </a:p>
        </p:txBody>
      </p:sp>
      <p:sp>
        <p:nvSpPr>
          <p:cNvPr id="21512" name="BlokTextu 7"/>
          <p:cNvSpPr txBox="1">
            <a:spLocks noChangeArrowheads="1"/>
          </p:cNvSpPr>
          <p:nvPr/>
        </p:nvSpPr>
        <p:spPr bwMode="auto">
          <a:xfrm>
            <a:off x="500063" y="3643313"/>
            <a:ext cx="731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http://www.finance.sk/bankovnictvo/informacie/platobne-karty/co-to-je/</a:t>
            </a:r>
          </a:p>
        </p:txBody>
      </p:sp>
      <p:sp>
        <p:nvSpPr>
          <p:cNvPr id="21513" name="BlokTextu 8"/>
          <p:cNvSpPr txBox="1">
            <a:spLocks noChangeArrowheads="1"/>
          </p:cNvSpPr>
          <p:nvPr/>
        </p:nvSpPr>
        <p:spPr bwMode="auto">
          <a:xfrm>
            <a:off x="500063" y="4429125"/>
            <a:ext cx="58404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http://www.fininfo.sk/sk/zaujimam-sa-o/platobne-sluzby/</a:t>
            </a:r>
          </a:p>
          <a:p>
            <a:endParaRPr lang="sk-SK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>
          <a:xfrm>
            <a:off x="428625" y="2428875"/>
            <a:ext cx="8229600" cy="1143000"/>
          </a:xfrm>
        </p:spPr>
        <p:txBody>
          <a:bodyPr/>
          <a:lstStyle/>
          <a:p>
            <a:pPr algn="ctr" eaLnBrk="1" hangingPunct="1"/>
            <a:r>
              <a:rPr lang="sk-SK" sz="5400" smtClean="0">
                <a:solidFill>
                  <a:srgbClr val="FF0000"/>
                </a:solidFill>
              </a:rPr>
              <a:t>Ďakujem za pozornosť!</a:t>
            </a:r>
          </a:p>
        </p:txBody>
      </p:sp>
      <p:pic>
        <p:nvPicPr>
          <p:cNvPr id="19460" name="Obrázek 3" descr="smajlíks kvetinkou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63" y="4500563"/>
            <a:ext cx="121443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BlokTextu 3"/>
          <p:cNvSpPr txBox="1">
            <a:spLocks noChangeArrowheads="1"/>
          </p:cNvSpPr>
          <p:nvPr/>
        </p:nvSpPr>
        <p:spPr bwMode="auto">
          <a:xfrm>
            <a:off x="785813" y="1571625"/>
            <a:ext cx="24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 </a:t>
            </a:r>
          </a:p>
        </p:txBody>
      </p:sp>
      <p:sp>
        <p:nvSpPr>
          <p:cNvPr id="7172" name="BlokTextu 5"/>
          <p:cNvSpPr txBox="1">
            <a:spLocks noChangeArrowheads="1"/>
          </p:cNvSpPr>
          <p:nvPr/>
        </p:nvSpPr>
        <p:spPr bwMode="auto">
          <a:xfrm>
            <a:off x="571500" y="371475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  <a:p>
            <a:endParaRPr lang="sk-SK"/>
          </a:p>
        </p:txBody>
      </p:sp>
      <p:sp>
        <p:nvSpPr>
          <p:cNvPr id="5" name="BlokTextu 4"/>
          <p:cNvSpPr txBox="1">
            <a:spLocks noChangeArrowheads="1"/>
          </p:cNvSpPr>
          <p:nvPr/>
        </p:nvSpPr>
        <p:spPr bwMode="auto">
          <a:xfrm>
            <a:off x="571500" y="357188"/>
            <a:ext cx="5429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sk-SK" sz="2800" b="1">
              <a:solidFill>
                <a:srgbClr val="FF0000"/>
              </a:solidFill>
            </a:endParaRPr>
          </a:p>
          <a:p>
            <a:r>
              <a:rPr lang="sk-SK" sz="3200">
                <a:solidFill>
                  <a:srgbClr val="FF0000"/>
                </a:solidFill>
              </a:rPr>
              <a:t>Základné pojmy:</a:t>
            </a:r>
          </a:p>
          <a:p>
            <a:endParaRPr lang="sk-SK" sz="2000">
              <a:solidFill>
                <a:srgbClr val="FF0000"/>
              </a:solidFill>
            </a:endParaRPr>
          </a:p>
          <a:p>
            <a:endParaRPr lang="sk-SK"/>
          </a:p>
        </p:txBody>
      </p:sp>
      <p:sp>
        <p:nvSpPr>
          <p:cNvPr id="7174" name="BlokTextu 6"/>
          <p:cNvSpPr txBox="1">
            <a:spLocks noChangeArrowheads="1"/>
          </p:cNvSpPr>
          <p:nvPr/>
        </p:nvSpPr>
        <p:spPr bwMode="auto">
          <a:xfrm>
            <a:off x="928688" y="2428875"/>
            <a:ext cx="5857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sk-SK"/>
          </a:p>
          <a:p>
            <a:r>
              <a:rPr lang="sk-SK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BlokTextu 10"/>
          <p:cNvSpPr txBox="1">
            <a:spLocks noChangeArrowheads="1"/>
          </p:cNvSpPr>
          <p:nvPr/>
        </p:nvSpPr>
        <p:spPr bwMode="auto">
          <a:xfrm>
            <a:off x="285750" y="2143125"/>
            <a:ext cx="82454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/>
              <a:t>Platobná metóda: </a:t>
            </a:r>
            <a:r>
              <a:rPr lang="sk-SK"/>
              <a:t>spôsob vyrovnania finančného záväzku – hotovosťou, </a:t>
            </a:r>
          </a:p>
          <a:p>
            <a:r>
              <a:rPr lang="sk-SK"/>
              <a:t>                                       bezhotovostne, platobnými kartami atď.</a:t>
            </a:r>
          </a:p>
        </p:txBody>
      </p:sp>
      <p:sp>
        <p:nvSpPr>
          <p:cNvPr id="13" name="BlokTextu 12"/>
          <p:cNvSpPr txBox="1">
            <a:spLocks noChangeArrowheads="1"/>
          </p:cNvSpPr>
          <p:nvPr/>
        </p:nvSpPr>
        <p:spPr bwMode="auto">
          <a:xfrm>
            <a:off x="285750" y="3857625"/>
            <a:ext cx="8501063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/>
              <a:t>Platobná karta: </a:t>
            </a:r>
            <a:r>
              <a:rPr lang="sk-SK"/>
              <a:t>umožňuje majiteľovi si vyberať hotovosť (z bankomatu)</a:t>
            </a:r>
          </a:p>
          <a:p>
            <a:r>
              <a:rPr lang="sk-SK"/>
              <a:t>                             alebo uhrádzať platby za tovary a služby. </a:t>
            </a:r>
            <a:r>
              <a:rPr lang="sk-SK" sz="2000"/>
              <a:t> </a:t>
            </a:r>
          </a:p>
          <a:p>
            <a:endParaRPr lang="sk-SK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BlokTextu 3"/>
          <p:cNvSpPr txBox="1">
            <a:spLocks noChangeArrowheads="1"/>
          </p:cNvSpPr>
          <p:nvPr/>
        </p:nvSpPr>
        <p:spPr bwMode="auto">
          <a:xfrm>
            <a:off x="785813" y="1571625"/>
            <a:ext cx="24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 </a:t>
            </a:r>
          </a:p>
        </p:txBody>
      </p:sp>
      <p:sp>
        <p:nvSpPr>
          <p:cNvPr id="8196" name="BlokTextu 5"/>
          <p:cNvSpPr txBox="1">
            <a:spLocks noChangeArrowheads="1"/>
          </p:cNvSpPr>
          <p:nvPr/>
        </p:nvSpPr>
        <p:spPr bwMode="auto">
          <a:xfrm>
            <a:off x="571500" y="371475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  <a:p>
            <a:endParaRPr lang="sk-SK"/>
          </a:p>
        </p:txBody>
      </p:sp>
      <p:sp>
        <p:nvSpPr>
          <p:cNvPr id="5" name="BlokTextu 4"/>
          <p:cNvSpPr txBox="1">
            <a:spLocks noChangeArrowheads="1"/>
          </p:cNvSpPr>
          <p:nvPr/>
        </p:nvSpPr>
        <p:spPr bwMode="auto">
          <a:xfrm>
            <a:off x="428625" y="500063"/>
            <a:ext cx="5429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sk-SK" sz="2800" b="1">
              <a:solidFill>
                <a:srgbClr val="FF0000"/>
              </a:solidFill>
            </a:endParaRPr>
          </a:p>
          <a:p>
            <a:r>
              <a:rPr lang="sk-SK" sz="3200">
                <a:solidFill>
                  <a:srgbClr val="FF0000"/>
                </a:solidFill>
              </a:rPr>
              <a:t>Základné pojmy:</a:t>
            </a:r>
          </a:p>
          <a:p>
            <a:endParaRPr lang="sk-SK" sz="2000">
              <a:solidFill>
                <a:srgbClr val="FF0000"/>
              </a:solidFill>
            </a:endParaRPr>
          </a:p>
          <a:p>
            <a:endParaRPr lang="sk-SK"/>
          </a:p>
        </p:txBody>
      </p:sp>
      <p:sp>
        <p:nvSpPr>
          <p:cNvPr id="8198" name="BlokTextu 6"/>
          <p:cNvSpPr txBox="1">
            <a:spLocks noChangeArrowheads="1"/>
          </p:cNvSpPr>
          <p:nvPr/>
        </p:nvSpPr>
        <p:spPr bwMode="auto">
          <a:xfrm>
            <a:off x="500063" y="2357438"/>
            <a:ext cx="58578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sk-SK"/>
          </a:p>
          <a:p>
            <a:r>
              <a:rPr lang="sk-SK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5" name="BlokTextu 14"/>
          <p:cNvSpPr txBox="1">
            <a:spLocks noChangeArrowheads="1"/>
          </p:cNvSpPr>
          <p:nvPr/>
        </p:nvSpPr>
        <p:spPr bwMode="auto">
          <a:xfrm>
            <a:off x="428625" y="2214563"/>
            <a:ext cx="7380288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/>
              <a:t>Embosovaná platobná karta: </a:t>
            </a:r>
            <a:r>
              <a:rPr lang="sk-SK" sz="2000"/>
              <a:t> na povrchu má vystupujúce</a:t>
            </a:r>
          </a:p>
          <a:p>
            <a:r>
              <a:rPr lang="sk-SK" sz="2000"/>
              <a:t>(reliéfne) písmo s identifikačnými údajmi majiteľa účtu. </a:t>
            </a:r>
          </a:p>
          <a:p>
            <a:r>
              <a:rPr lang="sk-SK" sz="2000"/>
              <a:t>                       </a:t>
            </a:r>
            <a:endParaRPr lang="sk-SK" sz="2400"/>
          </a:p>
        </p:txBody>
      </p:sp>
      <p:sp>
        <p:nvSpPr>
          <p:cNvPr id="18" name="BlokTextu 17"/>
          <p:cNvSpPr txBox="1">
            <a:spLocks noChangeArrowheads="1"/>
          </p:cNvSpPr>
          <p:nvPr/>
        </p:nvSpPr>
        <p:spPr bwMode="auto">
          <a:xfrm>
            <a:off x="428625" y="3786188"/>
            <a:ext cx="78771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/>
              <a:t>PIN (Personal Identification Number):</a:t>
            </a:r>
            <a:r>
              <a:rPr lang="sk-SK" sz="2000"/>
              <a:t> zvyčajne štvormiestne</a:t>
            </a:r>
          </a:p>
          <a:p>
            <a:r>
              <a:rPr lang="sk-SK" sz="2000"/>
              <a:t>osobné  identifikačné číslo</a:t>
            </a:r>
            <a:r>
              <a:rPr lang="sk-SK" sz="2400"/>
              <a:t> </a:t>
            </a:r>
            <a:r>
              <a:rPr lang="sk-SK" sz="2000"/>
              <a:t>viažuce sa k platobnej karte.</a:t>
            </a:r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BlokTextu 3"/>
          <p:cNvSpPr txBox="1">
            <a:spLocks noChangeArrowheads="1"/>
          </p:cNvSpPr>
          <p:nvPr/>
        </p:nvSpPr>
        <p:spPr bwMode="auto">
          <a:xfrm>
            <a:off x="785813" y="1571625"/>
            <a:ext cx="24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 </a:t>
            </a:r>
          </a:p>
        </p:txBody>
      </p:sp>
      <p:sp>
        <p:nvSpPr>
          <p:cNvPr id="9220" name="BlokTextu 5"/>
          <p:cNvSpPr txBox="1">
            <a:spLocks noChangeArrowheads="1"/>
          </p:cNvSpPr>
          <p:nvPr/>
        </p:nvSpPr>
        <p:spPr bwMode="auto">
          <a:xfrm>
            <a:off x="571500" y="371475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  <a:p>
            <a:endParaRPr lang="sk-SK"/>
          </a:p>
        </p:txBody>
      </p:sp>
      <p:sp>
        <p:nvSpPr>
          <p:cNvPr id="5" name="BlokTextu 4"/>
          <p:cNvSpPr txBox="1">
            <a:spLocks noChangeArrowheads="1"/>
          </p:cNvSpPr>
          <p:nvPr/>
        </p:nvSpPr>
        <p:spPr bwMode="auto">
          <a:xfrm>
            <a:off x="2214563" y="214313"/>
            <a:ext cx="48577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sk-SK" sz="2800" b="1">
              <a:solidFill>
                <a:srgbClr val="FF0000"/>
              </a:solidFill>
            </a:endParaRPr>
          </a:p>
          <a:p>
            <a:r>
              <a:rPr lang="sk-SK" sz="3200">
                <a:solidFill>
                  <a:srgbClr val="FF0000"/>
                </a:solidFill>
              </a:rPr>
              <a:t>Spôsoby platenia</a:t>
            </a:r>
            <a:r>
              <a:rPr lang="sk-SK" sz="2800">
                <a:solidFill>
                  <a:srgbClr val="FF0000"/>
                </a:solidFill>
              </a:rPr>
              <a:t>:</a:t>
            </a:r>
          </a:p>
          <a:p>
            <a:endParaRPr lang="sk-SK" sz="2000">
              <a:solidFill>
                <a:srgbClr val="FF0000"/>
              </a:solidFill>
            </a:endParaRPr>
          </a:p>
          <a:p>
            <a:endParaRPr lang="sk-SK"/>
          </a:p>
        </p:txBody>
      </p:sp>
      <p:sp>
        <p:nvSpPr>
          <p:cNvPr id="7" name="BlokTextu 6"/>
          <p:cNvSpPr txBox="1">
            <a:spLocks noChangeArrowheads="1"/>
          </p:cNvSpPr>
          <p:nvPr/>
        </p:nvSpPr>
        <p:spPr bwMode="auto">
          <a:xfrm>
            <a:off x="214313" y="1714500"/>
            <a:ext cx="2419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 </a:t>
            </a:r>
            <a:r>
              <a:rPr lang="sk-SK" sz="2400">
                <a:solidFill>
                  <a:srgbClr val="000000"/>
                </a:solidFill>
              </a:rPr>
              <a:t>   Platobný styk </a:t>
            </a:r>
          </a:p>
        </p:txBody>
      </p:sp>
      <p:sp>
        <p:nvSpPr>
          <p:cNvPr id="9" name="BlokTextu 8"/>
          <p:cNvSpPr txBox="1">
            <a:spLocks noChangeArrowheads="1"/>
          </p:cNvSpPr>
          <p:nvPr/>
        </p:nvSpPr>
        <p:spPr bwMode="auto">
          <a:xfrm>
            <a:off x="928688" y="2357438"/>
            <a:ext cx="4344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/>
              <a:t>1. Medzinárodný platobný styk</a:t>
            </a:r>
          </a:p>
        </p:txBody>
      </p:sp>
      <p:sp>
        <p:nvSpPr>
          <p:cNvPr id="11" name="BlokTextu 10"/>
          <p:cNvSpPr txBox="1">
            <a:spLocks noChangeArrowheads="1"/>
          </p:cNvSpPr>
          <p:nvPr/>
        </p:nvSpPr>
        <p:spPr bwMode="auto">
          <a:xfrm>
            <a:off x="1000125" y="2857500"/>
            <a:ext cx="3878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/>
              <a:t>2. Tuzemský platobný styk </a:t>
            </a:r>
          </a:p>
        </p:txBody>
      </p:sp>
      <p:sp>
        <p:nvSpPr>
          <p:cNvPr id="12" name="BlokTextu 11"/>
          <p:cNvSpPr txBox="1">
            <a:spLocks noChangeArrowheads="1"/>
          </p:cNvSpPr>
          <p:nvPr/>
        </p:nvSpPr>
        <p:spPr bwMode="auto">
          <a:xfrm>
            <a:off x="1428750" y="3429000"/>
            <a:ext cx="1633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a.) hotovostný</a:t>
            </a:r>
          </a:p>
        </p:txBody>
      </p:sp>
      <p:sp>
        <p:nvSpPr>
          <p:cNvPr id="13" name="BlokTextu 12"/>
          <p:cNvSpPr txBox="1">
            <a:spLocks noChangeArrowheads="1"/>
          </p:cNvSpPr>
          <p:nvPr/>
        </p:nvSpPr>
        <p:spPr bwMode="auto">
          <a:xfrm>
            <a:off x="1428750" y="3857625"/>
            <a:ext cx="3000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/>
              <a:t>b.) bezhotovostný</a:t>
            </a:r>
          </a:p>
          <a:p>
            <a:endParaRPr lang="sk-SK"/>
          </a:p>
        </p:txBody>
      </p:sp>
      <p:sp>
        <p:nvSpPr>
          <p:cNvPr id="14" name="BlokTextu 13"/>
          <p:cNvSpPr txBox="1">
            <a:spLocks noChangeArrowheads="1"/>
          </p:cNvSpPr>
          <p:nvPr/>
        </p:nvSpPr>
        <p:spPr bwMode="auto">
          <a:xfrm>
            <a:off x="1428750" y="4286250"/>
            <a:ext cx="1865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c.) kombinovaný</a:t>
            </a:r>
          </a:p>
        </p:txBody>
      </p:sp>
      <p:pic>
        <p:nvPicPr>
          <p:cNvPr id="9228" name="Obrázok 14" descr="18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5" y="3786188"/>
            <a:ext cx="19050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BlokTextu 3"/>
          <p:cNvSpPr txBox="1">
            <a:spLocks noChangeArrowheads="1"/>
          </p:cNvSpPr>
          <p:nvPr/>
        </p:nvSpPr>
        <p:spPr bwMode="auto">
          <a:xfrm>
            <a:off x="785813" y="1571625"/>
            <a:ext cx="24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 </a:t>
            </a:r>
          </a:p>
        </p:txBody>
      </p:sp>
      <p:sp>
        <p:nvSpPr>
          <p:cNvPr id="4101" name="BlokTextu 5"/>
          <p:cNvSpPr txBox="1">
            <a:spLocks noChangeArrowheads="1"/>
          </p:cNvSpPr>
          <p:nvPr/>
        </p:nvSpPr>
        <p:spPr bwMode="auto">
          <a:xfrm>
            <a:off x="571500" y="371475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  <a:p>
            <a:endParaRPr lang="sk-SK"/>
          </a:p>
        </p:txBody>
      </p:sp>
      <p:sp>
        <p:nvSpPr>
          <p:cNvPr id="10245" name="BlokTextu 4"/>
          <p:cNvSpPr txBox="1">
            <a:spLocks noChangeArrowheads="1"/>
          </p:cNvSpPr>
          <p:nvPr/>
        </p:nvSpPr>
        <p:spPr bwMode="auto">
          <a:xfrm>
            <a:off x="714375" y="1000125"/>
            <a:ext cx="1504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FF0000"/>
                </a:solidFill>
              </a:rPr>
              <a:t>Obsah </a:t>
            </a:r>
          </a:p>
        </p:txBody>
      </p:sp>
      <p:sp>
        <p:nvSpPr>
          <p:cNvPr id="10246" name="BlokTextu 6"/>
          <p:cNvSpPr txBox="1">
            <a:spLocks noChangeArrowheads="1"/>
          </p:cNvSpPr>
          <p:nvPr/>
        </p:nvSpPr>
        <p:spPr bwMode="auto">
          <a:xfrm>
            <a:off x="928688" y="2000250"/>
            <a:ext cx="1350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FF0000"/>
                </a:solidFill>
              </a:rPr>
              <a:t>1. Podstata</a:t>
            </a:r>
          </a:p>
        </p:txBody>
      </p:sp>
      <p:sp>
        <p:nvSpPr>
          <p:cNvPr id="10247" name="BlokTextu 7"/>
          <p:cNvSpPr txBox="1">
            <a:spLocks noChangeArrowheads="1"/>
          </p:cNvSpPr>
          <p:nvPr/>
        </p:nvSpPr>
        <p:spPr bwMode="auto">
          <a:xfrm>
            <a:off x="928688" y="3000375"/>
            <a:ext cx="315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FF0000"/>
                </a:solidFill>
              </a:rPr>
              <a:t>3. Druhy a ich charakteristika</a:t>
            </a:r>
          </a:p>
        </p:txBody>
      </p:sp>
      <p:sp>
        <p:nvSpPr>
          <p:cNvPr id="10248" name="BlokTextu 9"/>
          <p:cNvSpPr txBox="1">
            <a:spLocks noChangeArrowheads="1"/>
          </p:cNvSpPr>
          <p:nvPr/>
        </p:nvSpPr>
        <p:spPr bwMode="auto">
          <a:xfrm>
            <a:off x="928688" y="3500438"/>
            <a:ext cx="435768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>
                <a:solidFill>
                  <a:srgbClr val="FF0000"/>
                </a:solidFill>
              </a:rPr>
              <a:t>4. Debetná a kreditná karta – rozdiely</a:t>
            </a:r>
          </a:p>
          <a:p>
            <a:endParaRPr lang="sk-SK"/>
          </a:p>
        </p:txBody>
      </p:sp>
      <p:sp>
        <p:nvSpPr>
          <p:cNvPr id="10249" name="BlokTextu 10"/>
          <p:cNvSpPr txBox="1">
            <a:spLocks noChangeArrowheads="1"/>
          </p:cNvSpPr>
          <p:nvPr/>
        </p:nvSpPr>
        <p:spPr bwMode="auto">
          <a:xfrm>
            <a:off x="928688" y="4071938"/>
            <a:ext cx="177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FF0000"/>
                </a:solidFill>
              </a:rPr>
              <a:t>5. „Iné“ kreditky</a:t>
            </a:r>
          </a:p>
        </p:txBody>
      </p:sp>
      <p:sp>
        <p:nvSpPr>
          <p:cNvPr id="10250" name="BlokTextu 11"/>
          <p:cNvSpPr txBox="1">
            <a:spLocks noChangeArrowheads="1"/>
          </p:cNvSpPr>
          <p:nvPr/>
        </p:nvSpPr>
        <p:spPr bwMode="auto">
          <a:xfrm>
            <a:off x="928688" y="4643438"/>
            <a:ext cx="2874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FF0000"/>
                </a:solidFill>
              </a:rPr>
              <a:t>6. Bezpečnosť je v číslach</a:t>
            </a:r>
          </a:p>
        </p:txBody>
      </p:sp>
      <p:pic>
        <p:nvPicPr>
          <p:cNvPr id="10251" name="Obrázok 13" descr="images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63" y="2000250"/>
            <a:ext cx="19716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BlokTextu 15"/>
          <p:cNvSpPr txBox="1">
            <a:spLocks noChangeArrowheads="1"/>
          </p:cNvSpPr>
          <p:nvPr/>
        </p:nvSpPr>
        <p:spPr bwMode="auto">
          <a:xfrm>
            <a:off x="928688" y="2500313"/>
            <a:ext cx="3224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2. Ako </a:t>
            </a:r>
            <a:r>
              <a:rPr lang="sk-SK" dirty="0" smtClean="0">
                <a:solidFill>
                  <a:srgbClr val="FF0000"/>
                </a:solidFill>
              </a:rPr>
              <a:t>vyzerá </a:t>
            </a:r>
            <a:r>
              <a:rPr lang="sk-SK" dirty="0">
                <a:solidFill>
                  <a:srgbClr val="FF0000"/>
                </a:solidFill>
              </a:rPr>
              <a:t>platobná karta?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BlokTextu 3"/>
          <p:cNvSpPr txBox="1">
            <a:spLocks noChangeArrowheads="1"/>
          </p:cNvSpPr>
          <p:nvPr/>
        </p:nvSpPr>
        <p:spPr bwMode="auto">
          <a:xfrm>
            <a:off x="785813" y="1571625"/>
            <a:ext cx="24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 </a:t>
            </a:r>
          </a:p>
        </p:txBody>
      </p:sp>
      <p:sp>
        <p:nvSpPr>
          <p:cNvPr id="11268" name="BlokTextu 5"/>
          <p:cNvSpPr txBox="1">
            <a:spLocks noChangeArrowheads="1"/>
          </p:cNvSpPr>
          <p:nvPr/>
        </p:nvSpPr>
        <p:spPr bwMode="auto">
          <a:xfrm>
            <a:off x="571500" y="371475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  <a:p>
            <a:endParaRPr lang="sk-SK"/>
          </a:p>
        </p:txBody>
      </p:sp>
      <p:sp>
        <p:nvSpPr>
          <p:cNvPr id="11269" name="BlokTextu 6"/>
          <p:cNvSpPr txBox="1">
            <a:spLocks noChangeArrowheads="1"/>
          </p:cNvSpPr>
          <p:nvPr/>
        </p:nvSpPr>
        <p:spPr bwMode="auto">
          <a:xfrm>
            <a:off x="3143250" y="571500"/>
            <a:ext cx="2257425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FF0000"/>
                </a:solidFill>
              </a:rPr>
              <a:t>1. Podstata</a:t>
            </a:r>
          </a:p>
          <a:p>
            <a:endParaRPr lang="sk-SK"/>
          </a:p>
        </p:txBody>
      </p:sp>
      <p:sp>
        <p:nvSpPr>
          <p:cNvPr id="11270" name="BlokTextu 7"/>
          <p:cNvSpPr txBox="1">
            <a:spLocks noChangeArrowheads="1"/>
          </p:cNvSpPr>
          <p:nvPr/>
        </p:nvSpPr>
        <p:spPr bwMode="auto">
          <a:xfrm>
            <a:off x="357188" y="1857375"/>
            <a:ext cx="70580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Platobné karty predstavujú doplnkovú službu k bežnému účtu, </a:t>
            </a:r>
          </a:p>
          <a:p>
            <a:r>
              <a:rPr lang="sk-SK"/>
              <a:t>ktorá je poskytovaná každou bankou automaticky.</a:t>
            </a:r>
          </a:p>
          <a:p>
            <a:r>
              <a:rPr lang="sk-SK"/>
              <a:t>Predstavujú bežnú súčasť života ekonomicky aktívneho obyvateľa, </a:t>
            </a:r>
          </a:p>
          <a:p>
            <a:r>
              <a:rPr lang="sk-SK"/>
              <a:t>považovanú za automatický platobný prostriedok využívaný </a:t>
            </a:r>
          </a:p>
          <a:p>
            <a:r>
              <a:rPr lang="sk-SK"/>
              <a:t>rovnako často ako hotovosť.</a:t>
            </a:r>
          </a:p>
          <a:p>
            <a:endParaRPr lang="sk-SK"/>
          </a:p>
        </p:txBody>
      </p:sp>
      <p:pic>
        <p:nvPicPr>
          <p:cNvPr id="11271" name="Obrázok 8" descr="6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3571875"/>
            <a:ext cx="19050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BlokTextu 3"/>
          <p:cNvSpPr txBox="1">
            <a:spLocks noChangeArrowheads="1"/>
          </p:cNvSpPr>
          <p:nvPr/>
        </p:nvSpPr>
        <p:spPr bwMode="auto">
          <a:xfrm>
            <a:off x="785813" y="1571625"/>
            <a:ext cx="24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 </a:t>
            </a:r>
          </a:p>
        </p:txBody>
      </p:sp>
      <p:sp>
        <p:nvSpPr>
          <p:cNvPr id="12292" name="BlokTextu 5"/>
          <p:cNvSpPr txBox="1">
            <a:spLocks noChangeArrowheads="1"/>
          </p:cNvSpPr>
          <p:nvPr/>
        </p:nvSpPr>
        <p:spPr bwMode="auto">
          <a:xfrm>
            <a:off x="571500" y="371475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  <a:p>
            <a:endParaRPr lang="sk-SK"/>
          </a:p>
        </p:txBody>
      </p:sp>
      <p:sp>
        <p:nvSpPr>
          <p:cNvPr id="5" name="BlokTextu 4"/>
          <p:cNvSpPr txBox="1">
            <a:spLocks noChangeArrowheads="1"/>
          </p:cNvSpPr>
          <p:nvPr/>
        </p:nvSpPr>
        <p:spPr bwMode="auto">
          <a:xfrm>
            <a:off x="714375" y="714375"/>
            <a:ext cx="558178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2. Ako </a:t>
            </a:r>
            <a:r>
              <a:rPr lang="sk-SK" sz="3200" dirty="0" smtClean="0">
                <a:solidFill>
                  <a:srgbClr val="FF0000"/>
                </a:solidFill>
              </a:rPr>
              <a:t>vyzerá </a:t>
            </a:r>
            <a:r>
              <a:rPr lang="sk-SK" sz="3200" dirty="0">
                <a:solidFill>
                  <a:srgbClr val="FF0000"/>
                </a:solidFill>
              </a:rPr>
              <a:t>platobná karta?</a:t>
            </a:r>
          </a:p>
          <a:p>
            <a:endParaRPr lang="sk-SK" dirty="0"/>
          </a:p>
        </p:txBody>
      </p:sp>
      <p:sp>
        <p:nvSpPr>
          <p:cNvPr id="6" name="BlokTextu 5"/>
          <p:cNvSpPr txBox="1">
            <a:spLocks noChangeArrowheads="1"/>
          </p:cNvSpPr>
          <p:nvPr/>
        </p:nvSpPr>
        <p:spPr bwMode="auto">
          <a:xfrm>
            <a:off x="857250" y="3857625"/>
            <a:ext cx="389096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dirty="0"/>
              <a:t>Na </a:t>
            </a:r>
            <a:r>
              <a:rPr lang="sk-SK" u="sng" dirty="0"/>
              <a:t>lícnej strane </a:t>
            </a:r>
            <a:r>
              <a:rPr lang="sk-SK" dirty="0"/>
              <a:t>:</a:t>
            </a:r>
          </a:p>
          <a:p>
            <a:pPr>
              <a:buFontTx/>
              <a:buChar char="-"/>
            </a:pPr>
            <a:r>
              <a:rPr lang="sk-SK" dirty="0"/>
              <a:t> logo a názov platobného systému</a:t>
            </a:r>
          </a:p>
          <a:p>
            <a:pPr>
              <a:buFontTx/>
              <a:buChar char="-"/>
            </a:pPr>
            <a:r>
              <a:rPr lang="sk-SK" dirty="0"/>
              <a:t> logo banky, ktorá kartu vystavila, </a:t>
            </a:r>
          </a:p>
          <a:p>
            <a:pPr>
              <a:buFontTx/>
              <a:buChar char="-"/>
            </a:pPr>
            <a:r>
              <a:rPr lang="sk-SK" dirty="0"/>
              <a:t> číslo platobnej karty, jej platnosť </a:t>
            </a:r>
          </a:p>
          <a:p>
            <a:pPr>
              <a:buFontTx/>
              <a:buChar char="-"/>
            </a:pPr>
            <a:r>
              <a:rPr lang="sk-SK" dirty="0"/>
              <a:t> meno držiteľa karty.</a:t>
            </a:r>
          </a:p>
          <a:p>
            <a:endParaRPr lang="sk-SK" dirty="0"/>
          </a:p>
        </p:txBody>
      </p:sp>
      <p:pic>
        <p:nvPicPr>
          <p:cNvPr id="7" name="Obrázok 6" descr="4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3" y="1785938"/>
            <a:ext cx="2686050" cy="170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BlokTextu 3"/>
          <p:cNvSpPr txBox="1">
            <a:spLocks noChangeArrowheads="1"/>
          </p:cNvSpPr>
          <p:nvPr/>
        </p:nvSpPr>
        <p:spPr bwMode="auto">
          <a:xfrm>
            <a:off x="785813" y="1571625"/>
            <a:ext cx="24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 </a:t>
            </a:r>
          </a:p>
        </p:txBody>
      </p:sp>
      <p:sp>
        <p:nvSpPr>
          <p:cNvPr id="13316" name="BlokTextu 5"/>
          <p:cNvSpPr txBox="1">
            <a:spLocks noChangeArrowheads="1"/>
          </p:cNvSpPr>
          <p:nvPr/>
        </p:nvSpPr>
        <p:spPr bwMode="auto">
          <a:xfrm>
            <a:off x="571500" y="371475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  <a:p>
            <a:endParaRPr lang="sk-SK"/>
          </a:p>
        </p:txBody>
      </p:sp>
      <p:sp>
        <p:nvSpPr>
          <p:cNvPr id="14341" name="BlokTextu 4"/>
          <p:cNvSpPr txBox="1">
            <a:spLocks noChangeArrowheads="1"/>
          </p:cNvSpPr>
          <p:nvPr/>
        </p:nvSpPr>
        <p:spPr bwMode="auto">
          <a:xfrm>
            <a:off x="785813" y="857250"/>
            <a:ext cx="56118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u="sng"/>
              <a:t>Na rube </a:t>
            </a:r>
            <a:r>
              <a:rPr lang="sk-SK"/>
              <a:t>je:</a:t>
            </a:r>
          </a:p>
          <a:p>
            <a:pPr>
              <a:buFontTx/>
              <a:buChar char="-"/>
            </a:pPr>
            <a:r>
              <a:rPr lang="sk-SK"/>
              <a:t> miesto pre podpis držiteľa na podpisovom prúžku a </a:t>
            </a:r>
          </a:p>
          <a:p>
            <a:pPr>
              <a:buFontTx/>
              <a:buChar char="-"/>
            </a:pPr>
            <a:r>
              <a:rPr lang="sk-SK"/>
              <a:t> magnetický prúžok. </a:t>
            </a:r>
          </a:p>
          <a:p>
            <a:endParaRPr lang="sk-SK"/>
          </a:p>
        </p:txBody>
      </p:sp>
      <p:sp>
        <p:nvSpPr>
          <p:cNvPr id="13318" name="BlokTextu 5"/>
          <p:cNvSpPr txBox="1">
            <a:spLocks noChangeArrowheads="1"/>
          </p:cNvSpPr>
          <p:nvPr/>
        </p:nvSpPr>
        <p:spPr bwMode="auto">
          <a:xfrm>
            <a:off x="714375" y="5000625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  <a:p>
            <a:endParaRPr lang="sk-SK"/>
          </a:p>
        </p:txBody>
      </p:sp>
      <p:pic>
        <p:nvPicPr>
          <p:cNvPr id="8" name="Obrázok 7" descr="karta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313" y="2214563"/>
            <a:ext cx="52609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BlokTextu 3"/>
          <p:cNvSpPr txBox="1">
            <a:spLocks noChangeArrowheads="1"/>
          </p:cNvSpPr>
          <p:nvPr/>
        </p:nvSpPr>
        <p:spPr bwMode="auto">
          <a:xfrm>
            <a:off x="785813" y="1571625"/>
            <a:ext cx="24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 </a:t>
            </a:r>
          </a:p>
        </p:txBody>
      </p:sp>
      <p:sp>
        <p:nvSpPr>
          <p:cNvPr id="14340" name="BlokTextu 5"/>
          <p:cNvSpPr txBox="1">
            <a:spLocks noChangeArrowheads="1"/>
          </p:cNvSpPr>
          <p:nvPr/>
        </p:nvSpPr>
        <p:spPr bwMode="auto">
          <a:xfrm>
            <a:off x="571500" y="371475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  <a:p>
            <a:endParaRPr lang="sk-SK"/>
          </a:p>
        </p:txBody>
      </p:sp>
      <p:sp>
        <p:nvSpPr>
          <p:cNvPr id="5" name="BlokTextu 4"/>
          <p:cNvSpPr txBox="1">
            <a:spLocks noChangeArrowheads="1"/>
          </p:cNvSpPr>
          <p:nvPr/>
        </p:nvSpPr>
        <p:spPr bwMode="auto">
          <a:xfrm>
            <a:off x="214313" y="714375"/>
            <a:ext cx="546735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FF0000"/>
                </a:solidFill>
              </a:rPr>
              <a:t>3. Druhy a ich charakteristika</a:t>
            </a:r>
          </a:p>
          <a:p>
            <a:endParaRPr lang="sk-SK"/>
          </a:p>
        </p:txBody>
      </p:sp>
      <p:sp>
        <p:nvSpPr>
          <p:cNvPr id="6" name="BlokTextu 5"/>
          <p:cNvSpPr txBox="1">
            <a:spLocks noChangeArrowheads="1"/>
          </p:cNvSpPr>
          <p:nvPr/>
        </p:nvSpPr>
        <p:spPr bwMode="auto">
          <a:xfrm>
            <a:off x="285750" y="1643063"/>
            <a:ext cx="6286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u="sng"/>
              <a:t>a.) Podľa technológie záznamu údajov a systému overenia platby:</a:t>
            </a:r>
          </a:p>
        </p:txBody>
      </p:sp>
      <p:sp>
        <p:nvSpPr>
          <p:cNvPr id="8" name="BlokTextu 7"/>
          <p:cNvSpPr txBox="1">
            <a:spLocks noChangeArrowheads="1"/>
          </p:cNvSpPr>
          <p:nvPr/>
        </p:nvSpPr>
        <p:spPr bwMode="auto">
          <a:xfrm>
            <a:off x="642938" y="2428875"/>
            <a:ext cx="313372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sk-SK"/>
              <a:t> elektronické, embosované, </a:t>
            </a:r>
          </a:p>
          <a:p>
            <a:pPr>
              <a:buFontTx/>
              <a:buChar char="-"/>
            </a:pPr>
            <a:r>
              <a:rPr lang="sk-SK"/>
              <a:t> internetové, </a:t>
            </a:r>
          </a:p>
          <a:p>
            <a:pPr>
              <a:buFontTx/>
              <a:buChar char="-"/>
            </a:pPr>
            <a:r>
              <a:rPr lang="sk-SK"/>
              <a:t> čipové, </a:t>
            </a:r>
          </a:p>
          <a:p>
            <a:pPr>
              <a:buFontTx/>
              <a:buChar char="-"/>
            </a:pPr>
            <a:r>
              <a:rPr lang="sk-SK"/>
              <a:t> s magnetickým prúžkom.</a:t>
            </a:r>
          </a:p>
          <a:p>
            <a:endParaRPr lang="sk-SK"/>
          </a:p>
        </p:txBody>
      </p:sp>
      <p:sp>
        <p:nvSpPr>
          <p:cNvPr id="9" name="BlokTextu 8"/>
          <p:cNvSpPr txBox="1">
            <a:spLocks noChangeArrowheads="1"/>
          </p:cNvSpPr>
          <p:nvPr/>
        </p:nvSpPr>
        <p:spPr bwMode="auto">
          <a:xfrm>
            <a:off x="357188" y="4214813"/>
            <a:ext cx="22907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u="sng"/>
              <a:t>b.) Podľa funkčnosti: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642938" y="4714875"/>
            <a:ext cx="1158875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sk-SK"/>
              <a:t> debetné</a:t>
            </a:r>
          </a:p>
          <a:p>
            <a:r>
              <a:rPr lang="sk-SK">
                <a:solidFill>
                  <a:srgbClr val="0D0D0D"/>
                </a:solidFill>
              </a:rPr>
              <a:t>- kreditné</a:t>
            </a:r>
          </a:p>
          <a:p>
            <a:endParaRPr lang="sk-SK"/>
          </a:p>
        </p:txBody>
      </p:sp>
      <p:pic>
        <p:nvPicPr>
          <p:cNvPr id="14346" name="Obrázok 10" descr="kr1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3071813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1316</TotalTime>
  <Words>698</Words>
  <Application>Microsoft Office PowerPoint</Application>
  <PresentationFormat>Prezentácia na obrazovke (4:3)</PresentationFormat>
  <Paragraphs>115</Paragraphs>
  <Slides>17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Constantia</vt:lpstr>
      <vt:lpstr>Wingdings 2</vt:lpstr>
      <vt:lpstr>Tok</vt:lpstr>
      <vt:lpstr>Platobné karty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Ďakujem za pozornosť!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haberl</dc:creator>
  <cp:lastModifiedBy>Jarka Viťazková</cp:lastModifiedBy>
  <cp:revision>160</cp:revision>
  <dcterms:created xsi:type="dcterms:W3CDTF">2011-01-18T20:12:21Z</dcterms:created>
  <dcterms:modified xsi:type="dcterms:W3CDTF">2020-02-16T10:11:59Z</dcterms:modified>
</cp:coreProperties>
</file>