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9"/>
  </p:notesMasterIdLst>
  <p:sldIdLst>
    <p:sldId id="256" r:id="rId2"/>
    <p:sldId id="259" r:id="rId3"/>
    <p:sldId id="268" r:id="rId4"/>
    <p:sldId id="269" r:id="rId5"/>
    <p:sldId id="271" r:id="rId6"/>
    <p:sldId id="272" r:id="rId7"/>
    <p:sldId id="261" r:id="rId8"/>
    <p:sldId id="263" r:id="rId9"/>
    <p:sldId id="258" r:id="rId10"/>
    <p:sldId id="264" r:id="rId11"/>
    <p:sldId id="273" r:id="rId12"/>
    <p:sldId id="265" r:id="rId13"/>
    <p:sldId id="266" r:id="rId14"/>
    <p:sldId id="267" r:id="rId15"/>
    <p:sldId id="274" r:id="rId16"/>
    <p:sldId id="270" r:id="rId17"/>
    <p:sldId id="260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400"/>
    <a:srgbClr val="A92D2D"/>
    <a:srgbClr val="945438"/>
    <a:srgbClr val="C96009"/>
    <a:srgbClr val="BC5908"/>
    <a:srgbClr val="765210"/>
    <a:srgbClr val="B77F19"/>
    <a:srgbClr val="FBD99B"/>
    <a:srgbClr val="F9E56B"/>
    <a:srgbClr val="F9D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71" autoAdjust="0"/>
  </p:normalViewPr>
  <p:slideViewPr>
    <p:cSldViewPr>
      <p:cViewPr varScale="1">
        <p:scale>
          <a:sx n="55" d="100"/>
          <a:sy n="55" d="100"/>
        </p:scale>
        <p:origin x="7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B0CED-9354-4336-BA1B-F8906F1393BE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1AF17-2B4E-4E97-9E58-CCD87D08413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817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1AF17-2B4E-4E97-9E58-CCD87D08413F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04.10.2022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9.png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admin\Desktop\L28\DU\Dejepis\Nový priečinok\1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50"/>
          <a:stretch>
            <a:fillRect/>
          </a:stretch>
        </p:blipFill>
        <p:spPr bwMode="auto">
          <a:xfrm rot="696144">
            <a:off x="304749" y="2106521"/>
            <a:ext cx="8710774" cy="3915531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7772400" cy="56388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l">
              <a:lnSpc>
                <a:spcPct val="150000"/>
              </a:lnSpc>
            </a:pPr>
            <a:r>
              <a:rPr lang="sk-SK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Goudy Stout" pitchFamily="18" charset="0"/>
              </a:rPr>
              <a:t>Po  stopách bratov  zo Solúnu</a:t>
            </a:r>
            <a:endParaRPr lang="sk-SK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glow rad="101600">
                  <a:srgbClr val="C00000">
                    <a:alpha val="60000"/>
                  </a:srgb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oudy Stout" pitchFamily="18" charset="0"/>
            </a:endParaRPr>
          </a:p>
        </p:txBody>
      </p:sp>
      <p:pic>
        <p:nvPicPr>
          <p:cNvPr id="1026" name="Picture 2" descr="C:\Documents and Settings\admin\Desktop\L28\DU\Dejepis\Nový priečinok\cyr_metod.jpg"/>
          <p:cNvPicPr>
            <a:picLocks noChangeAspect="1" noChangeArrowheads="1"/>
          </p:cNvPicPr>
          <p:nvPr/>
        </p:nvPicPr>
        <p:blipFill>
          <a:blip r:embed="rId4" cstate="print"/>
          <a:srcRect t="5298"/>
          <a:stretch>
            <a:fillRect/>
          </a:stretch>
        </p:blipFill>
        <p:spPr bwMode="auto">
          <a:xfrm>
            <a:off x="6629400" y="838200"/>
            <a:ext cx="2209800" cy="2953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  <a:sp3d>
            <a:bevelT w="165100" prst="coolSlant"/>
          </a:sp3d>
        </p:spPr>
      </p:pic>
      <p:pic>
        <p:nvPicPr>
          <p:cNvPr id="1032" name="Picture 8" descr="C:\Documents and Settings\admin\Desktop\L28\DU\Dejepis\Nový priečinok\stopy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t="15882" b="25882"/>
          <a:stretch>
            <a:fillRect/>
          </a:stretch>
        </p:blipFill>
        <p:spPr bwMode="auto">
          <a:xfrm rot="192140">
            <a:off x="3177095" y="77209"/>
            <a:ext cx="2819400" cy="1972583"/>
          </a:xfrm>
          <a:prstGeom prst="rect">
            <a:avLst/>
          </a:prstGeom>
          <a:noFill/>
        </p:spPr>
      </p:pic>
      <p:pic>
        <p:nvPicPr>
          <p:cNvPr id="11" name="Picture 8" descr="C:\Documents and Settings\admin\Desktop\L28\DU\Dejepis\Nový priečinok\stopy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t="15882" b="25882"/>
          <a:stretch>
            <a:fillRect/>
          </a:stretch>
        </p:blipFill>
        <p:spPr bwMode="auto">
          <a:xfrm rot="738909">
            <a:off x="997525" y="5201916"/>
            <a:ext cx="2524643" cy="1766357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A92D2D"/>
            </a:gs>
            <a:gs pos="0">
              <a:schemeClr val="tx1"/>
            </a:gs>
            <a:gs pos="58000">
              <a:srgbClr val="C00000"/>
            </a:gs>
            <a:gs pos="99000">
              <a:schemeClr val="tx1"/>
            </a:gs>
            <a:gs pos="64000">
              <a:srgbClr val="A92D2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304800"/>
            <a:ext cx="8077200" cy="6324600"/>
          </a:xfrm>
        </p:spPr>
        <p:txBody>
          <a:bodyPr>
            <a:noAutofit/>
          </a:bodyPr>
          <a:lstStyle/>
          <a:p>
            <a:r>
              <a:rPr lang="sk-SK" sz="3000" dirty="0" smtClean="0">
                <a:solidFill>
                  <a:schemeClr val="bg1"/>
                </a:solidFill>
              </a:rPr>
              <a:t>    Po strastiplnej ceste napokon prišli na pozvanie pápeža do Ríma. Ten slávnostne schválil preklady bohoslužobných kníh do slovienskeho jazyka, ktoré mu predložili. Metoda a niektorých ďalších </a:t>
            </a:r>
          </a:p>
          <a:p>
            <a:pPr>
              <a:buNone/>
            </a:pPr>
            <a:r>
              <a:rPr lang="sk-SK" sz="3000" dirty="0" smtClean="0">
                <a:solidFill>
                  <a:schemeClr val="bg1"/>
                </a:solidFill>
              </a:rPr>
              <a:t>     vysvätil za kňazov. </a:t>
            </a:r>
          </a:p>
          <a:p>
            <a:r>
              <a:rPr lang="sk-SK" sz="3000" dirty="0" smtClean="0">
                <a:solidFill>
                  <a:schemeClr val="bg1"/>
                </a:solidFill>
              </a:rPr>
              <a:t>Chorľavý a unavený Konštantín,</a:t>
            </a:r>
          </a:p>
          <a:p>
            <a:pPr>
              <a:buNone/>
            </a:pPr>
            <a:r>
              <a:rPr lang="sk-SK" sz="3000" dirty="0" smtClean="0">
                <a:solidFill>
                  <a:schemeClr val="bg1"/>
                </a:solidFill>
              </a:rPr>
              <a:t>    cítiac blížiacu sa smrť, prijal vyšší </a:t>
            </a:r>
          </a:p>
          <a:p>
            <a:pPr>
              <a:buNone/>
            </a:pPr>
            <a:r>
              <a:rPr lang="sk-SK" sz="3000" dirty="0" smtClean="0">
                <a:solidFill>
                  <a:schemeClr val="bg1"/>
                </a:solidFill>
              </a:rPr>
              <a:t>    stupeň mníšskeho stavu, a </a:t>
            </a:r>
          </a:p>
          <a:p>
            <a:pPr>
              <a:buNone/>
            </a:pPr>
            <a:r>
              <a:rPr lang="sk-SK" sz="3000" dirty="0" smtClean="0">
                <a:solidFill>
                  <a:schemeClr val="bg1"/>
                </a:solidFill>
              </a:rPr>
              <a:t>    zároveň aj meno Cyril, pod ktorým je </a:t>
            </a:r>
          </a:p>
          <a:p>
            <a:pPr>
              <a:buNone/>
            </a:pPr>
            <a:r>
              <a:rPr lang="sk-SK" sz="3000" dirty="0" smtClean="0">
                <a:solidFill>
                  <a:schemeClr val="bg1"/>
                </a:solidFill>
              </a:rPr>
              <a:t>    všeobecne známy.</a:t>
            </a:r>
          </a:p>
          <a:p>
            <a:pPr>
              <a:buNone/>
            </a:pPr>
            <a:r>
              <a:rPr lang="sk-SK" sz="3000" dirty="0" smtClean="0">
                <a:solidFill>
                  <a:schemeClr val="bg1"/>
                </a:solidFill>
              </a:rPr>
              <a:t>    Ako  42 - ročný   zomrel</a:t>
            </a:r>
          </a:p>
        </p:txBody>
      </p:sp>
      <p:pic>
        <p:nvPicPr>
          <p:cNvPr id="4" name="Picture 2" descr="C:\Documents and Settings\admin\Desktop\L28\DU\Dejepis\bez_názvu.bmp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5867400"/>
            <a:ext cx="619125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67" name="Picture 3" descr="C:\Documents and Settings\admin\Desktop\L28\DU\Dejepis\bratia solun\obrazky\clanok_f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133600"/>
            <a:ext cx="2743200" cy="323787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317500"/>
          </a:effectLst>
        </p:spPr>
      </p:pic>
      <p:pic>
        <p:nvPicPr>
          <p:cNvPr id="5" name="Picture 2" descr="C:\Documents and Settings\admin\Desktop\L28\DU\Dejepis\bez_názvu.bmp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5867400"/>
            <a:ext cx="685800" cy="422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BEAC7"/>
            </a:gs>
            <a:gs pos="17999">
              <a:schemeClr val="accent2">
                <a:lumMod val="50000"/>
              </a:schemeClr>
            </a:gs>
            <a:gs pos="61000">
              <a:srgbClr val="FBA97D"/>
            </a:gs>
            <a:gs pos="94000">
              <a:schemeClr val="accent2">
                <a:lumMod val="60000"/>
                <a:lumOff val="40000"/>
              </a:schemeClr>
            </a:gs>
            <a:gs pos="100000">
              <a:srgbClr val="FEE7F2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\Desktop\L28\DU\Dejepis\bratia solun\obrazky\Ciril a Metod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200399"/>
            <a:ext cx="2743200" cy="2003821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cene3d>
            <a:camera prst="orthographicFront">
              <a:rot lat="600000" lon="21593999" rev="0"/>
            </a:camera>
            <a:lightRig rig="threePt" dir="t"/>
          </a:scene3d>
          <a:sp3d extrusionH="317500"/>
        </p:spPr>
        <p:txBody>
          <a:bodyPr>
            <a:noAutofit/>
          </a:bodyPr>
          <a:lstStyle/>
          <a:p>
            <a:r>
              <a:rPr lang="sk-SK" sz="6000" dirty="0" smtClean="0">
                <a:ln>
                  <a:solidFill>
                    <a:schemeClr val="bg1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Showcard Gothic" pitchFamily="82" charset="0"/>
              </a:rPr>
              <a:t>Metod v Blatnohrade</a:t>
            </a:r>
            <a:endParaRPr lang="sk-SK" sz="60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981200"/>
            <a:ext cx="8458200" cy="4648200"/>
          </a:xfrm>
        </p:spPr>
        <p:txBody>
          <a:bodyPr>
            <a:normAutofit/>
          </a:bodyPr>
          <a:lstStyle/>
          <a:p>
            <a:r>
              <a:rPr lang="sk-SK" dirty="0" smtClean="0"/>
              <a:t>Smrť však rozdelila bratov, no Metod sa nevzdal a pokračoval v diele, ktoré spolu začali.</a:t>
            </a:r>
          </a:p>
          <a:p>
            <a:r>
              <a:rPr lang="sk-SK" dirty="0" smtClean="0"/>
              <a:t>Roku 869 poslali Metoda z Ríma s poverením Metoda, aby vyučoval a prekladal                      vo Veľkomoravskom učilišti.</a:t>
            </a:r>
          </a:p>
          <a:p>
            <a:r>
              <a:rPr lang="pl-PL" dirty="0" smtClean="0"/>
              <a:t>začiatkom roka 870 na popud Koceľa Metod sa znova vracia do Ríma aby bol </a:t>
            </a:r>
            <a:r>
              <a:rPr lang="sk-SK" dirty="0" smtClean="0"/>
              <a:t>vysvätený</a:t>
            </a:r>
            <a:r>
              <a:rPr lang="pl-PL" dirty="0" smtClean="0"/>
              <a:t> za arcibiskupa Panónie a Veľkej Moravy.</a:t>
            </a:r>
            <a:endParaRPr lang="sk-SK" dirty="0" smtClean="0"/>
          </a:p>
        </p:txBody>
      </p:sp>
      <p:pic>
        <p:nvPicPr>
          <p:cNvPr id="4" name="Picture 2" descr="C:\Documents and Settings\admin\Desktop\L28\DU\Dejepis\bez_názvu.bmp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5943600"/>
            <a:ext cx="619125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tx1">
                <a:lumMod val="75000"/>
                <a:lumOff val="25000"/>
              </a:schemeClr>
            </a:gs>
            <a:gs pos="0">
              <a:schemeClr val="tx1">
                <a:lumMod val="75000"/>
                <a:lumOff val="25000"/>
              </a:schemeClr>
            </a:gs>
            <a:gs pos="58000">
              <a:srgbClr val="A92D2D"/>
            </a:gs>
            <a:gs pos="17000">
              <a:srgbClr val="A92D2D"/>
            </a:gs>
            <a:gs pos="33000">
              <a:srgbClr val="A92D2D"/>
            </a:gs>
            <a:gs pos="81000">
              <a:srgbClr val="A92D2D"/>
            </a:gs>
            <a:gs pos="72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  <a:scene3d>
              <a:camera prst="orthographicFront">
                <a:rot lat="20442536" lon="20645081" rev="322892"/>
              </a:camera>
              <a:lightRig rig="threePt" dir="t"/>
            </a:scene3d>
            <a:sp3d extrusionH="254000">
              <a:extrusionClr>
                <a:schemeClr val="bg1"/>
              </a:extrusionClr>
            </a:sp3d>
          </a:bodyPr>
          <a:lstStyle/>
          <a:p>
            <a:r>
              <a:rPr lang="sk-SK" sz="6600" dirty="0" smtClean="0">
                <a:ln>
                  <a:solidFill>
                    <a:schemeClr val="bg1"/>
                  </a:solidFill>
                </a:ln>
                <a:latin typeface="Showcard Gothic" pitchFamily="82" charset="0"/>
              </a:rPr>
              <a:t>Metod sa </a:t>
            </a:r>
            <a:r>
              <a:rPr lang="sk-SK" sz="6600" dirty="0" err="1" smtClean="0">
                <a:ln>
                  <a:solidFill>
                    <a:schemeClr val="bg1"/>
                  </a:solidFill>
                </a:ln>
                <a:latin typeface="Showcard Gothic" pitchFamily="82" charset="0"/>
              </a:rPr>
              <a:t>satáva</a:t>
            </a:r>
            <a:r>
              <a:rPr lang="sk-SK" sz="6600" dirty="0" smtClean="0">
                <a:ln>
                  <a:solidFill>
                    <a:schemeClr val="bg1"/>
                  </a:solidFill>
                </a:ln>
                <a:latin typeface="Showcard Gothic" pitchFamily="82" charset="0"/>
              </a:rPr>
              <a:t> arcibiskupom</a:t>
            </a:r>
            <a:endParaRPr lang="sk-SK" sz="6600" dirty="0">
              <a:ln>
                <a:solidFill>
                  <a:schemeClr val="bg1"/>
                </a:solidFill>
              </a:ln>
              <a:latin typeface="Showcard Gothic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332037"/>
            <a:ext cx="6629400" cy="4068763"/>
          </a:xfrm>
        </p:spPr>
        <p:txBody>
          <a:bodyPr>
            <a:normAutofit fontScale="925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Na prelome rokov 869 a 870 sa Metod stal prvým slovanským arcibiskupom.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Na Veľkej Morave takto vzniklo prvé slovanské arcibiskupstvo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Pápež vymenoval Metoda za arcibiskupa Panónie a Veľkej Moravy, čím Veľkú Moravu vyňal spod cirkevnej sféry Bavorska.</a:t>
            </a:r>
          </a:p>
          <a:p>
            <a:endParaRPr lang="sk-SK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C:\Documents and Settings\admin\Desktop\L28\DU\Dejepis\bratia solun\obrazky\cyril_a_metod.jpg"/>
          <p:cNvPicPr>
            <a:picLocks noChangeAspect="1" noChangeArrowheads="1"/>
          </p:cNvPicPr>
          <p:nvPr/>
        </p:nvPicPr>
        <p:blipFill>
          <a:blip r:embed="rId2" cstate="print"/>
          <a:srcRect l="47222"/>
          <a:stretch>
            <a:fillRect/>
          </a:stretch>
        </p:blipFill>
        <p:spPr bwMode="auto">
          <a:xfrm>
            <a:off x="6477000" y="3352800"/>
            <a:ext cx="2164388" cy="2819400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ContrastingLeftFacing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5" name="Picture 2" descr="C:\Documents and Settings\admin\Desktop\L28\DU\Dejepis\bez_názvu.bmp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172200"/>
            <a:ext cx="619125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300"/>
                            </p:stCondLst>
                            <p:childTnLst>
                              <p:par>
                                <p:cTn id="2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60000"/>
                <a:lumOff val="40000"/>
              </a:schemeClr>
            </a:gs>
            <a:gs pos="75000">
              <a:schemeClr val="accent6">
                <a:lumMod val="50000"/>
              </a:schemeClr>
            </a:gs>
            <a:gs pos="47000">
              <a:schemeClr val="accent2">
                <a:lumMod val="75000"/>
              </a:schemeClr>
            </a:gs>
            <a:gs pos="23000">
              <a:srgbClr val="FFBF00">
                <a:alpha val="44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  <a:scene3d>
              <a:camera prst="orthographicFront">
                <a:rot lat="1445586" lon="988213" rev="412886"/>
              </a:camera>
              <a:lightRig rig="threePt" dir="t"/>
            </a:scene3d>
            <a:sp3d extrusionH="254000"/>
          </a:bodyPr>
          <a:lstStyle/>
          <a:p>
            <a:r>
              <a:rPr lang="sk-SK" sz="72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Cooper Black" pitchFamily="18" charset="0"/>
              </a:rPr>
              <a:t>Návrat na Moravu</a:t>
            </a:r>
            <a:endParaRPr lang="sk-SK" sz="7200" b="1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Cooper Blac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0540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>
                    <a:lumMod val="95000"/>
                  </a:schemeClr>
                </a:solidFill>
              </a:rPr>
              <a:t>Cestou späť na Veľkú Moravu na jar roku 870 však nového arcibiskupa na rozkaz bavorských biskupov zajali a uväznili v Bavorsku. </a:t>
            </a:r>
          </a:p>
          <a:p>
            <a:r>
              <a:rPr lang="sk-SK" dirty="0" smtClean="0">
                <a:solidFill>
                  <a:schemeClr val="bg1">
                    <a:lumMod val="95000"/>
                  </a:schemeClr>
                </a:solidFill>
              </a:rPr>
              <a:t>Až keď Veľká Morava roku 872 porazila Východofranskú ríšu odvážil sa Rím Metodovi pomôcť.</a:t>
            </a:r>
          </a:p>
          <a:p>
            <a:endParaRPr lang="sk-SK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k-SK" dirty="0" smtClean="0">
                <a:solidFill>
                  <a:schemeClr val="bg1">
                    <a:lumMod val="95000"/>
                  </a:schemeClr>
                </a:solidFill>
              </a:rPr>
              <a:t>Až po troch rokoch strávených v </a:t>
            </a:r>
          </a:p>
          <a:p>
            <a:pPr>
              <a:buNone/>
            </a:pPr>
            <a:r>
              <a:rPr lang="sk-SK" dirty="0" smtClean="0">
                <a:solidFill>
                  <a:schemeClr val="bg1">
                    <a:lumMod val="95000"/>
                  </a:schemeClr>
                </a:solidFill>
              </a:rPr>
              <a:t>   kláštornom väzení ho na príkaz</a:t>
            </a:r>
          </a:p>
          <a:p>
            <a:pPr>
              <a:buNone/>
            </a:pPr>
            <a:r>
              <a:rPr lang="sk-SK" dirty="0" smtClean="0">
                <a:solidFill>
                  <a:schemeClr val="bg1">
                    <a:lumMod val="95000"/>
                  </a:schemeClr>
                </a:solidFill>
              </a:rPr>
              <a:t>    pápeža prepustili. </a:t>
            </a:r>
          </a:p>
        </p:txBody>
      </p:sp>
      <p:pic>
        <p:nvPicPr>
          <p:cNvPr id="10242" name="Picture 2" descr="C:\Documents and Settings\admin\Desktop\L28\DU\Dejepis\bratia solun\obrazky\220px-Bratislava_Kapucinska_Vierozvestov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0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C:\Documents and Settings\admin\Desktop\L28\DU\Dejepis\bez_názvu.bmp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6248400"/>
            <a:ext cx="619125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6">
                <a:lumMod val="60000"/>
                <a:lumOff val="40000"/>
              </a:schemeClr>
            </a:gs>
            <a:gs pos="75000">
              <a:schemeClr val="accent6">
                <a:lumMod val="50000"/>
              </a:schemeClr>
            </a:gs>
            <a:gs pos="47000">
              <a:schemeClr val="accent2">
                <a:lumMod val="75000"/>
              </a:schemeClr>
            </a:gs>
            <a:gs pos="14000">
              <a:srgbClr val="FFBF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n>
                  <a:solidFill>
                    <a:schemeClr val="bg1"/>
                  </a:solidFill>
                </a:ln>
                <a:latin typeface="Showcard Gothic" pitchFamily="82" charset="0"/>
              </a:rPr>
              <a:t>o</a:t>
            </a:r>
            <a:r>
              <a:rPr lang="sk-SK" sz="4800" b="1" dirty="0" smtClean="0">
                <a:ln>
                  <a:solidFill>
                    <a:schemeClr val="bg1"/>
                  </a:solidFill>
                </a:ln>
                <a:latin typeface="Showcard Gothic" pitchFamily="82" charset="0"/>
              </a:rPr>
              <a:t>Č</a:t>
            </a:r>
            <a:r>
              <a:rPr lang="sk-SK" b="1" dirty="0" smtClean="0">
                <a:ln>
                  <a:solidFill>
                    <a:schemeClr val="bg1"/>
                  </a:solidFill>
                </a:ln>
                <a:latin typeface="Showcard Gothic" pitchFamily="82" charset="0"/>
              </a:rPr>
              <a:t>is</a:t>
            </a:r>
            <a:r>
              <a:rPr lang="sk-SK" dirty="0" smtClean="0">
                <a:ln>
                  <a:solidFill>
                    <a:schemeClr val="bg1"/>
                  </a:solidFill>
                </a:ln>
                <a:latin typeface="Showcard Gothic" pitchFamily="82" charset="0"/>
              </a:rPr>
              <a:t>tenie v Ríme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 Roku 880 sa Metod vybral do Ríma, aby sa očistil od uvedených ohováračiek. Pápežské skúšky bezchybne zvládol a </a:t>
            </a:r>
            <a:r>
              <a:rPr lang="sk-SK" sz="2800" dirty="0" err="1" smtClean="0">
                <a:solidFill>
                  <a:schemeClr val="bg1"/>
                </a:solidFill>
              </a:rPr>
              <a:t>Wiching</a:t>
            </a:r>
            <a:r>
              <a:rPr lang="sk-SK" sz="2800" dirty="0" smtClean="0">
                <a:solidFill>
                  <a:schemeClr val="bg1"/>
                </a:solidFill>
              </a:rPr>
              <a:t>, ktorý ho sprevádzal, bol vysvätený za biskupa. </a:t>
            </a:r>
          </a:p>
          <a:p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Po Metodovej smrti muselo asi 200</a:t>
            </a:r>
          </a:p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kňazov opustiť krajinu, lebo sa odmietli </a:t>
            </a:r>
          </a:p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podriadiť príkazom nitrianskeho </a:t>
            </a:r>
          </a:p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biskupa </a:t>
            </a:r>
            <a:r>
              <a:rPr lang="sk-SK" sz="2800" dirty="0" err="1" smtClean="0">
                <a:solidFill>
                  <a:schemeClr val="bg1"/>
                </a:solidFill>
              </a:rPr>
              <a:t>Wichinga</a:t>
            </a:r>
            <a:r>
              <a:rPr lang="sk-SK" sz="2800" dirty="0" smtClean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Obaja bratia boli neskôr</a:t>
            </a:r>
          </a:p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  vyhlásení za svätých</a:t>
            </a:r>
            <a:endParaRPr lang="sk-SK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581400"/>
            <a:ext cx="2028825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 bright="7000"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ývojový diagram: spojnica 5"/>
          <p:cNvSpPr/>
          <p:nvPr/>
        </p:nvSpPr>
        <p:spPr>
          <a:xfrm>
            <a:off x="3962400" y="3429000"/>
            <a:ext cx="152400" cy="152400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9624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Blatnohrad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Zaoblená spojnica 33"/>
          <p:cNvCxnSpPr/>
          <p:nvPr/>
        </p:nvCxnSpPr>
        <p:spPr>
          <a:xfrm rot="5400000">
            <a:off x="2743200" y="2971800"/>
            <a:ext cx="1981200" cy="1676400"/>
          </a:xfrm>
          <a:prstGeom prst="curvedConnector3">
            <a:avLst>
              <a:gd name="adj1" fmla="val 38978"/>
            </a:avLst>
          </a:prstGeom>
          <a:ln w="28575">
            <a:solidFill>
              <a:srgbClr val="C00000"/>
            </a:solidFill>
            <a:tailEnd type="arrow"/>
          </a:ln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  <a:scene3d>
            <a:camera prst="orthographicFront">
              <a:rot lat="0" lon="21599974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Zaoblená spojnica 42"/>
          <p:cNvCxnSpPr/>
          <p:nvPr/>
        </p:nvCxnSpPr>
        <p:spPr>
          <a:xfrm rot="5400000" flipH="1" flipV="1">
            <a:off x="2476500" y="2933700"/>
            <a:ext cx="2133600" cy="1600200"/>
          </a:xfrm>
          <a:prstGeom prst="curvedConnector3">
            <a:avLst>
              <a:gd name="adj1" fmla="val 99893"/>
            </a:avLst>
          </a:prstGeom>
          <a:ln w="31750">
            <a:solidFill>
              <a:srgbClr val="C00000"/>
            </a:solidFill>
            <a:tailEnd type="arrow"/>
          </a:ln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  <a:scene3d>
            <a:camera prst="orthographicFront">
              <a:rot lat="0" lon="20699988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lokTextu 44"/>
          <p:cNvSpPr txBox="1"/>
          <p:nvPr/>
        </p:nvSpPr>
        <p:spPr>
          <a:xfrm>
            <a:off x="1905000" y="4343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hlinkClick r:id="rId4" action="ppaction://hlinksldjump"/>
              </a:rPr>
              <a:t>Rím </a:t>
            </a:r>
            <a:endParaRPr lang="sk-SK" sz="3600" dirty="0"/>
          </a:p>
        </p:txBody>
      </p:sp>
      <p:sp>
        <p:nvSpPr>
          <p:cNvPr id="46" name="BlokTextu 45">
            <a:hlinkClick r:id="rId5" action="ppaction://hlinksldjump"/>
          </p:cNvPr>
          <p:cNvSpPr txBox="1"/>
          <p:nvPr/>
        </p:nvSpPr>
        <p:spPr>
          <a:xfrm>
            <a:off x="5486400" y="4572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hlinkClick r:id="rId5" action="ppaction://hlinksldjump"/>
              </a:rPr>
              <a:t>Solún</a:t>
            </a:r>
            <a:endParaRPr lang="sk-SK" sz="3200" dirty="0"/>
          </a:p>
        </p:txBody>
      </p:sp>
      <p:sp>
        <p:nvSpPr>
          <p:cNvPr id="49" name="BlokTextu 48"/>
          <p:cNvSpPr txBox="1"/>
          <p:nvPr/>
        </p:nvSpPr>
        <p:spPr>
          <a:xfrm>
            <a:off x="51816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50" name="Vývojový diagram: spojnica 49">
            <a:hlinkClick r:id="rId6" action="ppaction://hlinksldjump"/>
          </p:cNvPr>
          <p:cNvSpPr/>
          <p:nvPr/>
        </p:nvSpPr>
        <p:spPr>
          <a:xfrm>
            <a:off x="4648200" y="2590800"/>
            <a:ext cx="152400" cy="152400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Vývojový diagram: spojnica 50">
            <a:hlinkClick r:id="rId7" action="ppaction://hlinksldjump"/>
          </p:cNvPr>
          <p:cNvSpPr/>
          <p:nvPr/>
        </p:nvSpPr>
        <p:spPr>
          <a:xfrm>
            <a:off x="4267200" y="2590800"/>
            <a:ext cx="152400" cy="152400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Zaoblená spojnica 12"/>
          <p:cNvCxnSpPr/>
          <p:nvPr/>
        </p:nvCxnSpPr>
        <p:spPr>
          <a:xfrm rot="16200000" flipV="1">
            <a:off x="3886200" y="3505200"/>
            <a:ext cx="2590800" cy="914400"/>
          </a:xfrm>
          <a:prstGeom prst="curvedConnector3">
            <a:avLst>
              <a:gd name="adj1" fmla="val 100571"/>
            </a:avLst>
          </a:prstGeom>
          <a:ln w="31750">
            <a:solidFill>
              <a:srgbClr val="C00000"/>
            </a:solidFill>
            <a:tailEnd type="arrow"/>
          </a:ln>
          <a:effectLst>
            <a:outerShdw blurRad="12700" sx="94000" sy="94000" algn="ctr" rotWithShape="0">
              <a:srgbClr val="000000"/>
            </a:outerShdw>
          </a:effectLst>
          <a:scene3d>
            <a:camera prst="orthographicFront">
              <a:rot lat="900000" lon="21299991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Zaoblená spojnica 13"/>
          <p:cNvCxnSpPr/>
          <p:nvPr/>
        </p:nvCxnSpPr>
        <p:spPr>
          <a:xfrm rot="5400000" flipH="1" flipV="1">
            <a:off x="2873282" y="3603718"/>
            <a:ext cx="1317718" cy="1120682"/>
          </a:xfrm>
          <a:prstGeom prst="curvedConnector3">
            <a:avLst>
              <a:gd name="adj1" fmla="val 5465"/>
            </a:avLst>
          </a:prstGeom>
          <a:ln w="31750" cap="sq">
            <a:solidFill>
              <a:srgbClr val="C00000"/>
            </a:solidFill>
            <a:miter lim="800000"/>
            <a:tailEnd type="arrow"/>
          </a:ln>
          <a:scene3d>
            <a:camera prst="orthographicFront">
              <a:rot lat="133037" lon="855820" rev="21577018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rot="5400000">
            <a:off x="2743200" y="3657600"/>
            <a:ext cx="1295400" cy="11430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  <a:effectLst>
            <a:outerShdw blurRad="50800" dist="50800" dir="5400000" algn="ctr" rotWithShape="0">
              <a:srgbClr val="000000">
                <a:alpha val="92000"/>
              </a:srgbClr>
            </a:outerShdw>
          </a:effectLst>
          <a:scene3d>
            <a:camera prst="orthographicFront">
              <a:rot lat="12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>
            <a:stCxn id="51" idx="4"/>
          </p:cNvCxnSpPr>
          <p:nvPr/>
        </p:nvCxnSpPr>
        <p:spPr>
          <a:xfrm rot="5400000">
            <a:off x="2514600" y="2971800"/>
            <a:ext cx="2057400" cy="1600200"/>
          </a:xfrm>
          <a:prstGeom prst="straightConnector1">
            <a:avLst/>
          </a:prstGeom>
          <a:ln w="25400" cap="rnd">
            <a:solidFill>
              <a:srgbClr val="FF0000"/>
            </a:solidFill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Vývojový diagram: spojnica 28">
            <a:hlinkClick r:id="rId8" action="ppaction://hlinksldjump"/>
          </p:cNvPr>
          <p:cNvSpPr/>
          <p:nvPr/>
        </p:nvSpPr>
        <p:spPr>
          <a:xfrm>
            <a:off x="2743200" y="4800600"/>
            <a:ext cx="228600" cy="228600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Vývojový diagram: spojnica 29">
            <a:hlinkClick r:id="rId9" action="ppaction://hlinksldjump"/>
          </p:cNvPr>
          <p:cNvSpPr/>
          <p:nvPr/>
        </p:nvSpPr>
        <p:spPr>
          <a:xfrm>
            <a:off x="3962400" y="3429000"/>
            <a:ext cx="152400" cy="152400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Vývojový diagram: spojnica 32">
            <a:hlinkClick r:id="rId10" action="ppaction://hlinksldjump"/>
          </p:cNvPr>
          <p:cNvSpPr/>
          <p:nvPr/>
        </p:nvSpPr>
        <p:spPr>
          <a:xfrm>
            <a:off x="2743200" y="4876800"/>
            <a:ext cx="152400" cy="152400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8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8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8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8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8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8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8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800"/>
                            </p:stCondLst>
                            <p:childTnLst>
                              <p:par>
                                <p:cTn id="59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8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8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9800"/>
                            </p:stCondLst>
                            <p:childTnLst>
                              <p:par>
                                <p:cTn id="7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8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5" grpId="1"/>
      <p:bldP spid="46" grpId="0"/>
      <p:bldP spid="46" grpId="1"/>
      <p:bldP spid="50" grpId="0" animBg="1"/>
      <p:bldP spid="50" grpId="1" animBg="1"/>
      <p:bldP spid="51" grpId="0" animBg="1"/>
      <p:bldP spid="29" grpId="0" animBg="1"/>
      <p:bldP spid="29" grpId="1" animBg="1"/>
      <p:bldP spid="30" grpId="0" animBg="1"/>
      <p:bldP spid="30" grpId="1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71000" r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prstTxWarp prst="textDoubleWave1">
              <a:avLst>
                <a:gd name="adj1" fmla="val 8638"/>
                <a:gd name="adj2" fmla="val 0"/>
              </a:avLst>
            </a:prstTxWarp>
            <a:scene3d>
              <a:camera prst="orthographicFront">
                <a:rot lat="597694" lon="304605" rev="52826"/>
              </a:camera>
              <a:lightRig rig="threePt" dir="t"/>
            </a:scene3d>
            <a:sp3d extrusionH="317500">
              <a:extrusionClr>
                <a:schemeClr val="tx1"/>
              </a:extrusionClr>
            </a:sp3d>
          </a:bodyPr>
          <a:lstStyle/>
          <a:p>
            <a:r>
              <a:rPr lang="sk-SK" dirty="0" smtClean="0">
                <a:ln>
                  <a:gradFill flip="none" rotWithShape="1">
                    <a:gsLst>
                      <a:gs pos="0">
                        <a:srgbClr val="FBEAC7"/>
                      </a:gs>
                      <a:gs pos="17999">
                        <a:srgbClr val="FEE7F2"/>
                      </a:gs>
                      <a:gs pos="36000">
                        <a:srgbClr val="FAC77D"/>
                      </a:gs>
                      <a:gs pos="61000">
                        <a:srgbClr val="FBA97D"/>
                      </a:gs>
                      <a:gs pos="82001">
                        <a:srgbClr val="FBD49C"/>
                      </a:gs>
                      <a:gs pos="100000">
                        <a:srgbClr val="FEE7F2"/>
                      </a:gs>
                    </a:gsLst>
                    <a:lin ang="5400000" scaled="0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  <a:latin typeface="Cooper Black" pitchFamily="18" charset="0"/>
              </a:rPr>
              <a:t>Zdroje informácií</a:t>
            </a:r>
            <a:endParaRPr lang="sk-SK" dirty="0">
              <a:ln>
                <a:gradFill flip="none" rotWithShape="1"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  <a:tileRect/>
                </a:gradFill>
              </a:ln>
              <a:solidFill>
                <a:schemeClr val="accent6">
                  <a:lumMod val="5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895600"/>
            <a:ext cx="81534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dirty="0" smtClean="0"/>
              <a:t>http://www.miam.estranky.sk/clanky/velka-morava/velka-moravahttp://www.spsh.sk/encyklopedia/novy/metod.htm</a:t>
            </a:r>
          </a:p>
          <a:p>
            <a:pPr>
              <a:buNone/>
            </a:pPr>
            <a:r>
              <a:rPr lang="sk-SK" sz="1800" dirty="0" smtClean="0"/>
              <a:t>http://referaty-seminarky.sk/konstantin-a-metod-na-vezkej-morave/</a:t>
            </a:r>
          </a:p>
          <a:p>
            <a:pPr>
              <a:buNone/>
            </a:pPr>
            <a:r>
              <a:rPr lang="sk-SK" sz="1800" dirty="0" smtClean="0"/>
              <a:t>http://www.staramorava.euweb.cz/prechadzkapociatkamikrestanstva.htm</a:t>
            </a:r>
          </a:p>
          <a:p>
            <a:pPr>
              <a:buNone/>
            </a:pPr>
            <a:r>
              <a:rPr lang="sk-SK" sz="1800" dirty="0" smtClean="0"/>
              <a:t>http://www.zones.sk/studentske-prace/dejepis/4318-zivot-a-dielo-sv-konstantina-a-metoda/</a:t>
            </a:r>
          </a:p>
          <a:p>
            <a:pPr>
              <a:buNone/>
            </a:pPr>
            <a:r>
              <a:rPr lang="sk-SK" sz="1800" dirty="0" smtClean="0"/>
              <a:t>http://sk.wikipedia.org/wiki/Veľká_Morava#Cyril_a_Metod_na_Ve.C4.BEkej_Morave</a:t>
            </a:r>
          </a:p>
          <a:p>
            <a:pPr>
              <a:buNone/>
            </a:pPr>
            <a:r>
              <a:rPr lang="sk-SK" sz="1800" dirty="0" smtClean="0"/>
              <a:t>http://www.fphil.uniba.sk/fileadmin/user_upload/editors/ksllv/dokumenty_kakosova/antologia.doc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6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1524000" y="533400"/>
            <a:ext cx="5943600" cy="452431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sk-SK" sz="9600" dirty="0" smtClean="0">
                <a:ln>
                  <a:gradFill flip="none" rotWithShape="1">
                    <a:gsLst>
                      <a:gs pos="52000">
                        <a:srgbClr val="F9DC61"/>
                      </a:gs>
                      <a:gs pos="13000">
                        <a:srgbClr val="FFA800"/>
                      </a:gs>
                      <a:gs pos="28000">
                        <a:srgbClr val="825600"/>
                      </a:gs>
                      <a:gs pos="42999">
                        <a:srgbClr val="FFA800"/>
                      </a:gs>
                      <a:gs pos="58000">
                        <a:srgbClr val="825600"/>
                      </a:gs>
                      <a:gs pos="72000">
                        <a:srgbClr val="FFA800"/>
                      </a:gs>
                      <a:gs pos="87000">
                        <a:srgbClr val="825600"/>
                      </a:gs>
                      <a:gs pos="100000">
                        <a:srgbClr val="FFA800"/>
                      </a:gs>
                    </a:gsLst>
                    <a:lin ang="16200000" scaled="1"/>
                    <a:tileRect/>
                  </a:gra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Forte" pitchFamily="66" charset="0"/>
              </a:rPr>
              <a:t>Ďak</a:t>
            </a:r>
            <a:r>
              <a:rPr lang="sk-SK" sz="9600" b="1" dirty="0" smtClean="0">
                <a:ln>
                  <a:gradFill flip="none" rotWithShape="1">
                    <a:gsLst>
                      <a:gs pos="52000">
                        <a:srgbClr val="F9DC61"/>
                      </a:gs>
                      <a:gs pos="13000">
                        <a:srgbClr val="FFA800"/>
                      </a:gs>
                      <a:gs pos="28000">
                        <a:srgbClr val="825600"/>
                      </a:gs>
                      <a:gs pos="42999">
                        <a:srgbClr val="FFA800"/>
                      </a:gs>
                      <a:gs pos="58000">
                        <a:srgbClr val="825600"/>
                      </a:gs>
                      <a:gs pos="72000">
                        <a:srgbClr val="FFA800"/>
                      </a:gs>
                      <a:gs pos="87000">
                        <a:srgbClr val="825600"/>
                      </a:gs>
                      <a:gs pos="100000">
                        <a:srgbClr val="FFA800"/>
                      </a:gs>
                    </a:gsLst>
                    <a:lin ang="16200000" scaled="1"/>
                    <a:tileRect/>
                  </a:gra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Forte" pitchFamily="66" charset="0"/>
              </a:rPr>
              <a:t>uj</a:t>
            </a:r>
            <a:r>
              <a:rPr lang="sk-SK" sz="9600" dirty="0" smtClean="0">
                <a:ln>
                  <a:gradFill flip="none" rotWithShape="1">
                    <a:gsLst>
                      <a:gs pos="52000">
                        <a:srgbClr val="F9DC61"/>
                      </a:gs>
                      <a:gs pos="13000">
                        <a:srgbClr val="FFA800"/>
                      </a:gs>
                      <a:gs pos="28000">
                        <a:srgbClr val="825600"/>
                      </a:gs>
                      <a:gs pos="42999">
                        <a:srgbClr val="FFA800"/>
                      </a:gs>
                      <a:gs pos="58000">
                        <a:srgbClr val="825600"/>
                      </a:gs>
                      <a:gs pos="72000">
                        <a:srgbClr val="FFA800"/>
                      </a:gs>
                      <a:gs pos="87000">
                        <a:srgbClr val="825600"/>
                      </a:gs>
                      <a:gs pos="100000">
                        <a:srgbClr val="FFA800"/>
                      </a:gs>
                    </a:gsLst>
                    <a:lin ang="16200000" scaled="1"/>
                    <a:tileRect/>
                  </a:gra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Forte" pitchFamily="66" charset="0"/>
              </a:rPr>
              <a:t>em</a:t>
            </a:r>
          </a:p>
          <a:p>
            <a:pPr algn="ctr"/>
            <a:r>
              <a:rPr lang="sk-SK" sz="9600" b="1" dirty="0" smtClean="0">
                <a:ln>
                  <a:gradFill flip="none" rotWithShape="1">
                    <a:gsLst>
                      <a:gs pos="52000">
                        <a:srgbClr val="F9DC61"/>
                      </a:gs>
                      <a:gs pos="13000">
                        <a:srgbClr val="FFA800"/>
                      </a:gs>
                      <a:gs pos="28000">
                        <a:srgbClr val="825600"/>
                      </a:gs>
                      <a:gs pos="42999">
                        <a:srgbClr val="FFA800"/>
                      </a:gs>
                      <a:gs pos="58000">
                        <a:srgbClr val="825600"/>
                      </a:gs>
                      <a:gs pos="72000">
                        <a:srgbClr val="FFA800"/>
                      </a:gs>
                      <a:gs pos="87000">
                        <a:srgbClr val="825600"/>
                      </a:gs>
                      <a:gs pos="100000">
                        <a:srgbClr val="FFA800"/>
                      </a:gs>
                    </a:gsLst>
                    <a:lin ang="16200000" scaled="1"/>
                    <a:tileRect/>
                  </a:gra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Forte" pitchFamily="66" charset="0"/>
              </a:rPr>
              <a:t>Za  </a:t>
            </a:r>
          </a:p>
          <a:p>
            <a:pPr algn="ctr"/>
            <a:r>
              <a:rPr lang="sk-SK" sz="9600" b="1" dirty="0" smtClean="0">
                <a:ln>
                  <a:gradFill flip="none" rotWithShape="1">
                    <a:gsLst>
                      <a:gs pos="52000">
                        <a:srgbClr val="F9DC61"/>
                      </a:gs>
                      <a:gs pos="13000">
                        <a:srgbClr val="FFA800"/>
                      </a:gs>
                      <a:gs pos="28000">
                        <a:srgbClr val="825600"/>
                      </a:gs>
                      <a:gs pos="42999">
                        <a:srgbClr val="FFA800"/>
                      </a:gs>
                      <a:gs pos="58000">
                        <a:srgbClr val="825600"/>
                      </a:gs>
                      <a:gs pos="72000">
                        <a:srgbClr val="FFA800"/>
                      </a:gs>
                      <a:gs pos="87000">
                        <a:srgbClr val="825600"/>
                      </a:gs>
                      <a:gs pos="100000">
                        <a:srgbClr val="FFA800"/>
                      </a:gs>
                    </a:gsLst>
                    <a:lin ang="16200000" scaled="1"/>
                    <a:tileRect/>
                  </a:gra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Forte" pitchFamily="66" charset="0"/>
              </a:rPr>
              <a:t>pozornosť</a:t>
            </a:r>
            <a:endParaRPr lang="sk-SK" sz="9600" dirty="0">
              <a:noFill/>
            </a:endParaRP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00000"/>
            </a:gs>
            <a:gs pos="11000">
              <a:srgbClr val="B23434"/>
            </a:gs>
            <a:gs pos="99000">
              <a:srgbClr val="A92D2D"/>
            </a:gs>
            <a:gs pos="100000">
              <a:schemeClr val="tx1">
                <a:lumMod val="75000"/>
                <a:lumOff val="25000"/>
              </a:schemeClr>
            </a:gs>
            <a:gs pos="53000">
              <a:schemeClr val="tx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1A2937"/>
              </a:clrFrom>
              <a:clrTo>
                <a:srgbClr val="1A293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49613">
            <a:off x="380968" y="361643"/>
            <a:ext cx="28575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8305800" cy="1905000"/>
          </a:xfrm>
        </p:spPr>
        <p:txBody>
          <a:bodyPr>
            <a:normAutofit fontScale="90000"/>
            <a:scene3d>
              <a:camera prst="orthographicFront">
                <a:rot lat="535791" lon="657858" rev="404151"/>
              </a:camera>
              <a:lightRig rig="threePt" dir="t"/>
            </a:scene3d>
            <a:sp3d extrusionH="635000"/>
          </a:bodyPr>
          <a:lstStyle/>
          <a:p>
            <a:r>
              <a:rPr lang="sk-SK" sz="8900" b="1" dirty="0" smtClean="0">
                <a:ln>
                  <a:gradFill flip="none" rotWithShape="1">
                    <a:gsLst>
                      <a:gs pos="52000">
                        <a:srgbClr val="F9DC61"/>
                      </a:gs>
                      <a:gs pos="13000">
                        <a:srgbClr val="FFA800"/>
                      </a:gs>
                      <a:gs pos="28000">
                        <a:srgbClr val="825600"/>
                      </a:gs>
                      <a:gs pos="42999">
                        <a:srgbClr val="FFA800"/>
                      </a:gs>
                      <a:gs pos="58000">
                        <a:srgbClr val="825600"/>
                      </a:gs>
                      <a:gs pos="72000">
                        <a:srgbClr val="FFA800"/>
                      </a:gs>
                      <a:gs pos="87000">
                        <a:srgbClr val="825600"/>
                      </a:gs>
                      <a:gs pos="100000">
                        <a:srgbClr val="FFA800"/>
                      </a:gs>
                    </a:gsLst>
                    <a:lin ang="16200000" scaled="1"/>
                    <a:tileRect/>
                  </a:gradFill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139700" dir="17160000" sx="118000" sy="118000" algn="ctr" rotWithShape="0">
                    <a:srgbClr val="000000"/>
                  </a:outerShdw>
                </a:effectLst>
                <a:latin typeface="Forte" pitchFamily="66" charset="0"/>
              </a:rPr>
              <a:t>Rodné mesto Solún</a:t>
            </a:r>
            <a:r>
              <a:rPr lang="sk-SK" dirty="0" smtClean="0">
                <a:effectLst>
                  <a:outerShdw blurRad="50800" dist="139700" dir="17160000" sx="118000" sy="118000" algn="ctr" rotWithShape="0">
                    <a:srgbClr val="000000"/>
                  </a:outerShdw>
                </a:effectLst>
              </a:rPr>
              <a:t/>
            </a:r>
            <a:br>
              <a:rPr lang="sk-SK" dirty="0" smtClean="0">
                <a:effectLst>
                  <a:outerShdw blurRad="50800" dist="139700" dir="17160000" sx="118000" sy="118000" algn="ctr" rotWithShape="0">
                    <a:srgbClr val="000000"/>
                  </a:outerShdw>
                </a:effectLst>
              </a:rPr>
            </a:br>
            <a:endParaRPr lang="sk-SK" dirty="0">
              <a:effectLst>
                <a:outerShdw blurRad="50800" dist="139700" dir="17160000" sx="118000" sy="118000" algn="ctr" rotWithShape="0">
                  <a:srgbClr val="000000"/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352800" y="27432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1"/>
                </a:solidFill>
              </a:rPr>
              <a:t>  Solúnsky bratia sa narodili v druhom najvýznamnejšom  byzantskom meste Solúne, nazývanom Grékmi </a:t>
            </a:r>
            <a:r>
              <a:rPr lang="sk-SK" sz="2400" dirty="0" err="1" smtClean="0">
                <a:solidFill>
                  <a:schemeClr val="bg1"/>
                </a:solidFill>
              </a:rPr>
              <a:t>Thessalonike</a:t>
            </a:r>
            <a:r>
              <a:rPr lang="sk-SK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1"/>
                </a:solidFill>
              </a:rPr>
              <a:t>  Ich otec ktorý sa volal Lev, bol zámožný úradník. 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04800" y="4724400"/>
            <a:ext cx="8610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bg1"/>
                </a:solidFill>
              </a:rPr>
              <a:t>  Obaja chlapci už od detstva ovládali </a:t>
            </a:r>
            <a:r>
              <a:rPr lang="sk-SK" sz="2400" dirty="0" err="1" smtClean="0">
                <a:solidFill>
                  <a:schemeClr val="bg1"/>
                </a:solidFill>
              </a:rPr>
              <a:t>slovienský</a:t>
            </a:r>
            <a:r>
              <a:rPr lang="sk-SK" sz="2400" dirty="0" smtClean="0">
                <a:solidFill>
                  <a:schemeClr val="bg1"/>
                </a:solidFill>
              </a:rPr>
              <a:t> jazyk.  A keď vraj nie otec, tak matka, vštiepila svojim deťom </a:t>
            </a:r>
            <a:r>
              <a:rPr lang="sk-SK" sz="2400" dirty="0" err="1" smtClean="0">
                <a:solidFill>
                  <a:schemeClr val="bg1"/>
                </a:solidFill>
              </a:rPr>
              <a:t>slovienčinu</a:t>
            </a:r>
            <a:r>
              <a:rPr lang="sk-SK" sz="2400" dirty="0" smtClean="0">
                <a:solidFill>
                  <a:schemeClr val="bg1"/>
                </a:solidFill>
              </a:rPr>
              <a:t> ako   materinský jazyk, už od detstva boli bilingvisti, čo v tom období bolo medzi zmiešaním obyvateľstvom zvykom.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tx1"/>
            </a:gs>
            <a:gs pos="82001">
              <a:srgbClr val="A92D2D"/>
            </a:gs>
            <a:gs pos="34000">
              <a:srgbClr val="FF0000"/>
            </a:gs>
            <a:gs pos="13000">
              <a:schemeClr val="tx1"/>
            </a:gs>
            <a:gs pos="9000">
              <a:srgbClr val="A92D2D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  <a:scene3d>
              <a:camera prst="orthographicFront">
                <a:rot lat="1245543" lon="20753961" rev="64166"/>
              </a:camera>
              <a:lightRig rig="threePt" dir="t"/>
            </a:scene3d>
            <a:sp3d extrusionH="254000">
              <a:bevelT w="82550" h="38100" prst="coolSlant"/>
            </a:sp3d>
          </a:bodyPr>
          <a:lstStyle/>
          <a:p>
            <a:r>
              <a:rPr lang="sk-SK" sz="10000" b="1" dirty="0" smtClean="0">
                <a:ln w="41275" cmpd="thickThin">
                  <a:gradFill flip="none" rotWithShape="1">
                    <a:gsLst>
                      <a:gs pos="0">
                        <a:srgbClr val="FFC000"/>
                      </a:gs>
                      <a:gs pos="45000">
                        <a:srgbClr val="FF7A00"/>
                      </a:gs>
                      <a:gs pos="70000">
                        <a:srgbClr val="FF0300"/>
                      </a:gs>
                      <a:gs pos="100000">
                        <a:srgbClr val="A92D2D"/>
                      </a:gs>
                    </a:gsLst>
                    <a:lin ang="5400000" scaled="1"/>
                    <a:tileRect/>
                  </a:gradFill>
                </a:ln>
                <a:gradFill flip="none" rotWithShape="1">
                  <a:gsLst>
                    <a:gs pos="89999">
                      <a:schemeClr val="tx1"/>
                    </a:gs>
                    <a:gs pos="59000">
                      <a:srgbClr val="C00000"/>
                    </a:gs>
                    <a:gs pos="100000">
                      <a:schemeClr val="tx1"/>
                    </a:gs>
                    <a:gs pos="100000">
                      <a:schemeClr val="tx1"/>
                    </a:gs>
                    <a:gs pos="77000">
                      <a:schemeClr val="tx1"/>
                    </a:gs>
                    <a:gs pos="100000">
                      <a:schemeClr val="tx1"/>
                    </a:gs>
                    <a:gs pos="21000">
                      <a:schemeClr val="tx1"/>
                    </a:gs>
                    <a:gs pos="0">
                      <a:schemeClr val="tx1"/>
                    </a:gs>
                    <a:gs pos="100000">
                      <a:schemeClr val="tx1"/>
                    </a:gs>
                    <a:gs pos="33000">
                      <a:schemeClr val="tx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50800" dist="127000" dir="19320000" algn="ctr" rotWithShape="0">
                    <a:srgbClr val="000000">
                      <a:alpha val="90000"/>
                    </a:srgbClr>
                  </a:outerShdw>
                </a:effectLst>
                <a:latin typeface="Snap ITC" pitchFamily="82" charset="0"/>
              </a:rPr>
              <a:t>Metod</a:t>
            </a:r>
            <a:endParaRPr lang="sk-SK" sz="10000" b="1" dirty="0">
              <a:ln w="41275" cmpd="thickThin">
                <a:gradFill flip="none" rotWithShape="1">
                  <a:gsLst>
                    <a:gs pos="0">
                      <a:srgbClr val="FFC0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A92D2D"/>
                    </a:gs>
                  </a:gsLst>
                  <a:lin ang="5400000" scaled="1"/>
                  <a:tileRect/>
                </a:gradFill>
              </a:ln>
              <a:gradFill flip="none" rotWithShape="1">
                <a:gsLst>
                  <a:gs pos="89999">
                    <a:schemeClr val="tx1"/>
                  </a:gs>
                  <a:gs pos="59000">
                    <a:srgbClr val="C00000"/>
                  </a:gs>
                  <a:gs pos="100000">
                    <a:schemeClr val="tx1"/>
                  </a:gs>
                  <a:gs pos="100000">
                    <a:schemeClr val="tx1"/>
                  </a:gs>
                  <a:gs pos="77000">
                    <a:schemeClr val="tx1"/>
                  </a:gs>
                  <a:gs pos="100000">
                    <a:schemeClr val="tx1"/>
                  </a:gs>
                  <a:gs pos="21000">
                    <a:schemeClr val="tx1"/>
                  </a:gs>
                  <a:gs pos="0">
                    <a:schemeClr val="tx1"/>
                  </a:gs>
                  <a:gs pos="100000">
                    <a:schemeClr val="tx1"/>
                  </a:gs>
                  <a:gs pos="33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50800" dist="127000" dir="19320000" algn="ctr" rotWithShape="0">
                  <a:srgbClr val="000000">
                    <a:alpha val="90000"/>
                  </a:srgbClr>
                </a:outerShdw>
              </a:effectLst>
              <a:latin typeface="Snap ITC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1200"/>
            <a:ext cx="53340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 Vzorom sa mu stal otec.     Rozhodol sa študovať právo, lebo cítil, že má naň nadanie. Nemal univerzitné vzdelanie, ale praxou získal právnickú kvalifikáciu. </a:t>
            </a:r>
          </a:p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Po absolvovaní školy v Solúne sa uchádzal o miesto v štátnych službách. Stal sa správcom župy niekde v dnešnej Macedónii. </a:t>
            </a:r>
          </a:p>
        </p:txBody>
      </p:sp>
      <p:pic>
        <p:nvPicPr>
          <p:cNvPr id="3074" name="Picture 2" descr="C:\Documents and Settings\admin\Desktop\L28\DU\Dejepis\bratia solun\obrazky\cyr_metod.jpg"/>
          <p:cNvPicPr>
            <a:picLocks noChangeAspect="1" noChangeArrowheads="1"/>
          </p:cNvPicPr>
          <p:nvPr/>
        </p:nvPicPr>
        <p:blipFill>
          <a:blip r:embed="rId2" cstate="print"/>
          <a:srcRect l="42553" t="6031" b="3508"/>
          <a:stretch>
            <a:fillRect/>
          </a:stretch>
        </p:blipFill>
        <p:spPr bwMode="auto">
          <a:xfrm>
            <a:off x="6096000" y="1524000"/>
            <a:ext cx="1920240" cy="4267200"/>
          </a:xfrm>
          <a:prstGeom prst="rect">
            <a:avLst/>
          </a:prstGeom>
          <a:noFill/>
          <a:ln w="228600" cmpd="dbl">
            <a:gradFill flip="none" rotWithShape="1">
              <a:gsLst>
                <a:gs pos="0">
                  <a:srgbClr val="000000"/>
                </a:gs>
                <a:gs pos="20000">
                  <a:srgbClr val="A92D2D"/>
                </a:gs>
                <a:gs pos="50000">
                  <a:srgbClr val="BC5908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bevel/>
          </a:ln>
          <a:scene3d>
            <a:camera prst="orthographicFront">
              <a:rot lat="242117" lon="625390" rev="348355"/>
            </a:camera>
            <a:lightRig rig="threePt" dir="t"/>
          </a:scene3d>
          <a:sp3d/>
        </p:spPr>
      </p:pic>
      <p:sp>
        <p:nvSpPr>
          <p:cNvPr id="5" name="BlokTextu 4"/>
          <p:cNvSpPr txBox="1"/>
          <p:nvPr/>
        </p:nvSpPr>
        <p:spPr>
          <a:xfrm rot="21298208">
            <a:off x="6477000" y="60198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D26400"/>
                </a:solidFill>
              </a:rPr>
              <a:t>(827 - 885)</a:t>
            </a:r>
            <a:endParaRPr lang="sk-SK" sz="2800" dirty="0">
              <a:solidFill>
                <a:srgbClr val="D2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alpha val="88000"/>
              </a:schemeClr>
            </a:gs>
            <a:gs pos="36000">
              <a:srgbClr val="A92D2D"/>
            </a:gs>
            <a:gs pos="25000">
              <a:srgbClr val="C96009"/>
            </a:gs>
            <a:gs pos="97000">
              <a:schemeClr val="tx1">
                <a:alpha val="91000"/>
              </a:schemeClr>
            </a:gs>
            <a:gs pos="100000">
              <a:srgbClr val="A92D2D">
                <a:alpha val="81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>
                <a:rot lat="21020639" lon="20686754" rev="156779"/>
              </a:camera>
              <a:lightRig rig="threePt" dir="t"/>
            </a:scene3d>
            <a:sp3d extrusionH="635000"/>
          </a:bodyPr>
          <a:lstStyle/>
          <a:p>
            <a:r>
              <a:rPr lang="sk-SK" sz="7200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Ravie" pitchFamily="82" charset="0"/>
              </a:rPr>
              <a:t>Konštantín</a:t>
            </a:r>
            <a:endParaRPr lang="sk-SK" sz="72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Ravie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0" y="1905000"/>
            <a:ext cx="58674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Konštantín bol mladší od Metoda.</a:t>
            </a:r>
          </a:p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Bol najmä filozoficky nadaný. </a:t>
            </a:r>
          </a:p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Šesť rokov trvalo jeho vysokoškolské štúdium. </a:t>
            </a:r>
          </a:p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    V Konštantínopole sa stal bibliotekárom a neskôr aj profesorom na samotnej univerzite v Konštantínopole.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Picture 2" descr="C:\Documents and Settings\admin\Desktop\L28\DU\Dejepis\bez_názvu.bmp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096000"/>
            <a:ext cx="619125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 descr="C:\Documents and Settings\admin\Desktop\L28\DU\Dejepis\bratia solun\obrazky\cyr_metod.jpg"/>
          <p:cNvPicPr>
            <a:picLocks noChangeAspect="1" noChangeArrowheads="1"/>
          </p:cNvPicPr>
          <p:nvPr/>
        </p:nvPicPr>
        <p:blipFill>
          <a:blip r:embed="rId4" cstate="print"/>
          <a:srcRect l="2128" t="6031" r="51064"/>
          <a:stretch>
            <a:fillRect/>
          </a:stretch>
        </p:blipFill>
        <p:spPr bwMode="auto">
          <a:xfrm rot="21445414">
            <a:off x="304800" y="533528"/>
            <a:ext cx="2133600" cy="6044597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6" name="BlokTextu 5"/>
          <p:cNvSpPr txBox="1"/>
          <p:nvPr/>
        </p:nvSpPr>
        <p:spPr>
          <a:xfrm>
            <a:off x="762000" y="5791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D26400"/>
                </a:solidFill>
              </a:rPr>
              <a:t>(827 – 869)</a:t>
            </a:r>
            <a:endParaRPr lang="sk-SK" sz="2400" b="1" dirty="0">
              <a:solidFill>
                <a:srgbClr val="D2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A92D2D"/>
            </a:gs>
            <a:gs pos="17000">
              <a:srgbClr val="A92D2D"/>
            </a:gs>
            <a:gs pos="37000">
              <a:srgbClr val="C96009"/>
            </a:gs>
            <a:gs pos="72000">
              <a:schemeClr val="tx1"/>
            </a:gs>
            <a:gs pos="94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  <a:scene3d>
              <a:camera prst="orthographicFront">
                <a:rot lat="20731345" lon="930247" rev="21361967"/>
              </a:camera>
              <a:lightRig rig="threePt" dir="t"/>
            </a:scene3d>
            <a:sp3d extrusionH="254000"/>
          </a:bodyPr>
          <a:lstStyle/>
          <a:p>
            <a:r>
              <a:rPr lang="sk-SK" sz="5300" b="1" dirty="0" smtClean="0">
                <a:gradFill flip="none" rotWithShape="1">
                  <a:gsLst>
                    <a:gs pos="0">
                      <a:schemeClr val="tx1"/>
                    </a:gs>
                    <a:gs pos="37000">
                      <a:srgbClr val="A92D2D"/>
                    </a:gs>
                    <a:gs pos="59000">
                      <a:srgbClr val="C96009"/>
                    </a:gs>
                    <a:gs pos="94000">
                      <a:schemeClr val="tx1"/>
                    </a:gs>
                  </a:gsLst>
                  <a:lin ang="5400000" scaled="1"/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</a:rPr>
              <a:t>Misia  na Veľkej Morave</a:t>
            </a:r>
            <a:r>
              <a:rPr lang="sk-SK" b="1" dirty="0" smtClean="0">
                <a:gradFill flip="none" rotWithShape="1">
                  <a:gsLst>
                    <a:gs pos="0">
                      <a:schemeClr val="tx1"/>
                    </a:gs>
                    <a:gs pos="37000">
                      <a:srgbClr val="A92D2D"/>
                    </a:gs>
                    <a:gs pos="59000">
                      <a:srgbClr val="C96009"/>
                    </a:gs>
                    <a:gs pos="94000">
                      <a:schemeClr val="tx1"/>
                    </a:gs>
                  </a:gsLst>
                  <a:lin ang="5400000" scaled="1"/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</a:rPr>
              <a:t/>
            </a:r>
            <a:br>
              <a:rPr lang="sk-SK" b="1" dirty="0" smtClean="0">
                <a:gradFill flip="none" rotWithShape="1">
                  <a:gsLst>
                    <a:gs pos="0">
                      <a:schemeClr val="tx1"/>
                    </a:gs>
                    <a:gs pos="37000">
                      <a:srgbClr val="A92D2D"/>
                    </a:gs>
                    <a:gs pos="59000">
                      <a:srgbClr val="C96009"/>
                    </a:gs>
                    <a:gs pos="94000">
                      <a:schemeClr val="tx1"/>
                    </a:gs>
                  </a:gsLst>
                  <a:lin ang="5400000" scaled="1"/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</a:rPr>
            </a:br>
            <a:r>
              <a:rPr lang="sk-SK" b="1" dirty="0" smtClean="0">
                <a:gradFill flip="none" rotWithShape="1">
                  <a:gsLst>
                    <a:gs pos="0">
                      <a:schemeClr val="tx1"/>
                    </a:gs>
                    <a:gs pos="37000">
                      <a:srgbClr val="A92D2D"/>
                    </a:gs>
                    <a:gs pos="59000">
                      <a:srgbClr val="C96009"/>
                    </a:gs>
                    <a:gs pos="94000">
                      <a:schemeClr val="tx1"/>
                    </a:gs>
                  </a:gsLst>
                  <a:lin ang="5400000" scaled="1"/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</a:rPr>
              <a:t>r. 863</a:t>
            </a:r>
            <a:endParaRPr lang="sk-SK" b="1" dirty="0">
              <a:gradFill flip="none" rotWithShape="1">
                <a:gsLst>
                  <a:gs pos="0">
                    <a:schemeClr val="tx1"/>
                  </a:gs>
                  <a:gs pos="37000">
                    <a:srgbClr val="A92D2D"/>
                  </a:gs>
                  <a:gs pos="59000">
                    <a:srgbClr val="C96009"/>
                  </a:gs>
                  <a:gs pos="94000">
                    <a:schemeClr val="tx1"/>
                  </a:gs>
                </a:gsLst>
                <a:lin ang="5400000" scaled="1"/>
                <a:tileRect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/>
          </a:bodyPr>
          <a:lstStyle/>
          <a:p>
            <a:endParaRPr lang="sk-SK" sz="2800" dirty="0" smtClean="0">
              <a:solidFill>
                <a:schemeClr val="bg1"/>
              </a:solidFill>
            </a:endParaRPr>
          </a:p>
          <a:p>
            <a:endParaRPr lang="sk-SK" sz="2800" dirty="0" smtClean="0">
              <a:solidFill>
                <a:schemeClr val="bg1"/>
              </a:solidFill>
            </a:endParaRPr>
          </a:p>
          <a:p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Konštantín vyvinul prvú slovanskú abecedu  –  hlaholiku</a:t>
            </a:r>
          </a:p>
          <a:p>
            <a:pPr>
              <a:buNone/>
            </a:pPr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 priniesol so sebou symbol byzantského dvojkríža (ktorý je dnes v slovenskom znaku) </a:t>
            </a:r>
          </a:p>
          <a:p>
            <a:pPr>
              <a:buNone/>
            </a:pP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Documents and Settings\admin\Desktop\L28\DU\Dejepis\bratia solun\obrazky\Sv.-Cyril-a-sv.-Metod-so-sv.-dvojkrížo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8FBFF"/>
              </a:clrFrom>
              <a:clrTo>
                <a:srgbClr val="C8FB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1981200"/>
            <a:ext cx="2326928" cy="4495800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 t="4762" r="5890" b="9524"/>
          <a:stretch>
            <a:fillRect/>
          </a:stretch>
        </p:blipFill>
        <p:spPr bwMode="auto">
          <a:xfrm rot="876175">
            <a:off x="1394423" y="1130435"/>
            <a:ext cx="3878813" cy="188699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3000">
              <a:srgbClr val="A92D2D"/>
            </a:gs>
            <a:gs pos="28000">
              <a:schemeClr val="tx1"/>
            </a:gs>
            <a:gs pos="42999">
              <a:srgbClr val="A92D2D"/>
            </a:gs>
            <a:gs pos="58000">
              <a:schemeClr val="tx1"/>
            </a:gs>
            <a:gs pos="72000">
              <a:srgbClr val="A92D2D"/>
            </a:gs>
            <a:gs pos="87000">
              <a:schemeClr val="tx1"/>
            </a:gs>
            <a:gs pos="100000">
              <a:srgbClr val="A92D2D"/>
            </a:gs>
            <a:gs pos="99000">
              <a:schemeClr val="tx1"/>
            </a:gs>
            <a:gs pos="98000">
              <a:schemeClr val="tx1"/>
            </a:gs>
          </a:gsLst>
          <a:lin ang="8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4038600"/>
            <a:ext cx="7924800" cy="175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sz="3000" dirty="0" smtClean="0">
                <a:solidFill>
                  <a:schemeClr val="bg1"/>
                </a:solidFill>
              </a:rPr>
              <a:t>za jazyk, ktorý bude počas misie Konštantín používať si</a:t>
            </a:r>
          </a:p>
          <a:p>
            <a:pPr>
              <a:buNone/>
            </a:pPr>
            <a:r>
              <a:rPr lang="sk-SK" sz="3000" dirty="0" smtClean="0">
                <a:solidFill>
                  <a:schemeClr val="bg1"/>
                </a:solidFill>
              </a:rPr>
              <a:t>zvolil tzv. staroslovenčinu čiže kultivovanú macedónčinu </a:t>
            </a:r>
          </a:p>
          <a:p>
            <a:pPr>
              <a:buNone/>
            </a:pPr>
            <a:r>
              <a:rPr lang="sk-SK" sz="3000" dirty="0" smtClean="0">
                <a:solidFill>
                  <a:schemeClr val="bg1"/>
                </a:solidFill>
              </a:rPr>
              <a:t>z okolia Solúna 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8601"/>
            <a:ext cx="2362199" cy="343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21142295" lon="1259049" rev="21109047"/>
            </a:camera>
            <a:lightRig rig="threePt" dir="t"/>
          </a:scene3d>
          <a:sp3d extrusionH="762000"/>
        </p:spPr>
      </p:pic>
      <p:sp>
        <p:nvSpPr>
          <p:cNvPr id="5" name="BlokTextu 4"/>
          <p:cNvSpPr txBox="1"/>
          <p:nvPr/>
        </p:nvSpPr>
        <p:spPr>
          <a:xfrm>
            <a:off x="838200" y="838200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Konštantín priniesol so sebou prvé preklady liturgických a biblických textov, ktoré už predtým pripravil s Metodom.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5029200"/>
            <a:ext cx="2171700" cy="1447800"/>
          </a:xfrm>
          <a:prstGeom prst="rect">
            <a:avLst/>
          </a:prstGeom>
          <a:solidFill>
            <a:schemeClr val="bg2">
              <a:alpha val="79000"/>
            </a:schemeClr>
          </a:solidFill>
          <a:ln w="190500" cap="sq">
            <a:solidFill>
              <a:schemeClr val="bg1">
                <a:alpha val="32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7" name="Picture 2" descr="C:\Documents and Settings\admin\Desktop\L28\DU\Dejepis\bez_názvu.bmp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5791200"/>
            <a:ext cx="619125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1"/>
            </a:gs>
            <a:gs pos="0">
              <a:schemeClr val="bg1"/>
            </a:gs>
            <a:gs pos="37000">
              <a:srgbClr val="A92D2D"/>
            </a:gs>
            <a:gs pos="82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192789">
            <a:off x="685800" y="457200"/>
            <a:ext cx="8305800" cy="1143000"/>
          </a:xfrm>
        </p:spPr>
        <p:txBody>
          <a:bodyPr>
            <a:noAutofit/>
            <a:scene3d>
              <a:camera prst="orthographicFront">
                <a:rot lat="20958598" lon="21044537" rev="21404703"/>
              </a:camera>
              <a:lightRig rig="threePt" dir="t"/>
            </a:scene3d>
            <a:sp3d extrusionH="635000"/>
          </a:bodyPr>
          <a:lstStyle/>
          <a:p>
            <a:r>
              <a:rPr lang="sk-SK" sz="9600" dirty="0" smtClean="0">
                <a:ln w="25400" cmpd="dbl">
                  <a:gradFill flip="none" rotWithShape="1">
                    <a:gsLst>
                      <a:gs pos="32000">
                        <a:schemeClr val="bg1"/>
                      </a:gs>
                      <a:gs pos="34000">
                        <a:schemeClr val="bg1"/>
                      </a:gs>
                      <a:gs pos="36000">
                        <a:schemeClr val="bg1"/>
                      </a:gs>
                      <a:gs pos="37000">
                        <a:srgbClr val="A92D2D"/>
                      </a:gs>
                      <a:gs pos="82000">
                        <a:schemeClr val="tx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</a:ln>
                <a:noFill/>
                <a:latin typeface="Forte" pitchFamily="66" charset="0"/>
              </a:rPr>
              <a:t>Cesta do Ríma</a:t>
            </a:r>
            <a:endParaRPr lang="sk-SK" sz="9600" dirty="0">
              <a:ln w="25400" cmpd="dbl">
                <a:gradFill flip="none" rotWithShape="1">
                  <a:gsLst>
                    <a:gs pos="32000">
                      <a:schemeClr val="bg1"/>
                    </a:gs>
                    <a:gs pos="34000">
                      <a:schemeClr val="bg1"/>
                    </a:gs>
                    <a:gs pos="36000">
                      <a:schemeClr val="bg1"/>
                    </a:gs>
                    <a:gs pos="37000">
                      <a:srgbClr val="A92D2D"/>
                    </a:gs>
                    <a:gs pos="82000">
                      <a:schemeClr val="tx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  <a:noFill/>
              <a:latin typeface="Forte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91000" y="2057400"/>
            <a:ext cx="49530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     Keďže Konštantín nebol biskup a Metod ani kňaz, nemohli svojich žiakov vysvätiť za kňazov. </a:t>
            </a:r>
          </a:p>
        </p:txBody>
      </p:sp>
      <p:pic>
        <p:nvPicPr>
          <p:cNvPr id="6" name="Picture 8" descr="C:\Documents and Settings\admin\Desktop\L28\DU\Dejepis\Nový priečinok\stopy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t="15882" b="25882"/>
          <a:stretch>
            <a:fillRect/>
          </a:stretch>
        </p:blipFill>
        <p:spPr bwMode="auto">
          <a:xfrm rot="21162222">
            <a:off x="5828845" y="4438246"/>
            <a:ext cx="2819400" cy="1972583"/>
          </a:xfrm>
          <a:prstGeom prst="rect">
            <a:avLst/>
          </a:prstGeom>
          <a:noFill/>
        </p:spPr>
      </p:pic>
      <p:pic>
        <p:nvPicPr>
          <p:cNvPr id="1027" name="Picture 3" descr="C:\Documents and Settings\admin\Desktop\L28\DU\Dejepis\bratia solun\obrazky\9696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2857500" cy="214312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8" name="BlokTextu 7"/>
          <p:cNvSpPr txBox="1"/>
          <p:nvPr/>
        </p:nvSpPr>
        <p:spPr>
          <a:xfrm>
            <a:off x="1066800" y="5105400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Preto sa v roku 867 vybrali s niekoľkými žiakmi na dlhú cestu.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82000">
              <a:srgbClr val="C96009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Cooper Black" pitchFamily="18" charset="0"/>
              </a:rPr>
              <a:t>V Blatnohrade</a:t>
            </a:r>
            <a:endParaRPr lang="sk-SK" sz="6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133600"/>
            <a:ext cx="7086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    Počas cesty pobudli aj v Blatnohrade u  Pribinovho syna Koceľa, na ktorého urobili veľký dojem. </a:t>
            </a:r>
          </a:p>
          <a:p>
            <a:pPr algn="just">
              <a:buNone/>
            </a:pPr>
            <a:r>
              <a:rPr lang="sk-SK" dirty="0" smtClean="0">
                <a:solidFill>
                  <a:schemeClr val="bg1"/>
                </a:solidFill>
              </a:rPr>
              <a:t>    S jeho podporou sa</a:t>
            </a:r>
          </a:p>
          <a:p>
            <a:pPr algn="just">
              <a:buNone/>
            </a:pPr>
            <a:r>
              <a:rPr lang="sk-SK" dirty="0" smtClean="0">
                <a:solidFill>
                  <a:schemeClr val="bg1"/>
                </a:solidFill>
              </a:rPr>
              <a:t>    ich počet rozšíril, </a:t>
            </a:r>
          </a:p>
          <a:p>
            <a:pPr algn="just">
              <a:buNone/>
            </a:pPr>
            <a:r>
              <a:rPr lang="sk-SK" dirty="0" smtClean="0">
                <a:solidFill>
                  <a:schemeClr val="bg1"/>
                </a:solidFill>
              </a:rPr>
              <a:t>    o 50 žiakov.</a:t>
            </a:r>
          </a:p>
          <a:p>
            <a:pPr algn="just">
              <a:buNone/>
            </a:pPr>
            <a:endParaRPr lang="sk-SK" dirty="0" smtClean="0">
              <a:solidFill>
                <a:schemeClr val="bg1"/>
              </a:solidFill>
            </a:endParaRPr>
          </a:p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Documents and Settings\admin\Desktop\L28\DU\Dejepis\bratia solun\obrazky\bez_názvu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28631">
            <a:off x="4702003" y="3597057"/>
            <a:ext cx="3892089" cy="2837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A92D2D"/>
            </a:gs>
            <a:gs pos="0">
              <a:schemeClr val="tx1"/>
            </a:gs>
            <a:gs pos="74000">
              <a:srgbClr val="945438"/>
            </a:gs>
            <a:gs pos="99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752600"/>
          </a:xfrm>
          <a:noFill/>
          <a:effectLst>
            <a:outerShdw sx="1000" sy="1000" algn="ctr" rotWithShape="0">
              <a:srgbClr val="000000"/>
            </a:outerShdw>
          </a:effectLst>
        </p:spPr>
        <p:txBody>
          <a:bodyPr>
            <a:normAutofit fontScale="90000"/>
            <a:scene3d>
              <a:camera prst="perspectiveHeroicExtremeLeftFacing" fov="0">
                <a:rot lat="1200000" lon="0" rev="0"/>
              </a:camera>
              <a:lightRig rig="threePt" dir="t"/>
            </a:scene3d>
            <a:sp3d extrusionH="127000">
              <a:extrusionClr>
                <a:schemeClr val="tx1">
                  <a:lumMod val="65000"/>
                  <a:lumOff val="35000"/>
                </a:schemeClr>
              </a:extrusionClr>
            </a:sp3d>
          </a:bodyPr>
          <a:lstStyle/>
          <a:p>
            <a:r>
              <a:rPr lang="sk-SK" sz="53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V </a:t>
            </a:r>
            <a:r>
              <a:rPr lang="sk-SK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</a:rPr>
              <a:t>Ríme mali svätí bratia vybaviť predovšetkým tri záležitosti: </a:t>
            </a:r>
            <a:endParaRPr lang="sk-SK" dirty="0">
              <a:ln>
                <a:solidFill>
                  <a:srgbClr val="FF0000"/>
                </a:solidFill>
              </a:ln>
              <a:solidFill>
                <a:schemeClr val="tx2"/>
              </a:solidFill>
              <a:latin typeface="Rockwell Extra Bold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2133600"/>
            <a:ext cx="7467600" cy="4525963"/>
          </a:xfrm>
          <a:effectLst>
            <a:outerShdw sx="1000" sy="1000" algn="ctr" rotWithShape="0">
              <a:schemeClr val="bg1">
                <a:lumMod val="95000"/>
                <a:lumOff val="5000"/>
              </a:schemeClr>
            </a:outerShdw>
          </a:effectLst>
          <a:scene3d>
            <a:camera prst="orthographicFront"/>
            <a:lightRig rig="sunset" dir="t"/>
          </a:scene3d>
          <a:sp3d prstMaterial="dkEdge"/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  <a:latin typeface="Matura MT Script Capitals" pitchFamily="66" charset="0"/>
              </a:rPr>
              <a:t>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 potvrdenie staroslovienskej reči v liturgii západného, čiže rímskeho obradu;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 vysviacku učeníkov na diakonov a kňazov (lebo ich nechceli dať vysvätiť nemeckým biskupom);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 zriadenie samostatnej hierarchie pre Veľkú Moravu, ktorá by bola závislá priamo od pápeža.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88517">
            <a:off x="7185348" y="4180403"/>
            <a:ext cx="1667070" cy="242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ív Office">
  <a:themeElements>
    <a:clrScheme name="Vlastná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708</Words>
  <Application>Microsoft Office PowerPoint</Application>
  <PresentationFormat>Prezentácia na obrazovke (4:3)</PresentationFormat>
  <Paragraphs>97</Paragraphs>
  <Slides>17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11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9" baseType="lpstr">
      <vt:lpstr>Arial</vt:lpstr>
      <vt:lpstr>Calibri</vt:lpstr>
      <vt:lpstr>Cooper Black</vt:lpstr>
      <vt:lpstr>Forte</vt:lpstr>
      <vt:lpstr>Goudy Stout</vt:lpstr>
      <vt:lpstr>Lucida Handwriting</vt:lpstr>
      <vt:lpstr>Matura MT Script Capitals</vt:lpstr>
      <vt:lpstr>Ravie</vt:lpstr>
      <vt:lpstr>Rockwell Extra Bold</vt:lpstr>
      <vt:lpstr>Showcard Gothic</vt:lpstr>
      <vt:lpstr>Snap ITC</vt:lpstr>
      <vt:lpstr>Motív Office</vt:lpstr>
      <vt:lpstr>Po  stopách bratov  zo Solúnu</vt:lpstr>
      <vt:lpstr>Rodné mesto Solún </vt:lpstr>
      <vt:lpstr>Metod</vt:lpstr>
      <vt:lpstr>Konštantín</vt:lpstr>
      <vt:lpstr>Misia  na Veľkej Morave r. 863</vt:lpstr>
      <vt:lpstr>Prezentácia programu PowerPoint</vt:lpstr>
      <vt:lpstr>Cesta do Ríma</vt:lpstr>
      <vt:lpstr>V Blatnohrade</vt:lpstr>
      <vt:lpstr>V Ríme mali svätí bratia vybaviť predovšetkým tri záležitosti: </vt:lpstr>
      <vt:lpstr>Prezentácia programu PowerPoint</vt:lpstr>
      <vt:lpstr>Metod v Blatnohrade</vt:lpstr>
      <vt:lpstr>Metod sa satáva arcibiskupom</vt:lpstr>
      <vt:lpstr>Návrat na Moravu</vt:lpstr>
      <vt:lpstr>oČistenie v Ríme</vt:lpstr>
      <vt:lpstr>Prezentácia programu PowerPoint</vt:lpstr>
      <vt:lpstr>Zdroje informácií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cp:lastModifiedBy>student</cp:lastModifiedBy>
  <cp:revision>122</cp:revision>
  <dcterms:modified xsi:type="dcterms:W3CDTF">2022-10-04T09:27:12Z</dcterms:modified>
</cp:coreProperties>
</file>