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70" r:id="rId14"/>
  </p:sldIdLst>
  <p:sldSz cx="9144000" cy="6858000" type="screen4x3"/>
  <p:notesSz cx="6858000" cy="91440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4" d="100"/>
          <a:sy n="104" d="100"/>
        </p:scale>
        <p:origin x="-1188" y="-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overOverlay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6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5400" dirty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  <a:cs typeface="+mn-cs"/>
                </a:rPr>
                <a:t></a:t>
              </a:r>
            </a:p>
          </p:txBody>
        </p:sp>
        <p:cxnSp>
          <p:nvCxnSpPr>
            <p:cNvPr id="7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1558CF0-9795-4B75-8795-6542D0D1D1AB}" type="datetimeFigureOut">
              <a:rPr lang="sk-SK"/>
              <a:pPr>
                <a:defRPr/>
              </a:pPr>
              <a:t>1. 1. 2002</a:t>
            </a:fld>
            <a:endParaRPr lang="sk-SK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573F215-5639-41CB-8E2E-334C2A500608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173163" y="1392238"/>
            <a:ext cx="6778625" cy="923925"/>
            <a:chOff x="1172584" y="1381459"/>
            <a:chExt cx="6779110" cy="923330"/>
          </a:xfrm>
        </p:grpSpPr>
        <p:sp>
          <p:nvSpPr>
            <p:cNvPr id="5" name="TextBox 14"/>
            <p:cNvSpPr txBox="1"/>
            <p:nvPr/>
          </p:nvSpPr>
          <p:spPr>
            <a:xfrm>
              <a:off x="4147772" y="1381459"/>
              <a:ext cx="876363" cy="92333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  <a:cs typeface="+mn-cs"/>
                </a:rPr>
                <a:t></a:t>
              </a:r>
            </a:p>
          </p:txBody>
        </p:sp>
        <p:cxnSp>
          <p:nvCxnSpPr>
            <p:cNvPr id="6" name="Straight Connector 15"/>
            <p:cNvCxnSpPr/>
            <p:nvPr/>
          </p:nvCxnSpPr>
          <p:spPr>
            <a:xfrm rot="10800000">
              <a:off x="1172584" y="1925620"/>
              <a:ext cx="3119660" cy="158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/>
            <p:cNvCxnSpPr/>
            <p:nvPr/>
          </p:nvCxnSpPr>
          <p:spPr>
            <a:xfrm rot="10800000">
              <a:off x="4832033" y="1922447"/>
              <a:ext cx="3119661" cy="158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434BF9-04DA-4139-B787-64E52D1FC4DF}" type="datetimeFigureOut">
              <a:rPr lang="sk-SK"/>
              <a:pPr>
                <a:defRPr/>
              </a:pPr>
              <a:t>1. 1. 2002</a:t>
            </a:fld>
            <a:endParaRPr lang="sk-SK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850124-CCCD-43B7-A2F8-DEB49C1E2447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/>
        </p:nvGrpSpPr>
        <p:grpSpPr bwMode="auto">
          <a:xfrm rot="5400000">
            <a:off x="3908425" y="2881313"/>
            <a:ext cx="5481637" cy="922338"/>
            <a:chOff x="1815339" y="1381459"/>
            <a:chExt cx="5480154" cy="923330"/>
          </a:xfrm>
        </p:grpSpPr>
        <p:sp>
          <p:nvSpPr>
            <p:cNvPr id="5" name="TextBox 11"/>
            <p:cNvSpPr txBox="1"/>
            <p:nvPr/>
          </p:nvSpPr>
          <p:spPr>
            <a:xfrm>
              <a:off x="4146745" y="1381458"/>
              <a:ext cx="877650" cy="92333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  <a:cs typeface="+mn-cs"/>
                </a:rPr>
                <a:t></a:t>
              </a:r>
            </a:p>
          </p:txBody>
        </p:sp>
        <p:cxnSp>
          <p:nvCxnSpPr>
            <p:cNvPr id="6" name="Straight Connector 12"/>
            <p:cNvCxnSpPr/>
            <p:nvPr/>
          </p:nvCxnSpPr>
          <p:spPr>
            <a:xfrm flipH="1" flipV="1">
              <a:off x="1815339" y="1924967"/>
              <a:ext cx="2469482" cy="159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3"/>
            <p:cNvCxnSpPr/>
            <p:nvPr/>
          </p:nvCxnSpPr>
          <p:spPr>
            <a:xfrm rot="10800000">
              <a:off x="4826011" y="1928146"/>
              <a:ext cx="2469482" cy="159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73663-3858-4DCF-9B20-276C37481489}" type="datetimeFigureOut">
              <a:rPr lang="sk-SK"/>
              <a:pPr>
                <a:defRPr/>
              </a:pPr>
              <a:t>1. 1. 2002</a:t>
            </a:fld>
            <a:endParaRPr lang="sk-SK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D6AF3E-9ACC-4BD2-9821-F5C1ACBAC1A6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1173163" y="1392238"/>
            <a:ext cx="6778625" cy="923925"/>
            <a:chOff x="1172584" y="1381459"/>
            <a:chExt cx="6779110" cy="923330"/>
          </a:xfrm>
        </p:grpSpPr>
        <p:sp>
          <p:nvSpPr>
            <p:cNvPr id="5" name="TextBox 12"/>
            <p:cNvSpPr txBox="1"/>
            <p:nvPr/>
          </p:nvSpPr>
          <p:spPr>
            <a:xfrm>
              <a:off x="4147772" y="1381459"/>
              <a:ext cx="876363" cy="92333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  <a:cs typeface="+mn-cs"/>
                </a:rPr>
                <a:t></a:t>
              </a:r>
            </a:p>
          </p:txBody>
        </p:sp>
        <p:cxnSp>
          <p:nvCxnSpPr>
            <p:cNvPr id="6" name="Straight Connector 13"/>
            <p:cNvCxnSpPr/>
            <p:nvPr/>
          </p:nvCxnSpPr>
          <p:spPr>
            <a:xfrm rot="10800000">
              <a:off x="1172584" y="1925620"/>
              <a:ext cx="3119660" cy="158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4"/>
            <p:cNvCxnSpPr/>
            <p:nvPr/>
          </p:nvCxnSpPr>
          <p:spPr>
            <a:xfrm rot="10800000">
              <a:off x="4832033" y="1922447"/>
              <a:ext cx="3119661" cy="158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B80A00-B088-45DA-9A9E-A1298AE2BCD4}" type="datetimeFigureOut">
              <a:rPr lang="sk-SK"/>
              <a:pPr>
                <a:defRPr/>
              </a:pPr>
              <a:t>1. 1. 2002</a:t>
            </a:fld>
            <a:endParaRPr lang="sk-SK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B62889-8CF8-4877-BB77-C86644CEF9CA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CoverOverlay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1173163" y="2887663"/>
            <a:ext cx="6778625" cy="923925"/>
            <a:chOff x="1172584" y="1381459"/>
            <a:chExt cx="6779110" cy="923330"/>
          </a:xfrm>
        </p:grpSpPr>
        <p:sp>
          <p:nvSpPr>
            <p:cNvPr id="6" name="TextBox 8"/>
            <p:cNvSpPr txBox="1"/>
            <p:nvPr/>
          </p:nvSpPr>
          <p:spPr>
            <a:xfrm>
              <a:off x="4147772" y="1381459"/>
              <a:ext cx="876363" cy="92333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  <a:cs typeface="+mn-cs"/>
                </a:rPr>
                <a:t></a:t>
              </a:r>
            </a:p>
          </p:txBody>
        </p:sp>
        <p:cxnSp>
          <p:nvCxnSpPr>
            <p:cNvPr id="7" name="Straight Connector 9"/>
            <p:cNvCxnSpPr/>
            <p:nvPr/>
          </p:nvCxnSpPr>
          <p:spPr>
            <a:xfrm rot="10800000">
              <a:off x="1172584" y="1925620"/>
              <a:ext cx="3119660" cy="158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10"/>
            <p:cNvCxnSpPr/>
            <p:nvPr/>
          </p:nvCxnSpPr>
          <p:spPr>
            <a:xfrm rot="10800000">
              <a:off x="4832033" y="1927207"/>
              <a:ext cx="3119661" cy="1586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CD18B3-515F-4A66-B8D2-0B7076DA9E8C}" type="datetimeFigureOut">
              <a:rPr lang="sk-SK"/>
              <a:pPr>
                <a:defRPr/>
              </a:pPr>
              <a:t>1. 1. 2002</a:t>
            </a:fld>
            <a:endParaRPr lang="sk-SK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B692FB-709F-4ED5-9805-E0389EE5BC03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1173163" y="1392238"/>
            <a:ext cx="6778625" cy="923925"/>
            <a:chOff x="1172584" y="1381459"/>
            <a:chExt cx="6779110" cy="923330"/>
          </a:xfrm>
        </p:grpSpPr>
        <p:sp>
          <p:nvSpPr>
            <p:cNvPr id="6" name="TextBox 13"/>
            <p:cNvSpPr txBox="1"/>
            <p:nvPr/>
          </p:nvSpPr>
          <p:spPr>
            <a:xfrm>
              <a:off x="4147772" y="1381459"/>
              <a:ext cx="876363" cy="92333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  <a:cs typeface="+mn-cs"/>
                </a:rPr>
                <a:t></a:t>
              </a:r>
            </a:p>
          </p:txBody>
        </p:sp>
        <p:cxnSp>
          <p:nvCxnSpPr>
            <p:cNvPr id="7" name="Straight Connector 14"/>
            <p:cNvCxnSpPr/>
            <p:nvPr/>
          </p:nvCxnSpPr>
          <p:spPr>
            <a:xfrm rot="10800000">
              <a:off x="1172584" y="1925620"/>
              <a:ext cx="3119660" cy="158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15"/>
            <p:cNvCxnSpPr/>
            <p:nvPr/>
          </p:nvCxnSpPr>
          <p:spPr>
            <a:xfrm rot="10800000">
              <a:off x="4832033" y="1922447"/>
              <a:ext cx="3119661" cy="158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21C43-6BEF-4727-9CC8-CA9023E00551}" type="datetimeFigureOut">
              <a:rPr lang="sk-SK"/>
              <a:pPr>
                <a:defRPr/>
              </a:pPr>
              <a:t>1. 1. 2002</a:t>
            </a:fld>
            <a:endParaRPr lang="sk-SK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ADBC28-BC06-44B0-86CF-D6B39EFFA6FA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1173163" y="1392238"/>
            <a:ext cx="6778625" cy="923925"/>
            <a:chOff x="1172584" y="1381459"/>
            <a:chExt cx="6779110" cy="923330"/>
          </a:xfrm>
        </p:grpSpPr>
        <p:sp>
          <p:nvSpPr>
            <p:cNvPr id="8" name="TextBox 15"/>
            <p:cNvSpPr txBox="1"/>
            <p:nvPr/>
          </p:nvSpPr>
          <p:spPr>
            <a:xfrm>
              <a:off x="4147772" y="1381459"/>
              <a:ext cx="876363" cy="92333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  <a:cs typeface="+mn-cs"/>
                </a:rPr>
                <a:t></a:t>
              </a:r>
            </a:p>
          </p:txBody>
        </p:sp>
        <p:cxnSp>
          <p:nvCxnSpPr>
            <p:cNvPr id="9" name="Straight Connector 16"/>
            <p:cNvCxnSpPr/>
            <p:nvPr/>
          </p:nvCxnSpPr>
          <p:spPr>
            <a:xfrm rot="10800000">
              <a:off x="1172584" y="1925620"/>
              <a:ext cx="3119660" cy="158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7"/>
            <p:cNvCxnSpPr/>
            <p:nvPr/>
          </p:nvCxnSpPr>
          <p:spPr>
            <a:xfrm rot="10800000">
              <a:off x="4832033" y="1922447"/>
              <a:ext cx="3119661" cy="158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5460-E042-4570-B688-0577B3A9EF97}" type="datetimeFigureOut">
              <a:rPr lang="sk-SK"/>
              <a:pPr>
                <a:defRPr/>
              </a:pPr>
              <a:t>1. 1. 2002</a:t>
            </a:fld>
            <a:endParaRPr lang="sk-SK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06CF7-C42B-4E15-B118-3E71A457AF2B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173163" y="1392238"/>
            <a:ext cx="6778625" cy="923925"/>
            <a:chOff x="1172584" y="1381459"/>
            <a:chExt cx="6779110" cy="923330"/>
          </a:xfrm>
        </p:grpSpPr>
        <p:sp>
          <p:nvSpPr>
            <p:cNvPr id="4" name="TextBox 13"/>
            <p:cNvSpPr txBox="1"/>
            <p:nvPr/>
          </p:nvSpPr>
          <p:spPr>
            <a:xfrm>
              <a:off x="4147772" y="1381459"/>
              <a:ext cx="876363" cy="92333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  <a:cs typeface="+mn-cs"/>
                </a:rPr>
                <a:t></a:t>
              </a:r>
            </a:p>
          </p:txBody>
        </p:sp>
        <p:cxnSp>
          <p:nvCxnSpPr>
            <p:cNvPr id="5" name="Straight Connector 14"/>
            <p:cNvCxnSpPr/>
            <p:nvPr/>
          </p:nvCxnSpPr>
          <p:spPr>
            <a:xfrm rot="10800000">
              <a:off x="1172584" y="1925620"/>
              <a:ext cx="3119660" cy="158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15"/>
            <p:cNvCxnSpPr/>
            <p:nvPr/>
          </p:nvCxnSpPr>
          <p:spPr>
            <a:xfrm rot="10800000">
              <a:off x="4832033" y="1922447"/>
              <a:ext cx="3119661" cy="158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BA0B9B-587B-4CF6-8B12-F89FD156A614}" type="datetimeFigureOut">
              <a:rPr lang="sk-SK"/>
              <a:pPr>
                <a:defRPr/>
              </a:pPr>
              <a:t>1. 1. 2002</a:t>
            </a:fld>
            <a:endParaRPr lang="sk-SK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6D86D6-C07E-4300-AB60-07C35B70A277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8AC294-208D-4069-90FC-51046F40422D}" type="datetimeFigureOut">
              <a:rPr lang="sk-SK"/>
              <a:pPr>
                <a:defRPr/>
              </a:pPr>
              <a:t>1. 1. 2002</a:t>
            </a:fld>
            <a:endParaRPr lang="sk-SK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14C21-D908-4AA1-B207-81A3788CD592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D71BC1-6FFA-44AD-8543-28197E2C7002}" type="datetimeFigureOut">
              <a:rPr lang="sk-SK"/>
              <a:pPr>
                <a:defRPr/>
              </a:pPr>
              <a:t>1. 1. 2002</a:t>
            </a:fld>
            <a:endParaRPr lang="sk-SK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A17910-FC34-457E-B215-424EC9DF0185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k-SK" noProof="0" smtClean="0"/>
              <a:t>Ak chcete pridať obrázok, kliknite na ikonu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F09414-0614-43C3-97C8-A4E59B6E3C2A}" type="datetimeFigureOut">
              <a:rPr lang="sk-SK"/>
              <a:pPr>
                <a:defRPr/>
              </a:pPr>
              <a:t>1. 1. 2002</a:t>
            </a:fld>
            <a:endParaRPr lang="sk-SK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B76E8-592F-4916-A078-7D85C316C2A2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688975" y="569913"/>
            <a:ext cx="7756525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k-SK" altLang="sk-SK" smtClean="0"/>
              <a:t>Upravte štýly predlohy textu</a:t>
            </a:r>
            <a:endParaRPr lang="en-US" altLang="sk-SK" smtClean="0"/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98500" y="2247900"/>
            <a:ext cx="7747000" cy="387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altLang="sk-SK" smtClean="0"/>
              <a:t>Upravte štýl predlohy textu.</a:t>
            </a:r>
          </a:p>
          <a:p>
            <a:pPr lvl="1"/>
            <a:r>
              <a:rPr lang="sk-SK" altLang="sk-SK" smtClean="0"/>
              <a:t>Druhá úroveň</a:t>
            </a:r>
          </a:p>
          <a:p>
            <a:pPr lvl="2"/>
            <a:r>
              <a:rPr lang="sk-SK" altLang="sk-SK" smtClean="0"/>
              <a:t>Tretia úroveň</a:t>
            </a:r>
          </a:p>
          <a:p>
            <a:pPr lvl="3"/>
            <a:r>
              <a:rPr lang="sk-SK" altLang="sk-SK" smtClean="0"/>
              <a:t>Štvrtá úroveň</a:t>
            </a:r>
          </a:p>
          <a:p>
            <a:pPr lvl="4"/>
            <a:r>
              <a:rPr lang="sk-SK" altLang="sk-SK" smtClean="0"/>
              <a:t>Piata úroveň</a:t>
            </a:r>
            <a:endParaRPr lang="en-US" altLang="sk-SK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63" y="61610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8E8ECDB-5711-4D59-A006-826747F37CF4}" type="datetimeFigureOut">
              <a:rPr lang="sk-SK"/>
              <a:pPr>
                <a:defRPr/>
              </a:pPr>
              <a:t>1. 1. 2002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0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8925" y="61610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4871BFA-FBD7-402C-9177-C069A2C0D246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7" r:id="rId1"/>
    <p:sldLayoutId id="2147484078" r:id="rId2"/>
    <p:sldLayoutId id="2147484079" r:id="rId3"/>
    <p:sldLayoutId id="2147484080" r:id="rId4"/>
    <p:sldLayoutId id="2147484081" r:id="rId5"/>
    <p:sldLayoutId id="2147484082" r:id="rId6"/>
    <p:sldLayoutId id="2147484076" r:id="rId7"/>
    <p:sldLayoutId id="2147484075" r:id="rId8"/>
    <p:sldLayoutId id="2147484074" r:id="rId9"/>
    <p:sldLayoutId id="2147484083" r:id="rId10"/>
    <p:sldLayoutId id="214748408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Book Antiqu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Book Antiqu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Book Antiqu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Book Antiqua" pitchFamily="18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125" indent="-3651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"/>
        <a:defRPr sz="2400" kern="1200">
          <a:solidFill>
            <a:srgbClr val="262626"/>
          </a:solidFill>
          <a:latin typeface="+mn-lt"/>
          <a:ea typeface="+mn-ea"/>
          <a:cs typeface="+mn-cs"/>
        </a:defRPr>
      </a:lvl1pPr>
      <a:lvl2pPr marL="776288" indent="-3651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"/>
        <a:defRPr sz="2200" kern="1200">
          <a:solidFill>
            <a:srgbClr val="262626"/>
          </a:solidFill>
          <a:latin typeface="+mn-lt"/>
          <a:ea typeface="+mn-ea"/>
          <a:cs typeface="+mn-cs"/>
        </a:defRPr>
      </a:lvl2pPr>
      <a:lvl3pPr marL="1143000" indent="-3651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"/>
        <a:defRPr sz="2000" kern="1200">
          <a:solidFill>
            <a:srgbClr val="262626"/>
          </a:solidFill>
          <a:latin typeface="+mn-lt"/>
          <a:ea typeface="+mn-ea"/>
          <a:cs typeface="+mn-cs"/>
        </a:defRPr>
      </a:lvl3pPr>
      <a:lvl4pPr marL="1508125" indent="-3190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"/>
        <a:defRPr kern="1200">
          <a:solidFill>
            <a:srgbClr val="262626"/>
          </a:solidFill>
          <a:latin typeface="+mn-lt"/>
          <a:ea typeface="+mn-ea"/>
          <a:cs typeface="+mn-cs"/>
        </a:defRPr>
      </a:lvl4pPr>
      <a:lvl5pPr marL="1828800" indent="-3190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"/>
        <a:defRPr sz="1600" kern="1200">
          <a:solidFill>
            <a:srgbClr val="262626"/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img.pauzicka.zoznam.sk/pictures/same-retaze.jpg" TargetMode="External"/><Relationship Id="rId3" Type="http://schemas.openxmlformats.org/officeDocument/2006/relationships/hyperlink" Target="http://diverge.hunter.cuny.edu/~weigang/Images/11-18_streptococcus.jpg" TargetMode="External"/><Relationship Id="rId7" Type="http://schemas.openxmlformats.org/officeDocument/2006/relationships/hyperlink" Target="http://www.mojanitra.sk/images/clanky/vata/c_6540_4.jpg" TargetMode="External"/><Relationship Id="rId2" Type="http://schemas.openxmlformats.org/officeDocument/2006/relationships/hyperlink" Target="http://www.oskole.sk/userfiles/image/2012/januar/Pr%C3%ADrodoveda%209%20-%20Bakt%C3%A9rie,%20huby%20a%20rasltiny%20(2)_html_m2886fc35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iles.dvojicazalesakov.webnode.sk/200000006-23bc824b61/kuriatko-jedle.jpg" TargetMode="External"/><Relationship Id="rId11" Type="http://schemas.openxmlformats.org/officeDocument/2006/relationships/hyperlink" Target="http://projektysipvz.gytool.cz/ProjektySIPVZ/Obrazky/Chemie/pivo/puceni.jpg" TargetMode="External"/><Relationship Id="rId5" Type="http://schemas.openxmlformats.org/officeDocument/2006/relationships/hyperlink" Target="http://www.oskole.sk/userfiles/image/biologia/Huby/huby5.jpg" TargetMode="External"/><Relationship Id="rId10" Type="http://schemas.openxmlformats.org/officeDocument/2006/relationships/hyperlink" Target="http://www.nova-scientia.jecool.net/wp-content/uploads/2012/08/plese%C5%88-hlavi%C4%8Dkat%C3%A1.jpg" TargetMode="External"/><Relationship Id="rId4" Type="http://schemas.openxmlformats.org/officeDocument/2006/relationships/hyperlink" Target="http://urban.wbl.sk/m2.jpg" TargetMode="External"/><Relationship Id="rId9" Type="http://schemas.openxmlformats.org/officeDocument/2006/relationships/hyperlink" Target="http://www.oskole.sk/userfiles/image/Zofia/Marec/Biol%C3%B3gia/rozmnozovanie%20rastlin_html_mf07bc06.jpg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187624" y="1556792"/>
            <a:ext cx="6777318" cy="1731982"/>
          </a:xfrm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k-SK" dirty="0" smtClean="0"/>
              <a:t>Rozmnožovanie baktérií a húb - </a:t>
            </a:r>
            <a:r>
              <a:rPr lang="sk-SK" sz="3200" dirty="0" smtClean="0"/>
              <a:t>9.ročník</a:t>
            </a:r>
            <a:endParaRPr lang="sk-SK" sz="32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767138"/>
            <a:ext cx="6400800" cy="1752600"/>
          </a:xfrm>
        </p:spPr>
        <p:txBody>
          <a:bodyPr>
            <a:normAutofit/>
          </a:bodyPr>
          <a:lstStyle/>
          <a:p>
            <a:pPr eaLnBrk="1" hangingPunct="1">
              <a:buFont typeface="Wingdings 2" pitchFamily="18" charset="2"/>
              <a:buNone/>
            </a:pPr>
            <a:endParaRPr lang="sk-SK" smtClean="0">
              <a:effectLst>
                <a:outerShdw blurRad="38100" dist="38100" dir="2700000" algn="tl">
                  <a:srgbClr val="895D1D"/>
                </a:outerShdw>
              </a:effectLst>
            </a:endParaRPr>
          </a:p>
          <a:p>
            <a:pPr eaLnBrk="1" hangingPunct="1">
              <a:buFont typeface="Wingdings 2" pitchFamily="18" charset="2"/>
              <a:buNone/>
            </a:pPr>
            <a:endParaRPr lang="sk-SK" smtClean="0">
              <a:effectLst>
                <a:outerShdw blurRad="38100" dist="38100" dir="2700000" algn="tl">
                  <a:srgbClr val="895D1D"/>
                </a:outerShdw>
              </a:effectLst>
            </a:endParaRPr>
          </a:p>
        </p:txBody>
      </p:sp>
      <p:pic>
        <p:nvPicPr>
          <p:cNvPr id="13315" name="Picture 4" descr="E:\CLILL PL,prezentácie\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088" y="476250"/>
            <a:ext cx="3151187" cy="85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altLang="sk-SK" smtClean="0"/>
              <a:t>Huby bez plodnice - plesne</a:t>
            </a:r>
          </a:p>
        </p:txBody>
      </p:sp>
      <p:sp>
        <p:nvSpPr>
          <p:cNvPr id="19459" name="Zástupný symbol obsahu 2"/>
          <p:cNvSpPr>
            <a:spLocks noGrp="1"/>
          </p:cNvSpPr>
          <p:nvPr>
            <p:ph sz="quarter" idx="13"/>
          </p:nvPr>
        </p:nvSpPr>
        <p:spPr>
          <a:xfrm>
            <a:off x="685800" y="2239963"/>
            <a:ext cx="3803650" cy="3876675"/>
          </a:xfrm>
        </p:spPr>
        <p:txBody>
          <a:bodyPr/>
          <a:lstStyle/>
          <a:p>
            <a:pPr eaLnBrk="1" hangingPunct="1"/>
            <a:r>
              <a:rPr lang="sk-SK" altLang="sk-SK" smtClean="0"/>
              <a:t>Výtrusmi</a:t>
            </a:r>
          </a:p>
          <a:p>
            <a:pPr eaLnBrk="1" hangingPunct="1"/>
            <a:r>
              <a:rPr lang="sk-SK" altLang="sk-SK" smtClean="0"/>
              <a:t>Výtrusy sú vo výtrusniciach na stopke</a:t>
            </a:r>
          </a:p>
        </p:txBody>
      </p:sp>
      <p:pic>
        <p:nvPicPr>
          <p:cNvPr id="8" name="Zástupný symbol obsahu 7" descr="plesne.jpg"/>
          <p:cNvPicPr>
            <a:picLocks noGrp="1" noChangeAspect="1"/>
          </p:cNvPicPr>
          <p:nvPr>
            <p:ph sz="quarter" idx="14"/>
          </p:nvPr>
        </p:nvPicPr>
        <p:blipFill>
          <a:blip r:embed="rId2"/>
          <a:srcRect/>
          <a:stretch>
            <a:fillRect/>
          </a:stretch>
        </p:blipFill>
        <p:spPr>
          <a:xfrm>
            <a:off x="6913563" y="2205038"/>
            <a:ext cx="1835150" cy="1584325"/>
          </a:xfrm>
        </p:spPr>
      </p:pic>
      <p:pic>
        <p:nvPicPr>
          <p:cNvPr id="5" name="Obrázok 4" descr="PLESE-~1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8313" y="3644900"/>
            <a:ext cx="6353175" cy="237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altLang="sk-SK" smtClean="0"/>
              <a:t>Huby s plodnicou</a:t>
            </a:r>
          </a:p>
        </p:txBody>
      </p:sp>
      <p:sp>
        <p:nvSpPr>
          <p:cNvPr id="20483" name="Zástupný symbol obsahu 2"/>
          <p:cNvSpPr>
            <a:spLocks noGrp="1"/>
          </p:cNvSpPr>
          <p:nvPr>
            <p:ph sz="quarter" idx="13"/>
          </p:nvPr>
        </p:nvSpPr>
        <p:spPr>
          <a:xfrm>
            <a:off x="685800" y="2239963"/>
            <a:ext cx="3803650" cy="3876675"/>
          </a:xfrm>
        </p:spPr>
        <p:txBody>
          <a:bodyPr/>
          <a:lstStyle/>
          <a:p>
            <a:pPr eaLnBrk="1" hangingPunct="1"/>
            <a:r>
              <a:rPr lang="sk-SK" altLang="sk-SK" smtClean="0"/>
              <a:t>Výtrusmi</a:t>
            </a:r>
          </a:p>
          <a:p>
            <a:pPr eaLnBrk="1" hangingPunct="1"/>
            <a:r>
              <a:rPr lang="sk-SK" altLang="sk-SK" smtClean="0"/>
              <a:t>Výtrusnice sú uložené na spodnej strane klobúka</a:t>
            </a:r>
          </a:p>
        </p:txBody>
      </p:sp>
      <p:pic>
        <p:nvPicPr>
          <p:cNvPr id="20484" name="Zástupný symbol obsahu 4" descr="dubák.jpg"/>
          <p:cNvPicPr>
            <a:picLocks noGrp="1" noChangeAspect="1"/>
          </p:cNvPicPr>
          <p:nvPr>
            <p:ph sz="quarter" idx="14"/>
          </p:nvPr>
        </p:nvPicPr>
        <p:blipFill>
          <a:blip r:embed="rId2"/>
          <a:srcRect/>
          <a:stretch>
            <a:fillRect/>
          </a:stretch>
        </p:blipFill>
        <p:spPr>
          <a:xfrm>
            <a:off x="4787900" y="2205038"/>
            <a:ext cx="4103688" cy="3078162"/>
          </a:xfrm>
        </p:spPr>
      </p:pic>
      <p:pic>
        <p:nvPicPr>
          <p:cNvPr id="20485" name="Obrázok 5" descr="kuriatko-jedl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6013" y="4005263"/>
            <a:ext cx="3556000" cy="252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altLang="sk-SK" smtClean="0"/>
              <a:t>Zdroje</a:t>
            </a:r>
          </a:p>
        </p:txBody>
      </p:sp>
      <p:sp>
        <p:nvSpPr>
          <p:cNvPr id="24578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sk-SK" altLang="sk-SK" sz="1200" smtClean="0">
                <a:hlinkClick r:id="rId2"/>
              </a:rPr>
              <a:t>http://www.zlaticko.sk/sub/zlaticko.sk/images/baby.jpg      </a:t>
            </a:r>
          </a:p>
          <a:p>
            <a:pPr eaLnBrk="1" hangingPunct="1"/>
            <a:r>
              <a:rPr lang="sk-SK" altLang="sk-SK" sz="1200" smtClean="0">
                <a:hlinkClick r:id="rId2"/>
              </a:rPr>
              <a:t>http://nd05.jxs.cz/904/235/730821f839_81550144_o2.png                    </a:t>
            </a:r>
          </a:p>
          <a:p>
            <a:pPr eaLnBrk="1" hangingPunct="1"/>
            <a:r>
              <a:rPr lang="sk-SK" altLang="sk-SK" sz="1200" smtClean="0">
                <a:hlinkClick r:id="rId2"/>
              </a:rPr>
              <a:t>http://www.oskole.sk/userfiles/image/2012/januar/Pr%C3%ADrodoveda%209%20-%20Bakt%C3%A9rie,%20huby%20a%20rasltiny%20(2)_html_m2886fc35.png</a:t>
            </a:r>
            <a:r>
              <a:rPr lang="sk-SK" altLang="sk-SK" sz="1200" smtClean="0"/>
              <a:t> </a:t>
            </a:r>
          </a:p>
          <a:p>
            <a:pPr eaLnBrk="1" hangingPunct="1"/>
            <a:r>
              <a:rPr lang="sk-SK" altLang="sk-SK" sz="1200" smtClean="0">
                <a:hlinkClick r:id="rId3"/>
              </a:rPr>
              <a:t>http://diverge.hunter.cuny.edu/~weigang/Images/11-18_streptococcus.jpg</a:t>
            </a:r>
            <a:r>
              <a:rPr lang="sk-SK" altLang="sk-SK" sz="1200" smtClean="0"/>
              <a:t>    </a:t>
            </a:r>
          </a:p>
          <a:p>
            <a:pPr eaLnBrk="1" hangingPunct="1"/>
            <a:r>
              <a:rPr lang="sk-SK" altLang="sk-SK" sz="1200" smtClean="0">
                <a:hlinkClick r:id="rId4"/>
              </a:rPr>
              <a:t>http://urban.wbl.sk/m2.jpg</a:t>
            </a:r>
            <a:r>
              <a:rPr lang="sk-SK" altLang="sk-SK" sz="1200" smtClean="0"/>
              <a:t>     </a:t>
            </a:r>
          </a:p>
          <a:p>
            <a:pPr eaLnBrk="1" hangingPunct="1"/>
            <a:r>
              <a:rPr lang="sk-SK" altLang="sk-SK" sz="1200" smtClean="0">
                <a:hlinkClick r:id="rId5"/>
              </a:rPr>
              <a:t>http://www.oskole.sk/userfiles/image/biologia/Huby/huby5.jpg</a:t>
            </a:r>
            <a:r>
              <a:rPr lang="sk-SK" altLang="sk-SK" sz="1200" smtClean="0"/>
              <a:t>    </a:t>
            </a:r>
          </a:p>
          <a:p>
            <a:pPr eaLnBrk="1" hangingPunct="1"/>
            <a:r>
              <a:rPr lang="sk-SK" altLang="sk-SK" sz="1200" smtClean="0"/>
              <a:t> </a:t>
            </a:r>
            <a:r>
              <a:rPr lang="sk-SK" altLang="sk-SK" sz="1200" smtClean="0">
                <a:hlinkClick r:id="rId6"/>
              </a:rPr>
              <a:t>http://files.dvojicazalesakov.webnode.sk/200000006-23bc824b61/kuriatko-jedle.jpg</a:t>
            </a:r>
            <a:r>
              <a:rPr lang="sk-SK" altLang="sk-SK" sz="1200" smtClean="0"/>
              <a:t>   </a:t>
            </a:r>
          </a:p>
          <a:p>
            <a:pPr eaLnBrk="1" hangingPunct="1"/>
            <a:r>
              <a:rPr lang="sk-SK" altLang="sk-SK" sz="1200" smtClean="0">
                <a:hlinkClick r:id="rId7"/>
              </a:rPr>
              <a:t>http://www.mojanitra.sk/images/clanky/vata/c_6540_4.jpg</a:t>
            </a:r>
            <a:r>
              <a:rPr lang="sk-SK" altLang="sk-SK" sz="1200" smtClean="0"/>
              <a:t>     </a:t>
            </a:r>
          </a:p>
          <a:p>
            <a:pPr eaLnBrk="1" hangingPunct="1"/>
            <a:r>
              <a:rPr lang="sk-SK" altLang="sk-SK" sz="1200" smtClean="0">
                <a:hlinkClick r:id="rId8"/>
              </a:rPr>
              <a:t>http://img.pauzicka.zoznam.sk/pictures/same-retaze.jpg</a:t>
            </a:r>
            <a:endParaRPr lang="sk-SK" altLang="sk-SK" sz="1200" smtClean="0"/>
          </a:p>
          <a:p>
            <a:pPr eaLnBrk="1" hangingPunct="1"/>
            <a:r>
              <a:rPr lang="sk-SK" altLang="sk-SK" sz="1200" smtClean="0">
                <a:hlinkClick r:id="rId9"/>
              </a:rPr>
              <a:t>http://www.oskole.sk/userfiles/image/Zofia/Marec/Biol%C3%B3gia/rozmnozovanie%20rastlin_html_mf07bc06.jpg</a:t>
            </a:r>
            <a:endParaRPr lang="sk-SK" altLang="sk-SK" sz="1200" smtClean="0"/>
          </a:p>
          <a:p>
            <a:pPr eaLnBrk="1" hangingPunct="1"/>
            <a:r>
              <a:rPr lang="sk-SK" altLang="sk-SK" sz="1200" smtClean="0">
                <a:hlinkClick r:id="rId10"/>
              </a:rPr>
              <a:t>http://www.nova-scientia.jecool.net/wp-content/uploads/2012/08/plese%C5%88-hlavi%C4%8Dkat%C3%A1.jpg</a:t>
            </a:r>
            <a:endParaRPr lang="sk-SK" altLang="sk-SK" sz="1200" smtClean="0"/>
          </a:p>
          <a:p>
            <a:pPr eaLnBrk="1" hangingPunct="1"/>
            <a:r>
              <a:rPr lang="sk-SK" altLang="sk-SK" sz="1200" smtClean="0">
                <a:hlinkClick r:id="rId11"/>
              </a:rPr>
              <a:t>http://projektysipvz.gytool.cz/ProjektySIPVZ/Obrazky/Chemie/pivo/puceni.jpg</a:t>
            </a:r>
            <a:endParaRPr lang="sk-SK" altLang="sk-SK" sz="1200" smtClean="0"/>
          </a:p>
          <a:p>
            <a:pPr eaLnBrk="1" hangingPunct="1"/>
            <a:endParaRPr lang="sk-SK" altLang="sk-SK" sz="1200" smtClean="0"/>
          </a:p>
          <a:p>
            <a:pPr eaLnBrk="1" hangingPunct="1"/>
            <a:endParaRPr lang="sk-SK" altLang="sk-SK" sz="1200" smtClean="0"/>
          </a:p>
          <a:p>
            <a:pPr eaLnBrk="1" hangingPunct="1"/>
            <a:endParaRPr lang="sk-SK" altLang="sk-SK" sz="1200" smtClean="0"/>
          </a:p>
          <a:p>
            <a:pPr eaLnBrk="1" hangingPunct="1"/>
            <a:endParaRPr lang="sk-SK" altLang="sk-SK" sz="1200" smtClean="0"/>
          </a:p>
          <a:p>
            <a:pPr eaLnBrk="1" hangingPunct="1"/>
            <a:endParaRPr lang="sk-SK" altLang="sk-SK" sz="1200" smtClean="0"/>
          </a:p>
          <a:p>
            <a:pPr eaLnBrk="1" hangingPunct="1"/>
            <a:endParaRPr lang="sk-SK" altLang="sk-SK" sz="1200" smtClean="0"/>
          </a:p>
          <a:p>
            <a:pPr eaLnBrk="1" hangingPunct="1"/>
            <a:endParaRPr lang="sk-SK" altLang="sk-SK" sz="1200" u="sng" smtClean="0"/>
          </a:p>
          <a:p>
            <a:pPr eaLnBrk="1" hangingPunct="1"/>
            <a:endParaRPr lang="sk-SK" altLang="sk-SK" sz="1200" smtClean="0"/>
          </a:p>
          <a:p>
            <a:pPr eaLnBrk="1" hangingPunct="1"/>
            <a:endParaRPr lang="sk-SK" altLang="sk-SK" sz="1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BlokTextu 6"/>
          <p:cNvSpPr txBox="1">
            <a:spLocks noChangeArrowheads="1"/>
          </p:cNvSpPr>
          <p:nvPr/>
        </p:nvSpPr>
        <p:spPr bwMode="auto">
          <a:xfrm>
            <a:off x="1908175" y="4437063"/>
            <a:ext cx="547211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k-SK" altLang="sk-SK" sz="4000"/>
              <a:t>Ďakujem za pozornosť.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sk-SK" altLang="sk-SK" smtClean="0"/>
              <a:t>rozmnožovanie  = reprodukcia </a:t>
            </a:r>
          </a:p>
          <a:p>
            <a:pPr eaLnBrk="1" hangingPunct="1"/>
            <a:r>
              <a:rPr lang="sk-SK" altLang="sk-SK" smtClean="0"/>
              <a:t>mechanizmus nepretržitého procesu vzniku, vývoja a zániku života</a:t>
            </a:r>
          </a:p>
          <a:p>
            <a:pPr eaLnBrk="1" hangingPunct="1"/>
            <a:r>
              <a:rPr lang="sk-SK" altLang="sk-SK" smtClean="0"/>
              <a:t>základný znak živých organizmov</a:t>
            </a:r>
          </a:p>
          <a:p>
            <a:pPr eaLnBrk="1" hangingPunct="1"/>
            <a:r>
              <a:rPr lang="sk-SK" altLang="sk-SK" smtClean="0"/>
              <a:t>zabezpečuje vznik nových jedincov a zachovanie druhu</a:t>
            </a:r>
          </a:p>
        </p:txBody>
      </p:sp>
      <p:sp>
        <p:nvSpPr>
          <p:cNvPr id="14338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altLang="sk-SK" smtClean="0"/>
              <a:t>Rozmnožovanie</a:t>
            </a:r>
          </a:p>
        </p:txBody>
      </p:sp>
      <p:pic>
        <p:nvPicPr>
          <p:cNvPr id="14339" name="Obrázok 4" descr="baby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4163" y="4383088"/>
            <a:ext cx="2879725" cy="216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altLang="sk-SK" smtClean="0"/>
              <a:t>Rozmnožovanie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900113" y="2276475"/>
            <a:ext cx="3441700" cy="658813"/>
          </a:xfrm>
        </p:spPr>
        <p:txBody>
          <a:bodyPr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sk-SK" dirty="0" smtClean="0"/>
              <a:t>Pohlavné rozmnožovanie</a:t>
            </a:r>
            <a:endParaRPr lang="sk-SK" dirty="0"/>
          </a:p>
        </p:txBody>
      </p:sp>
      <p:sp>
        <p:nvSpPr>
          <p:cNvPr id="12292" name="Zástupný symbol obsahu 3"/>
          <p:cNvSpPr>
            <a:spLocks noGrp="1"/>
          </p:cNvSpPr>
          <p:nvPr>
            <p:ph sz="half" idx="2"/>
          </p:nvPr>
        </p:nvSpPr>
        <p:spPr>
          <a:xfrm>
            <a:off x="684213" y="3357563"/>
            <a:ext cx="3803650" cy="3171825"/>
          </a:xfrm>
        </p:spPr>
        <p:txBody>
          <a:bodyPr/>
          <a:lstStyle/>
          <a:p>
            <a:pPr eaLnBrk="1" hangingPunct="1"/>
            <a:r>
              <a:rPr lang="sk-SK" altLang="sk-SK" smtClean="0"/>
              <a:t>nový jedinec vzniká splynutím samčej a samičej pohlavnej bunky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932363" y="2205038"/>
            <a:ext cx="3817937" cy="658812"/>
          </a:xfrm>
        </p:spPr>
        <p:txBody>
          <a:bodyPr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sk-SK" dirty="0" smtClean="0"/>
              <a:t>Nepohlavné rozmnožovanie</a:t>
            </a:r>
            <a:endParaRPr lang="sk-SK" dirty="0"/>
          </a:p>
        </p:txBody>
      </p:sp>
      <p:sp>
        <p:nvSpPr>
          <p:cNvPr id="12294" name="Zástupný symbol obsahu 5"/>
          <p:cNvSpPr>
            <a:spLocks noGrp="1"/>
          </p:cNvSpPr>
          <p:nvPr>
            <p:ph sz="quarter" idx="4"/>
          </p:nvPr>
        </p:nvSpPr>
        <p:spPr>
          <a:xfrm>
            <a:off x="4643438" y="3357563"/>
            <a:ext cx="3800475" cy="3171825"/>
          </a:xfrm>
        </p:spPr>
        <p:txBody>
          <a:bodyPr/>
          <a:lstStyle/>
          <a:p>
            <a:pPr eaLnBrk="1" hangingPunct="1"/>
            <a:r>
              <a:rPr lang="sk-SK" altLang="sk-SK" smtClean="0"/>
              <a:t>nový jedinec vzniká z časti tela len jedného organizmu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1229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Zástupný symbol obsahu 2"/>
          <p:cNvSpPr>
            <a:spLocks noGrp="1"/>
          </p:cNvSpPr>
          <p:nvPr>
            <p:ph idx="1"/>
          </p:nvPr>
        </p:nvSpPr>
        <p:spPr>
          <a:xfrm>
            <a:off x="684213" y="2565400"/>
            <a:ext cx="7747000" cy="3878263"/>
          </a:xfrm>
        </p:spPr>
        <p:txBody>
          <a:bodyPr/>
          <a:lstStyle/>
          <a:p>
            <a:pPr eaLnBrk="1" hangingPunct="1"/>
            <a:r>
              <a:rPr lang="sk-SK" altLang="sk-SK" smtClean="0"/>
              <a:t>Baktérie sa rozmnožujú </a:t>
            </a:r>
            <a:r>
              <a:rPr lang="sk-SK" altLang="sk-SK" b="1" smtClean="0"/>
              <a:t>nepohlavne.</a:t>
            </a:r>
          </a:p>
          <a:p>
            <a:pPr eaLnBrk="1" hangingPunct="1"/>
            <a:r>
              <a:rPr lang="sk-SK" altLang="sk-SK" smtClean="0"/>
              <a:t>Jedinec, ktorý vznikne nepohlavným rozmnožovaním je z hľadiska dedičnosti úplne zhodný s rodičovským jedincom.</a:t>
            </a:r>
          </a:p>
          <a:p>
            <a:pPr eaLnBrk="1" hangingPunct="1"/>
            <a:endParaRPr lang="sk-SK" altLang="sk-SK" b="1" smtClean="0"/>
          </a:p>
          <a:p>
            <a:pPr eaLnBrk="1" hangingPunct="1">
              <a:buFont typeface="Wingdings 2" pitchFamily="18" charset="2"/>
              <a:buNone/>
            </a:pPr>
            <a:endParaRPr lang="sk-SK" altLang="sk-SK" smtClean="0"/>
          </a:p>
        </p:txBody>
      </p:sp>
      <p:sp>
        <p:nvSpPr>
          <p:cNvPr id="16386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altLang="sk-SK" smtClean="0"/>
              <a:t>Rozmnožovanie baktérií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sk-SK" altLang="sk-SK" b="1" smtClean="0"/>
              <a:t>priečnym delením</a:t>
            </a:r>
            <a:r>
              <a:rPr lang="sk-SK" altLang="sk-SK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sk-SK" altLang="sk-SK" smtClean="0"/>
              <a:t> najčastejšie </a:t>
            </a:r>
          </a:p>
          <a:p>
            <a:pPr eaLnBrk="1" hangingPunct="1">
              <a:buFont typeface="Wingdings" pitchFamily="2" charset="2"/>
              <a:buNone/>
            </a:pPr>
            <a:r>
              <a:rPr lang="sk-SK" altLang="sk-SK" smtClean="0"/>
              <a:t>veľmi rýchly spôsob rozmnožovania </a:t>
            </a:r>
          </a:p>
          <a:p>
            <a:pPr eaLnBrk="1" hangingPunct="1">
              <a:buFont typeface="Wingdings" pitchFamily="2" charset="2"/>
              <a:buNone/>
            </a:pPr>
            <a:r>
              <a:rPr lang="sk-SK" altLang="sk-SK" smtClean="0"/>
              <a:t>10 - 30 minút</a:t>
            </a:r>
            <a:endParaRPr lang="sk-SK" altLang="sk-SK" b="1" smtClean="0"/>
          </a:p>
          <a:p>
            <a:pPr eaLnBrk="1" hangingPunct="1">
              <a:buFont typeface="Wingdings 2" pitchFamily="18" charset="2"/>
              <a:buNone/>
            </a:pPr>
            <a:endParaRPr lang="sk-SK" altLang="sk-SK" smtClean="0"/>
          </a:p>
        </p:txBody>
      </p:sp>
      <p:sp>
        <p:nvSpPr>
          <p:cNvPr id="17410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altLang="sk-SK" smtClean="0"/>
              <a:t>3 typy rozmnožovania baktérií</a:t>
            </a:r>
          </a:p>
        </p:txBody>
      </p:sp>
      <p:pic>
        <p:nvPicPr>
          <p:cNvPr id="5" name="Obrázok 4" descr="rozmnožovanie baktérií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32363" y="2349500"/>
            <a:ext cx="3875087" cy="354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sk-SK" altLang="sk-SK" b="1" smtClean="0"/>
              <a:t>pučaním </a:t>
            </a:r>
            <a:r>
              <a:rPr lang="sk-SK" altLang="sk-SK" smtClean="0"/>
              <a:t>– na povrchu baktérie sa vytvorí hrbolček, ten postupne dorastá a odtrhne sa od pôvodnej bunky </a:t>
            </a:r>
          </a:p>
        </p:txBody>
      </p:sp>
      <p:sp>
        <p:nvSpPr>
          <p:cNvPr id="18434" name="Nadpis 1"/>
          <p:cNvSpPr>
            <a:spLocks noGrp="1"/>
          </p:cNvSpPr>
          <p:nvPr>
            <p:ph type="title"/>
          </p:nvPr>
        </p:nvSpPr>
        <p:spPr>
          <a:xfrm>
            <a:off x="688975" y="569913"/>
            <a:ext cx="8131175" cy="1054100"/>
          </a:xfrm>
        </p:spPr>
        <p:txBody>
          <a:bodyPr/>
          <a:lstStyle/>
          <a:p>
            <a:pPr eaLnBrk="1" hangingPunct="1"/>
            <a:r>
              <a:rPr lang="sk-SK" altLang="sk-SK" smtClean="0"/>
              <a:t>Rozmnožovanie  baktérií</a:t>
            </a:r>
          </a:p>
        </p:txBody>
      </p:sp>
      <p:pic>
        <p:nvPicPr>
          <p:cNvPr id="1536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8263" y="3357563"/>
            <a:ext cx="2881312" cy="288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Obrázok 4" descr="pucanie bakterii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650" y="3716338"/>
            <a:ext cx="4056063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sk-SK" altLang="sk-SK" b="1" smtClean="0"/>
              <a:t>rozpadom vlákien – </a:t>
            </a:r>
            <a:r>
              <a:rPr lang="sk-SK" altLang="sk-SK" smtClean="0"/>
              <a:t>u vláknitých baktérií sa oddelí časť vlákna, ktoré postupne dorastá</a:t>
            </a:r>
          </a:p>
          <a:p>
            <a:pPr eaLnBrk="1" hangingPunct="1"/>
            <a:endParaRPr lang="sk-SK" altLang="sk-SK" smtClean="0"/>
          </a:p>
          <a:p>
            <a:pPr eaLnBrk="1" hangingPunct="1">
              <a:buFont typeface="Wingdings 2" pitchFamily="18" charset="2"/>
              <a:buNone/>
            </a:pPr>
            <a:endParaRPr lang="sk-SK" altLang="sk-SK" smtClean="0"/>
          </a:p>
        </p:txBody>
      </p:sp>
      <p:sp>
        <p:nvSpPr>
          <p:cNvPr id="19458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altLang="sk-SK" smtClean="0"/>
              <a:t>Rozmnožovanie baktérií</a:t>
            </a:r>
          </a:p>
        </p:txBody>
      </p:sp>
      <p:pic>
        <p:nvPicPr>
          <p:cNvPr id="16388" name="Obrázok 3" descr="_streptococcus.jpg"/>
          <p:cNvPicPr>
            <a:picLocks noChangeAspect="1"/>
          </p:cNvPicPr>
          <p:nvPr/>
        </p:nvPicPr>
        <p:blipFill>
          <a:blip r:embed="rId2"/>
          <a:srcRect b="14301"/>
          <a:stretch>
            <a:fillRect/>
          </a:stretch>
        </p:blipFill>
        <p:spPr bwMode="auto">
          <a:xfrm>
            <a:off x="4284663" y="3068638"/>
            <a:ext cx="4013200" cy="270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Obrázok 4" descr="retaze bakterií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4213" y="3429000"/>
            <a:ext cx="3255962" cy="237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sk-SK" altLang="sk-SK" smtClean="0"/>
              <a:t>Huby sa rozmnožujú </a:t>
            </a:r>
            <a:r>
              <a:rPr lang="sk-SK" altLang="sk-SK" b="1" smtClean="0"/>
              <a:t>nepohlavne.</a:t>
            </a:r>
          </a:p>
          <a:p>
            <a:pPr eaLnBrk="1" hangingPunct="1"/>
            <a:endParaRPr lang="sk-SK" altLang="sk-SK" b="1" smtClean="0"/>
          </a:p>
          <a:p>
            <a:pPr eaLnBrk="1" hangingPunct="1">
              <a:buFont typeface="Wingdings 2" pitchFamily="18" charset="2"/>
              <a:buNone/>
            </a:pPr>
            <a:r>
              <a:rPr lang="sk-SK" altLang="sk-SK" b="1" smtClean="0"/>
              <a:t>                         	</a:t>
            </a:r>
            <a:r>
              <a:rPr lang="sk-SK" altLang="sk-SK" smtClean="0"/>
              <a:t>jednobunkové  - kvasinky</a:t>
            </a:r>
            <a:endParaRPr lang="sk-SK" altLang="sk-SK" b="1" smtClean="0"/>
          </a:p>
          <a:p>
            <a:pPr eaLnBrk="1" hangingPunct="1"/>
            <a:r>
              <a:rPr lang="sk-SK" altLang="sk-SK" b="1" smtClean="0"/>
              <a:t>Huby </a:t>
            </a:r>
          </a:p>
          <a:p>
            <a:pPr eaLnBrk="1" hangingPunct="1">
              <a:buFont typeface="Wingdings 2" pitchFamily="18" charset="2"/>
              <a:buNone/>
            </a:pPr>
            <a:r>
              <a:rPr lang="sk-SK" altLang="sk-SK" b="1" smtClean="0"/>
              <a:t>                         	</a:t>
            </a:r>
            <a:r>
              <a:rPr lang="sk-SK" altLang="sk-SK" smtClean="0"/>
              <a:t>mnohobunkové </a:t>
            </a:r>
          </a:p>
          <a:p>
            <a:pPr eaLnBrk="1" hangingPunct="1">
              <a:buFont typeface="Wingdings 2" pitchFamily="18" charset="2"/>
              <a:buNone/>
            </a:pPr>
            <a:endParaRPr lang="sk-SK" altLang="sk-SK" smtClean="0"/>
          </a:p>
          <a:p>
            <a:pPr eaLnBrk="1" hangingPunct="1">
              <a:buFont typeface="Wingdings 2" pitchFamily="18" charset="2"/>
              <a:buNone/>
            </a:pPr>
            <a:endParaRPr lang="sk-SK" altLang="sk-SK" smtClean="0"/>
          </a:p>
          <a:p>
            <a:pPr eaLnBrk="1" hangingPunct="1">
              <a:buFont typeface="Wingdings 2" pitchFamily="18" charset="2"/>
              <a:buNone/>
            </a:pPr>
            <a:r>
              <a:rPr lang="sk-SK" altLang="sk-SK" smtClean="0"/>
              <a:t>bez plodnice -plesne		s plodnicou</a:t>
            </a:r>
          </a:p>
        </p:txBody>
      </p:sp>
      <p:sp>
        <p:nvSpPr>
          <p:cNvPr id="2048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altLang="sk-SK" smtClean="0"/>
              <a:t>Rozmnožovanie húb</a:t>
            </a:r>
          </a:p>
        </p:txBody>
      </p:sp>
      <p:cxnSp>
        <p:nvCxnSpPr>
          <p:cNvPr id="7" name="Rovná spojovacia šípka 6"/>
          <p:cNvCxnSpPr/>
          <p:nvPr/>
        </p:nvCxnSpPr>
        <p:spPr>
          <a:xfrm flipV="1">
            <a:off x="1979613" y="3284538"/>
            <a:ext cx="720725" cy="431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ovacia šípka 8"/>
          <p:cNvCxnSpPr/>
          <p:nvPr/>
        </p:nvCxnSpPr>
        <p:spPr>
          <a:xfrm>
            <a:off x="1979613" y="3716338"/>
            <a:ext cx="647700" cy="4333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ovacia šípka 12"/>
          <p:cNvCxnSpPr/>
          <p:nvPr/>
        </p:nvCxnSpPr>
        <p:spPr>
          <a:xfrm flipH="1">
            <a:off x="2771775" y="4437063"/>
            <a:ext cx="1368425" cy="5762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ovacia šípka 14"/>
          <p:cNvCxnSpPr/>
          <p:nvPr/>
        </p:nvCxnSpPr>
        <p:spPr>
          <a:xfrm>
            <a:off x="4140200" y="4437063"/>
            <a:ext cx="1295400" cy="5762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Zástupný symbol obsahu 2"/>
          <p:cNvSpPr>
            <a:spLocks noGrp="1"/>
          </p:cNvSpPr>
          <p:nvPr>
            <p:ph idx="1"/>
          </p:nvPr>
        </p:nvSpPr>
        <p:spPr>
          <a:xfrm>
            <a:off x="698500" y="2247900"/>
            <a:ext cx="3802063" cy="2476500"/>
          </a:xfrm>
        </p:spPr>
        <p:txBody>
          <a:bodyPr/>
          <a:lstStyle/>
          <a:p>
            <a:pPr eaLnBrk="1" hangingPunct="1"/>
            <a:r>
              <a:rPr lang="sk-SK" altLang="sk-SK" smtClean="0"/>
              <a:t>Nepohlavne pučaním</a:t>
            </a:r>
          </a:p>
          <a:p>
            <a:pPr eaLnBrk="1" hangingPunct="1">
              <a:buFont typeface="Wingdings" pitchFamily="2" charset="2"/>
              <a:buNone/>
            </a:pPr>
            <a:r>
              <a:rPr lang="sk-SK" altLang="sk-SK" smtClean="0"/>
              <a:t>kvasinka vínna</a:t>
            </a:r>
          </a:p>
          <a:p>
            <a:pPr eaLnBrk="1" hangingPunct="1">
              <a:buFont typeface="Wingdings" pitchFamily="2" charset="2"/>
              <a:buNone/>
            </a:pPr>
            <a:r>
              <a:rPr lang="sk-SK" altLang="sk-SK" smtClean="0"/>
              <a:t>kvasinka pivná</a:t>
            </a:r>
          </a:p>
        </p:txBody>
      </p:sp>
      <p:sp>
        <p:nvSpPr>
          <p:cNvPr id="21506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altLang="sk-SK" smtClean="0"/>
              <a:t>Rozmnožovanie kvasiniek</a:t>
            </a:r>
          </a:p>
        </p:txBody>
      </p:sp>
      <p:pic>
        <p:nvPicPr>
          <p:cNvPr id="7" name="Obrázok 6" descr="pučanie kvasinie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8263" y="2636838"/>
            <a:ext cx="2509837" cy="352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Obrázok 4" descr="kvasinka pivna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6375" y="3789363"/>
            <a:ext cx="3095625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tív1">
  <a:themeElements>
    <a:clrScheme name="Viazaná kniha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Viazaná kniha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Viazaná kniha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Viazaná kniha">
    <a:dk1>
      <a:sysClr val="windowText" lastClr="000000"/>
    </a:dk1>
    <a:lt1>
      <a:sysClr val="window" lastClr="FFFFFF"/>
    </a:lt1>
    <a:dk2>
      <a:srgbClr val="895D1D"/>
    </a:dk2>
    <a:lt2>
      <a:srgbClr val="ECE9C6"/>
    </a:lt2>
    <a:accent1>
      <a:srgbClr val="873624"/>
    </a:accent1>
    <a:accent2>
      <a:srgbClr val="D6862D"/>
    </a:accent2>
    <a:accent3>
      <a:srgbClr val="D0BE40"/>
    </a:accent3>
    <a:accent4>
      <a:srgbClr val="877F6C"/>
    </a:accent4>
    <a:accent5>
      <a:srgbClr val="972109"/>
    </a:accent5>
    <a:accent6>
      <a:srgbClr val="AEB795"/>
    </a:accent6>
    <a:hlink>
      <a:srgbClr val="CC9900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Motív1</Template>
  <TotalTime>327</TotalTime>
  <Words>188</Words>
  <Application>Microsoft Office PowerPoint</Application>
  <PresentationFormat>On-screen Show (4:3)</PresentationFormat>
  <Paragraphs>62</Paragraphs>
  <Slides>13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Šablóna návrhu</vt:lpstr>
      </vt:variant>
      <vt:variant>
        <vt:i4>9</vt:i4>
      </vt:variant>
      <vt:variant>
        <vt:lpstr>Nadpisy snímok</vt:lpstr>
      </vt:variant>
      <vt:variant>
        <vt:i4>13</vt:i4>
      </vt:variant>
    </vt:vector>
  </HeadingPairs>
  <TitlesOfParts>
    <vt:vector size="27" baseType="lpstr">
      <vt:lpstr>Arial</vt:lpstr>
      <vt:lpstr>Book Antiqua</vt:lpstr>
      <vt:lpstr>Wingdings</vt:lpstr>
      <vt:lpstr>Calibri</vt:lpstr>
      <vt:lpstr>Wingdings 2</vt:lpstr>
      <vt:lpstr>Motív1</vt:lpstr>
      <vt:lpstr>Motív1</vt:lpstr>
      <vt:lpstr>Motív1</vt:lpstr>
      <vt:lpstr>Motív1</vt:lpstr>
      <vt:lpstr>Motív1</vt:lpstr>
      <vt:lpstr>Motív1</vt:lpstr>
      <vt:lpstr>Motív1</vt:lpstr>
      <vt:lpstr>Motív1</vt:lpstr>
      <vt:lpstr>Motív1</vt:lpstr>
      <vt:lpstr>Snímka 1</vt:lpstr>
      <vt:lpstr>Rozmnožovanie</vt:lpstr>
      <vt:lpstr>Rozmnožovanie</vt:lpstr>
      <vt:lpstr>Rozmnožovanie baktérií</vt:lpstr>
      <vt:lpstr>3 typy rozmnožovania baktérií</vt:lpstr>
      <vt:lpstr>Rozmnožovanie  baktérií</vt:lpstr>
      <vt:lpstr>Rozmnožovanie baktérií</vt:lpstr>
      <vt:lpstr>Rozmnožovanie húb</vt:lpstr>
      <vt:lpstr>Rozmnožovanie kvasiniek</vt:lpstr>
      <vt:lpstr>Huby bez plodnice - plesne</vt:lpstr>
      <vt:lpstr>Huby s plodnicou</vt:lpstr>
      <vt:lpstr>Zdroje</vt:lpstr>
      <vt:lpstr>Snímka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Rozmnožovanie baktérií a húb</dc:title>
  <dc:creator>Anna</dc:creator>
  <cp:lastModifiedBy>Jano S.</cp:lastModifiedBy>
  <cp:revision>35</cp:revision>
  <dcterms:created xsi:type="dcterms:W3CDTF">2013-08-12T15:47:48Z</dcterms:created>
  <dcterms:modified xsi:type="dcterms:W3CDTF">2001-12-31T23:15:16Z</dcterms:modified>
</cp:coreProperties>
</file>