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73" r:id="rId4"/>
    <p:sldId id="267" r:id="rId5"/>
    <p:sldId id="257" r:id="rId6"/>
    <p:sldId id="258" r:id="rId7"/>
    <p:sldId id="260" r:id="rId8"/>
    <p:sldId id="259" r:id="rId9"/>
    <p:sldId id="268" r:id="rId10"/>
    <p:sldId id="275" r:id="rId11"/>
    <p:sldId id="277" r:id="rId12"/>
    <p:sldId id="261" r:id="rId13"/>
    <p:sldId id="262" r:id="rId14"/>
    <p:sldId id="276" r:id="rId15"/>
    <p:sldId id="264" r:id="rId16"/>
    <p:sldId id="278" r:id="rId17"/>
    <p:sldId id="279" r:id="rId18"/>
    <p:sldId id="265" r:id="rId19"/>
    <p:sldId id="266" r:id="rId20"/>
    <p:sldId id="272" r:id="rId21"/>
    <p:sldId id="274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2658-3C6A-483A-9A26-8E91AAC61077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E05B-883D-47EC-8B7D-B65AC4C028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447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AE05B-883D-47EC-8B7D-B65AC4C028DC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543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nanje.org/i/i25/05iv10/05iv10202611fll/Slike/ekg.gif" TargetMode="External"/><Relationship Id="rId3" Type="http://schemas.openxmlformats.org/officeDocument/2006/relationships/hyperlink" Target="http://tech.sme.sk/c/6261277/kmenove-bunky-liecia-srdce.html" TargetMode="External"/><Relationship Id="rId7" Type="http://schemas.openxmlformats.org/officeDocument/2006/relationships/hyperlink" Target="http://www.znanje.org/i/i25/05iv10/05iv10202611fll/SRCE.htm" TargetMode="External"/><Relationship Id="rId2" Type="http://schemas.openxmlformats.org/officeDocument/2006/relationships/hyperlink" Target="http://www.home.stranka.info/index.php?vid=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k.wikipedia.org/wiki/Srdce_%28org%C3%A1n%29#mediaviewer/File:Diagram_of_the_human_heart_sk.svg" TargetMode="External"/><Relationship Id="rId5" Type="http://schemas.openxmlformats.org/officeDocument/2006/relationships/hyperlink" Target="http://www.oskole.sk/?id_cat=55&amp;clanok=14460" TargetMode="External"/><Relationship Id="rId4" Type="http://schemas.openxmlformats.org/officeDocument/2006/relationships/hyperlink" Target="http://kardioblogie.blogspot.sk/2013/08/echo-2-echo-v-kostce-perikardialni.html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oskole.sk/userfiles/image/Zofia/Apr%C3%ADl/Biol%C3%B3gia/srdce_html_10fde09e.jpg" TargetMode="External"/><Relationship Id="rId3" Type="http://schemas.openxmlformats.org/officeDocument/2006/relationships/hyperlink" Target="http://www.tobrok.sk/zdravie-obehova.htm" TargetMode="External"/><Relationship Id="rId7" Type="http://schemas.openxmlformats.org/officeDocument/2006/relationships/hyperlink" Target="http://www.medihum.sk/c/320/sk/Fonendoskopy-a-prislusenstvo.html" TargetMode="External"/><Relationship Id="rId2" Type="http://schemas.openxmlformats.org/officeDocument/2006/relationships/hyperlink" Target="http://oskole.sk/userfiles/image/Zofia/Apr%C3%ADl/Biol%C3%B3gia/srdce_html_5724a074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ksamedja.blogspot.sk/2012_10_01_archive.html" TargetMode="External"/><Relationship Id="rId5" Type="http://schemas.openxmlformats.org/officeDocument/2006/relationships/hyperlink" Target="http://oskole.sk/?id_cat=7&amp;clanok=15595" TargetMode="External"/><Relationship Id="rId4" Type="http://schemas.openxmlformats.org/officeDocument/2006/relationships/hyperlink" Target="http://www.cardio.sk/sk/poruchy-srdcoveho-rytmu/srdce-a-krvny-obeh/" TargetMode="External"/><Relationship Id="rId9" Type="http://schemas.openxmlformats.org/officeDocument/2006/relationships/hyperlink" Target="http://infarkt.sk/podrobne.php?otazka=4&amp;lang=c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Srdce_(org%C3%A1n)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67744" y="2708920"/>
            <a:ext cx="6172200" cy="1894362"/>
          </a:xfrm>
        </p:spPr>
        <p:txBody>
          <a:bodyPr>
            <a:normAutofit/>
          </a:bodyPr>
          <a:lstStyle/>
          <a:p>
            <a:r>
              <a:rPr lang="sk-SK" sz="3200" dirty="0" smtClean="0"/>
              <a:t>STAVBA SRDCA, PREJAVY SRDCOVEJ ČINNOSTI, OCHORENIA</a:t>
            </a:r>
            <a:endParaRPr lang="sk-SK" sz="3200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Súbor: GEL-ŠKA-BIO-VIIO-25</a:t>
            </a:r>
            <a:endParaRPr lang="sk-SK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1" y="-171450"/>
            <a:ext cx="9144000" cy="2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123731" y="476672"/>
            <a:ext cx="5203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Činnosť srdca</a:t>
            </a:r>
            <a:endParaRPr lang="sk-SK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39552" y="1572139"/>
            <a:ext cx="8064895" cy="1846659"/>
          </a:xfrm>
          <a:prstGeom prst="rect">
            <a:avLst/>
          </a:prstGeom>
          <a:ln w="50800" cmpd="thinThick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sk-SK" sz="2400" dirty="0" smtClean="0"/>
              <a:t>- striedanie </a:t>
            </a:r>
            <a:r>
              <a:rPr lang="sk-SK" sz="2400" dirty="0"/>
              <a:t>2 dejov:</a:t>
            </a:r>
            <a:endParaRPr lang="sk-SK" sz="2400" dirty="0"/>
          </a:p>
          <a:p>
            <a:r>
              <a:rPr lang="sk-SK" dirty="0"/>
              <a:t> 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k-SK" sz="2400" b="1" dirty="0" err="1"/>
              <a:t>systola</a:t>
            </a:r>
            <a:r>
              <a:rPr lang="sk-SK" sz="2400" dirty="0"/>
              <a:t>- zmrštenie, krv sa zo srdca vytláča</a:t>
            </a:r>
            <a:endParaRPr lang="sk-SK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sk-SK" sz="2400" b="1" dirty="0"/>
              <a:t>diastola</a:t>
            </a:r>
            <a:r>
              <a:rPr lang="sk-SK" sz="2400" dirty="0"/>
              <a:t> - uvoľnenie = ochabnutie, srdce sa krvou plní</a:t>
            </a:r>
            <a:endParaRPr lang="sk-SK" sz="2400" dirty="0"/>
          </a:p>
        </p:txBody>
      </p:sp>
      <p:pic>
        <p:nvPicPr>
          <p:cNvPr id="1026" name="Picture 2" descr="http://oskole.sk/userfiles/image/Zofia/Apr%C3%ADl/Biol%C3%B3gia/srdce_html_5724a0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3" y="3634342"/>
            <a:ext cx="739307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0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2108" y="116632"/>
            <a:ext cx="7467600" cy="1143000"/>
          </a:xfrm>
        </p:spPr>
        <p:txBody>
          <a:bodyPr/>
          <a:lstStyle/>
          <a:p>
            <a:r>
              <a:rPr lang="sk-SK" b="1" dirty="0" smtClean="0"/>
              <a:t>Výživa srdca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5061176"/>
          </a:xfrm>
        </p:spPr>
        <p:txBody>
          <a:bodyPr/>
          <a:lstStyle/>
          <a:p>
            <a:r>
              <a:rPr lang="sk-SK" dirty="0" smtClean="0"/>
              <a:t>Koronárne - vencovité tepny</a:t>
            </a:r>
            <a:endParaRPr lang="sk-SK" dirty="0"/>
          </a:p>
        </p:txBody>
      </p:sp>
      <p:pic>
        <p:nvPicPr>
          <p:cNvPr id="4098" name="Picture 2" descr="http://oskole.sk/userfiles/image/Zofia/Apr%C3%ADl/Biol%C3%B3gia/srdce_html_m3a1c2fc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01846"/>
            <a:ext cx="5516488" cy="412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4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467600" cy="1143000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Malý krvný obeh 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4042792" cy="5184576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sk-SK" dirty="0" smtClean="0"/>
              <a:t>pľúcny</a:t>
            </a:r>
          </a:p>
          <a:p>
            <a:pPr algn="just"/>
            <a:r>
              <a:rPr lang="sk-SK" i="1" u="sng" dirty="0" smtClean="0"/>
              <a:t>odkysličená</a:t>
            </a:r>
            <a:r>
              <a:rPr lang="sk-SK" dirty="0" smtClean="0"/>
              <a:t> </a:t>
            </a:r>
            <a:r>
              <a:rPr lang="sk-SK" dirty="0" smtClean="0"/>
              <a:t>krv sa dostáva </a:t>
            </a:r>
            <a:r>
              <a:rPr lang="sk-SK" b="1" dirty="0" smtClean="0"/>
              <a:t>hornou a dolnou dutou žilou </a:t>
            </a:r>
            <a:r>
              <a:rPr lang="sk-SK" dirty="0" smtClean="0"/>
              <a:t>do </a:t>
            </a:r>
            <a:r>
              <a:rPr lang="sk-SK" dirty="0" smtClean="0"/>
              <a:t>PP, </a:t>
            </a:r>
            <a:r>
              <a:rPr lang="sk-SK" dirty="0" smtClean="0"/>
              <a:t>tlakom krvi sa vypudí do </a:t>
            </a:r>
            <a:r>
              <a:rPr lang="sk-SK" dirty="0" smtClean="0"/>
              <a:t>PK</a:t>
            </a:r>
          </a:p>
          <a:p>
            <a:pPr algn="just"/>
            <a:r>
              <a:rPr lang="sk-SK" dirty="0" err="1" smtClean="0"/>
              <a:t>pľúcnicou</a:t>
            </a:r>
            <a:r>
              <a:rPr lang="sk-SK" dirty="0" smtClean="0"/>
              <a:t> </a:t>
            </a:r>
            <a:r>
              <a:rPr lang="sk-SK" dirty="0" smtClean="0"/>
              <a:t>sa </a:t>
            </a:r>
            <a:r>
              <a:rPr lang="sk-SK" dirty="0" smtClean="0"/>
              <a:t>dostáva </a:t>
            </a:r>
            <a:r>
              <a:rPr lang="sk-SK" dirty="0" smtClean="0"/>
              <a:t>do pravých a ľavých </a:t>
            </a:r>
            <a:r>
              <a:rPr lang="sk-SK" dirty="0" smtClean="0"/>
              <a:t>pľúc</a:t>
            </a:r>
          </a:p>
          <a:p>
            <a:pPr algn="just"/>
            <a:r>
              <a:rPr lang="sk-SK" dirty="0" smtClean="0"/>
              <a:t>v </a:t>
            </a:r>
            <a:r>
              <a:rPr lang="sk-SK" dirty="0" smtClean="0"/>
              <a:t>pľúcach sa okysličí, dostane sa do </a:t>
            </a:r>
            <a:r>
              <a:rPr lang="sk-SK" dirty="0" smtClean="0"/>
              <a:t>ĽP </a:t>
            </a:r>
            <a:r>
              <a:rPr lang="sk-SK" dirty="0" smtClean="0"/>
              <a:t>a </a:t>
            </a:r>
            <a:r>
              <a:rPr lang="sk-SK" b="1" dirty="0" smtClean="0"/>
              <a:t>štyrmi pľúcnymi žilami </a:t>
            </a:r>
            <a:r>
              <a:rPr lang="sk-SK" dirty="0" smtClean="0"/>
              <a:t>sa krv </a:t>
            </a:r>
            <a:r>
              <a:rPr lang="sk-SK" dirty="0" smtClean="0"/>
              <a:t>dostáva </a:t>
            </a:r>
            <a:r>
              <a:rPr lang="sk-SK" dirty="0" smtClean="0"/>
              <a:t>do </a:t>
            </a:r>
            <a:r>
              <a:rPr lang="sk-SK" dirty="0" smtClean="0"/>
              <a:t>ĽK</a:t>
            </a:r>
            <a:endParaRPr lang="sk-SK" dirty="0"/>
          </a:p>
        </p:txBody>
      </p:sp>
      <p:pic>
        <p:nvPicPr>
          <p:cNvPr id="2050" name="Picture 2" descr="http://www.tobrok.sk/strava,knihy,clanky,web/vet/yn5n8eeb09jnwmeghj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4"/>
            <a:ext cx="4395836" cy="518457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5258" y="-171400"/>
            <a:ext cx="7467600" cy="1143000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Veľký krvný obeh 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86957" y="1268760"/>
            <a:ext cx="5005123" cy="487375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telový </a:t>
            </a:r>
            <a:endParaRPr lang="sk-SK" dirty="0" smtClean="0"/>
          </a:p>
          <a:p>
            <a:pPr algn="just"/>
            <a:r>
              <a:rPr lang="sk-SK" dirty="0" smtClean="0"/>
              <a:t>rozvádza </a:t>
            </a:r>
            <a:r>
              <a:rPr lang="sk-SK" i="1" dirty="0" smtClean="0"/>
              <a:t>okysličenú </a:t>
            </a:r>
            <a:r>
              <a:rPr lang="sk-SK" dirty="0" smtClean="0"/>
              <a:t>krv do celého tela a privádza odkysličenú krv z tela späť do </a:t>
            </a:r>
            <a:r>
              <a:rPr lang="sk-SK" dirty="0" smtClean="0"/>
              <a:t>srdca</a:t>
            </a:r>
            <a:endParaRPr lang="sk-SK" dirty="0" smtClean="0"/>
          </a:p>
          <a:p>
            <a:pPr algn="just"/>
            <a:r>
              <a:rPr lang="sk-SK" dirty="0" smtClean="0"/>
              <a:t>začína </a:t>
            </a:r>
            <a:r>
              <a:rPr lang="sk-SK" dirty="0" smtClean="0"/>
              <a:t>v </a:t>
            </a:r>
            <a:r>
              <a:rPr lang="sk-SK" dirty="0" smtClean="0"/>
              <a:t>ĽK, </a:t>
            </a:r>
            <a:r>
              <a:rPr lang="sk-SK" dirty="0" smtClean="0"/>
              <a:t>kde sa okysličená krv vypudí aortou do celého </a:t>
            </a:r>
            <a:r>
              <a:rPr lang="sk-SK" dirty="0" smtClean="0"/>
              <a:t>tela </a:t>
            </a:r>
            <a:endParaRPr lang="sk-SK" dirty="0" smtClean="0"/>
          </a:p>
          <a:p>
            <a:pPr algn="just"/>
            <a:r>
              <a:rPr lang="sk-SK" b="1" dirty="0"/>
              <a:t>Aorta </a:t>
            </a:r>
            <a:r>
              <a:rPr lang="sk-SK" b="1" dirty="0" smtClean="0"/>
              <a:t>= srdcovnica</a:t>
            </a:r>
            <a:r>
              <a:rPr lang="sk-SK" dirty="0"/>
              <a:t>, najväčšia tepna v celom tele, otáča sa </a:t>
            </a:r>
            <a:r>
              <a:rPr lang="sk-SK" u="sng" dirty="0"/>
              <a:t>doľava a dozadu </a:t>
            </a:r>
          </a:p>
          <a:p>
            <a:pPr algn="just"/>
            <a:r>
              <a:rPr lang="sk-SK" dirty="0" smtClean="0"/>
              <a:t>c</a:t>
            </a:r>
            <a:r>
              <a:rPr lang="sk-SK" dirty="0" smtClean="0"/>
              <a:t>ez krvné vlásočnice</a:t>
            </a:r>
            <a:r>
              <a:rPr lang="sk-SK" dirty="0" smtClean="0"/>
              <a:t>, </a:t>
            </a:r>
            <a:r>
              <a:rPr lang="sk-SK" dirty="0" smtClean="0"/>
              <a:t>krv </a:t>
            </a:r>
            <a:r>
              <a:rPr lang="sk-SK" dirty="0" smtClean="0"/>
              <a:t>prechádza z tepien do </a:t>
            </a:r>
            <a:r>
              <a:rPr lang="sk-SK" dirty="0" smtClean="0"/>
              <a:t>žíl</a:t>
            </a:r>
            <a:endParaRPr lang="sk-SK" dirty="0" smtClean="0"/>
          </a:p>
        </p:txBody>
      </p:sp>
      <p:pic>
        <p:nvPicPr>
          <p:cNvPr id="4" name="Obrázek 3" descr="krvny_obeh_popisS.jpg"/>
          <p:cNvPicPr>
            <a:picLocks noChangeAspect="1"/>
          </p:cNvPicPr>
          <p:nvPr/>
        </p:nvPicPr>
        <p:blipFill rotWithShape="1">
          <a:blip r:embed="rId2"/>
          <a:srcRect b="21606"/>
          <a:stretch/>
        </p:blipFill>
        <p:spPr>
          <a:xfrm>
            <a:off x="5508104" y="764704"/>
            <a:ext cx="3220112" cy="57927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20924" y="205742"/>
            <a:ext cx="7848872" cy="2088232"/>
          </a:xfrm>
          <a:ln cmpd="tri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sk-SK" dirty="0"/>
              <a:t>K vonkajším prejavom srdca </a:t>
            </a:r>
            <a:r>
              <a:rPr lang="sk-SK" dirty="0" smtClean="0"/>
              <a:t>patria:</a:t>
            </a:r>
          </a:p>
          <a:p>
            <a:pPr marL="715963" indent="-173038"/>
            <a:r>
              <a:rPr lang="sk-SK" i="1" dirty="0" smtClean="0"/>
              <a:t>srdcové ozvy</a:t>
            </a:r>
          </a:p>
          <a:p>
            <a:pPr marL="715963" indent="-173038"/>
            <a:r>
              <a:rPr lang="sk-SK" i="1" dirty="0" smtClean="0"/>
              <a:t>tep </a:t>
            </a:r>
          </a:p>
          <a:p>
            <a:pPr marL="715963" indent="-173038"/>
            <a:r>
              <a:rPr lang="sk-SK" i="1" dirty="0" smtClean="0"/>
              <a:t>zmena </a:t>
            </a:r>
            <a:r>
              <a:rPr lang="sk-SK" i="1" dirty="0"/>
              <a:t>elektrických </a:t>
            </a:r>
            <a:r>
              <a:rPr lang="sk-SK" i="1" dirty="0" smtClean="0"/>
              <a:t>prúdov </a:t>
            </a:r>
          </a:p>
          <a:p>
            <a:endParaRPr lang="sk-SK" i="1" dirty="0" smtClean="0"/>
          </a:p>
        </p:txBody>
      </p:sp>
      <p:pic>
        <p:nvPicPr>
          <p:cNvPr id="4" name="Obrázok 3" descr="http://www.medihum.sk/img/userfiles/images/57%282%2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20" y="404664"/>
            <a:ext cx="1285240" cy="1285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611560" y="2420888"/>
            <a:ext cx="7848872" cy="6357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k-SK" dirty="0"/>
              <a:t>prvá ozva - </a:t>
            </a:r>
            <a:r>
              <a:rPr lang="sk-SK" dirty="0" err="1"/>
              <a:t>systolická</a:t>
            </a:r>
            <a:r>
              <a:rPr lang="sk-SK" dirty="0"/>
              <a:t> – vzniká činnosťou </a:t>
            </a:r>
            <a:r>
              <a:rPr lang="sk-SK" dirty="0" err="1"/>
              <a:t>cípovitých</a:t>
            </a:r>
            <a:r>
              <a:rPr lang="sk-SK" dirty="0"/>
              <a:t> chlopní</a:t>
            </a:r>
            <a:endParaRPr lang="sk-SK" dirty="0"/>
          </a:p>
          <a:p>
            <a:pPr algn="just"/>
            <a:r>
              <a:rPr lang="sk-SK" dirty="0"/>
              <a:t>druhá ozva - diastolická – vzniká činnosťou polmesiačikovitých chlopní</a:t>
            </a:r>
            <a:endParaRPr lang="sk-SK" dirty="0"/>
          </a:p>
          <a:p>
            <a:pPr algn="just"/>
            <a:r>
              <a:rPr lang="sk-SK" b="1" dirty="0" smtClean="0"/>
              <a:t>Tep, pulz </a:t>
            </a:r>
            <a:r>
              <a:rPr lang="sk-SK" dirty="0" smtClean="0"/>
              <a:t>– tlaková vlna, vyvolaná vypudením krvi </a:t>
            </a:r>
            <a:r>
              <a:rPr lang="sk-SK" u="sng" dirty="0" smtClean="0"/>
              <a:t>z ľavej srdcovej komory do aorty</a:t>
            </a:r>
            <a:r>
              <a:rPr lang="sk-SK" dirty="0" smtClean="0"/>
              <a:t>, ideálny tep je 70 až 80 úderov za minútu </a:t>
            </a:r>
          </a:p>
          <a:p>
            <a:r>
              <a:rPr lang="sk-SK" dirty="0" smtClean="0"/>
              <a:t>Kde meriame tep?  _____________________________________________</a:t>
            </a:r>
          </a:p>
          <a:p>
            <a:pPr marL="0" indent="0">
              <a:buFont typeface="Wingdings"/>
              <a:buNone/>
            </a:pPr>
            <a:r>
              <a:rPr lang="sk-SK" dirty="0" smtClean="0"/>
              <a:t>    </a:t>
            </a:r>
          </a:p>
          <a:p>
            <a:pPr marL="0" indent="0">
              <a:buFont typeface="Wingdings"/>
              <a:buNone/>
            </a:pPr>
            <a:r>
              <a:rPr lang="sk-SK" dirty="0" smtClean="0"/>
              <a:t>    _____________________________________________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880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sk-SK" dirty="0"/>
          </a:p>
        </p:txBody>
      </p:sp>
      <p:pic>
        <p:nvPicPr>
          <p:cNvPr id="6" name="Obrázok 5" descr="http://www.njuskalo.hr/image-bigger/medicinska-oprema/pulsni-oksimetar-elektrokardiogram-ekg-slika-3386799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3"/>
          <a:stretch/>
        </p:blipFill>
        <p:spPr bwMode="auto">
          <a:xfrm>
            <a:off x="971600" y="692696"/>
            <a:ext cx="7056784" cy="53346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Výkonnosť srdca sa určuje: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k-SK" b="1" dirty="0" smtClean="0"/>
              <a:t>MINÚTOVÝM </a:t>
            </a:r>
            <a:r>
              <a:rPr lang="sk-SK" b="1" dirty="0"/>
              <a:t>OBJEMOM SRDCA:</a:t>
            </a:r>
            <a:r>
              <a:rPr lang="sk-SK" dirty="0"/>
              <a:t> množstvo krvi prečerpané srdcom za 1 min </a:t>
            </a:r>
            <a:r>
              <a:rPr lang="sk-SK" b="1" dirty="0"/>
              <a:t>(5l</a:t>
            </a:r>
            <a:r>
              <a:rPr lang="sk-SK" b="1" dirty="0" smtClean="0"/>
              <a:t>)</a:t>
            </a:r>
            <a:endParaRPr lang="sk-SK" dirty="0" smtClean="0"/>
          </a:p>
          <a:p>
            <a:pPr algn="just">
              <a:lnSpc>
                <a:spcPct val="150000"/>
              </a:lnSpc>
            </a:pPr>
            <a:r>
              <a:rPr lang="sk-SK" dirty="0" smtClean="0"/>
              <a:t>pri </a:t>
            </a:r>
            <a:r>
              <a:rPr lang="sk-SK" dirty="0"/>
              <a:t>veľmi náročných fyzických výkonoch sa môže minútový srdcový objem zvýšiť na 30 - 40 </a:t>
            </a:r>
            <a:r>
              <a:rPr lang="sk-SK" dirty="0" smtClean="0"/>
              <a:t>litrov </a:t>
            </a:r>
            <a:endParaRPr lang="sk-SK" dirty="0"/>
          </a:p>
          <a:p>
            <a:pPr algn="just">
              <a:lnSpc>
                <a:spcPct val="150000"/>
              </a:lnSpc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657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prevodový systém srdca</a:t>
            </a:r>
            <a:r>
              <a:rPr lang="sk-SK" dirty="0" smtClean="0"/>
              <a:t>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4474840" cy="525658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algn="just"/>
            <a:r>
              <a:rPr lang="sk-SK" b="1" dirty="0" err="1" smtClean="0"/>
              <a:t>sínusovopredsieňový</a:t>
            </a:r>
            <a:r>
              <a:rPr lang="sk-SK" b="1" dirty="0" smtClean="0"/>
              <a:t> </a:t>
            </a:r>
            <a:r>
              <a:rPr lang="sk-SK" b="1" dirty="0"/>
              <a:t>uzol (</a:t>
            </a:r>
            <a:r>
              <a:rPr lang="sk-SK" b="1" dirty="0" err="1"/>
              <a:t>sinoatriálny</a:t>
            </a:r>
            <a:r>
              <a:rPr lang="sk-SK" b="1" dirty="0"/>
              <a:t> uzol)</a:t>
            </a:r>
            <a:r>
              <a:rPr lang="sk-SK" dirty="0"/>
              <a:t> – v pravej predsieni pri ústi hornej dutej žily, je to primárne automatické centrum. Vysiela priemerne 70 elektrických impulzov na minútu, teda 70 podnetov na stiahnutie srdca.</a:t>
            </a:r>
            <a:endParaRPr lang="sk-SK" dirty="0"/>
          </a:p>
          <a:p>
            <a:pPr algn="just"/>
            <a:r>
              <a:rPr lang="sk-SK" b="1" dirty="0" err="1"/>
              <a:t>predsieňovokomorový</a:t>
            </a:r>
            <a:r>
              <a:rPr lang="sk-SK" b="1" dirty="0"/>
              <a:t> uzol (</a:t>
            </a:r>
            <a:r>
              <a:rPr lang="sk-SK" b="1" dirty="0" err="1"/>
              <a:t>atrioventrikulárny</a:t>
            </a:r>
            <a:r>
              <a:rPr lang="sk-SK" b="1" dirty="0"/>
              <a:t> uzol)</a:t>
            </a:r>
            <a:r>
              <a:rPr lang="sk-SK" dirty="0"/>
              <a:t> – v priehradke medzi pravou predsieňou a pravou komorou, je to sekundárne automatické centrum</a:t>
            </a:r>
            <a:endParaRPr lang="sk-SK" dirty="0"/>
          </a:p>
          <a:p>
            <a:pPr algn="just"/>
            <a:r>
              <a:rPr lang="sk-SK" b="1" dirty="0" err="1"/>
              <a:t>Hissov</a:t>
            </a:r>
            <a:r>
              <a:rPr lang="sk-SK" b="1" dirty="0"/>
              <a:t> mostík (zväzok)</a:t>
            </a:r>
            <a:r>
              <a:rPr lang="sk-SK" dirty="0"/>
              <a:t> – prechádza cez priehradku medzi komorami a vetví sa na pravé a ľavé ramienko</a:t>
            </a:r>
            <a:endParaRPr lang="sk-SK" dirty="0"/>
          </a:p>
          <a:p>
            <a:pPr algn="just"/>
            <a:r>
              <a:rPr lang="sk-SK" b="1" dirty="0" err="1"/>
              <a:t>Purkyneho</a:t>
            </a:r>
            <a:r>
              <a:rPr lang="sk-SK" b="1" dirty="0"/>
              <a:t> </a:t>
            </a:r>
            <a:r>
              <a:rPr lang="sk-SK" b="1" dirty="0" smtClean="0"/>
              <a:t>vlákna</a:t>
            </a:r>
            <a:endParaRPr lang="sk-SK" dirty="0"/>
          </a:p>
        </p:txBody>
      </p:sp>
      <p:pic>
        <p:nvPicPr>
          <p:cNvPr id="3074" name="Picture 2" descr="http://oskole.sk/userfiles/image/Zofia/Apr%C3%ADl/Biol%C3%B3gia/srdce_html_10fde09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21789"/>
            <a:ext cx="3518339" cy="376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6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Srdcové Ochorenia  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97152"/>
          </a:xfrm>
        </p:spPr>
        <p:txBody>
          <a:bodyPr>
            <a:normAutofit fontScale="62500" lnSpcReduction="20000"/>
          </a:bodyPr>
          <a:lstStyle/>
          <a:p>
            <a:r>
              <a:rPr lang="sk-SK" sz="3300" dirty="0" smtClean="0"/>
              <a:t>Vrodené </a:t>
            </a:r>
            <a:r>
              <a:rPr lang="sk-SK" sz="3300" dirty="0" smtClean="0"/>
              <a:t>srdcové chyby </a:t>
            </a:r>
          </a:p>
          <a:p>
            <a:r>
              <a:rPr lang="sk-SK" sz="3300" b="1" dirty="0" err="1" smtClean="0"/>
              <a:t>arytmia</a:t>
            </a:r>
            <a:r>
              <a:rPr lang="sk-SK" sz="3300" dirty="0" smtClean="0"/>
              <a:t> </a:t>
            </a:r>
            <a:r>
              <a:rPr lang="sk-SK" sz="3300" dirty="0"/>
              <a:t>– porucha rytmickej činnosti srdca</a:t>
            </a:r>
            <a:endParaRPr lang="sk-SK" sz="3300" dirty="0"/>
          </a:p>
          <a:p>
            <a:r>
              <a:rPr lang="sk-SK" sz="3300" b="1" dirty="0" err="1" smtClean="0"/>
              <a:t>tachykardia</a:t>
            </a:r>
            <a:r>
              <a:rPr lang="sk-SK" sz="3300" dirty="0"/>
              <a:t>– zrýchlená činnosť srdca </a:t>
            </a:r>
            <a:endParaRPr lang="sk-SK" sz="3300" dirty="0"/>
          </a:p>
          <a:p>
            <a:r>
              <a:rPr lang="sk-SK" sz="3300" b="1" dirty="0" smtClean="0"/>
              <a:t>bradykardia</a:t>
            </a:r>
            <a:r>
              <a:rPr lang="sk-SK" sz="3300" dirty="0" smtClean="0"/>
              <a:t> </a:t>
            </a:r>
            <a:r>
              <a:rPr lang="sk-SK" sz="3300" dirty="0"/>
              <a:t>– spomalená činnosť srdca </a:t>
            </a:r>
            <a:endParaRPr lang="sk-SK" sz="3300" dirty="0"/>
          </a:p>
          <a:p>
            <a:pPr algn="just"/>
            <a:r>
              <a:rPr lang="sk-SK" sz="3300" b="1" dirty="0"/>
              <a:t>srdcový infarkt </a:t>
            </a:r>
            <a:r>
              <a:rPr lang="sk-SK" sz="3300" dirty="0"/>
              <a:t>vzniká uzavretím vencovitej (koronárnej) tepny, čo spôsobí odumieranie svaloviny </a:t>
            </a:r>
            <a:r>
              <a:rPr lang="sk-SK" sz="3300" dirty="0" smtClean="0"/>
              <a:t>srdca</a:t>
            </a:r>
          </a:p>
          <a:p>
            <a:pPr algn="just"/>
            <a:endParaRPr lang="sk-SK" sz="3300" dirty="0" smtClean="0"/>
          </a:p>
          <a:p>
            <a:pPr algn="just"/>
            <a:endParaRPr lang="sk-SK" sz="3300" dirty="0"/>
          </a:p>
          <a:p>
            <a:pPr algn="just"/>
            <a:r>
              <a:rPr lang="sk-SK" sz="3300" dirty="0" smtClean="0"/>
              <a:t>Negatívne javy pre </a:t>
            </a:r>
            <a:r>
              <a:rPr lang="sk-SK" sz="3300" dirty="0"/>
              <a:t>vznik srdcového </a:t>
            </a:r>
            <a:r>
              <a:rPr lang="sk-SK" sz="3300" dirty="0" smtClean="0"/>
              <a:t>infarktu: </a:t>
            </a:r>
          </a:p>
          <a:p>
            <a:pPr algn="just">
              <a:buFontTx/>
              <a:buChar char="-"/>
            </a:pPr>
            <a:r>
              <a:rPr lang="sk-SK" sz="3300" dirty="0" smtClean="0"/>
              <a:t>obezita</a:t>
            </a:r>
            <a:r>
              <a:rPr lang="sk-SK" sz="3300" dirty="0"/>
              <a:t>, </a:t>
            </a:r>
            <a:endParaRPr lang="sk-SK" sz="3300" dirty="0" smtClean="0"/>
          </a:p>
          <a:p>
            <a:pPr algn="just">
              <a:buFontTx/>
              <a:buChar char="-"/>
            </a:pPr>
            <a:r>
              <a:rPr lang="sk-SK" sz="3300" dirty="0" smtClean="0"/>
              <a:t>fajčenie</a:t>
            </a:r>
            <a:r>
              <a:rPr lang="sk-SK" sz="3300" dirty="0"/>
              <a:t>, </a:t>
            </a:r>
            <a:endParaRPr lang="sk-SK" sz="3300" dirty="0" smtClean="0"/>
          </a:p>
          <a:p>
            <a:pPr algn="just">
              <a:buFontTx/>
              <a:buChar char="-"/>
            </a:pPr>
            <a:r>
              <a:rPr lang="sk-SK" sz="3300" dirty="0" smtClean="0"/>
              <a:t>nedostatok pohybu</a:t>
            </a:r>
          </a:p>
          <a:p>
            <a:pPr algn="just">
              <a:buFontTx/>
              <a:buChar char="-"/>
            </a:pPr>
            <a:r>
              <a:rPr lang="sk-SK" sz="3300" dirty="0" smtClean="0"/>
              <a:t>stres,</a:t>
            </a:r>
          </a:p>
          <a:p>
            <a:pPr algn="just">
              <a:buFontTx/>
              <a:buChar char="-"/>
            </a:pPr>
            <a:r>
              <a:rPr lang="sk-SK" sz="3300" dirty="0" smtClean="0"/>
              <a:t>genetická </a:t>
            </a:r>
            <a:r>
              <a:rPr lang="sk-SK" sz="3300" dirty="0" err="1"/>
              <a:t>predispozícia</a:t>
            </a:r>
            <a:r>
              <a:rPr lang="sk-SK" sz="3300" dirty="0" smtClean="0"/>
              <a:t>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3074" name="Picture 2" descr="http://infarkt.sk/pics/atherosclero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6"/>
            <a:ext cx="5525279" cy="55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3906" y="-310852"/>
            <a:ext cx="7646142" cy="1143000"/>
          </a:xfrm>
        </p:spPr>
        <p:txBody>
          <a:bodyPr/>
          <a:lstStyle/>
          <a:p>
            <a:r>
              <a:rPr lang="sk-SK" dirty="0" smtClean="0"/>
              <a:t>Čo by sme už mali vedieť ...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03906" y="970848"/>
            <a:ext cx="7646142" cy="5484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Krvný obeh </a:t>
            </a:r>
            <a:r>
              <a:rPr lang="sk-SK" sz="2800" dirty="0" smtClean="0"/>
              <a:t>tvoria:</a:t>
            </a:r>
            <a:endParaRPr lang="sk-SK" sz="2800" dirty="0"/>
          </a:p>
          <a:p>
            <a:pPr marL="2782888" indent="-92075"/>
            <a:r>
              <a:rPr lang="sk-SK" sz="3200" dirty="0" smtClean="0"/>
              <a:t> </a:t>
            </a:r>
            <a:r>
              <a:rPr lang="sk-SK" sz="3200" u="sng" dirty="0" smtClean="0"/>
              <a:t>srdce </a:t>
            </a:r>
            <a:endParaRPr lang="sk-SK" sz="3200" u="sng" dirty="0"/>
          </a:p>
          <a:p>
            <a:pPr marL="2782888" indent="-92075"/>
            <a:r>
              <a:rPr lang="sk-SK" sz="3200" dirty="0" smtClean="0"/>
              <a:t> </a:t>
            </a:r>
            <a:r>
              <a:rPr lang="sk-SK" sz="3200" u="sng" dirty="0" smtClean="0"/>
              <a:t>cievy</a:t>
            </a:r>
            <a:r>
              <a:rPr lang="sk-SK" sz="3200" b="1" u="sng" dirty="0" smtClean="0"/>
              <a:t> </a:t>
            </a:r>
          </a:p>
          <a:p>
            <a:pPr marL="0" indent="0">
              <a:buNone/>
            </a:pPr>
            <a:endParaRPr lang="sk-SK" b="1" dirty="0"/>
          </a:p>
        </p:txBody>
      </p:sp>
      <p:pic>
        <p:nvPicPr>
          <p:cNvPr id="6" name="Obrázek 3" descr="stiahnuť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99" y="3427916"/>
            <a:ext cx="8064895" cy="3325423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2884100" y="3427915"/>
            <a:ext cx="2664296" cy="1102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 smtClean="0">
                <a:solidFill>
                  <a:schemeClr val="tx1"/>
                </a:solidFill>
              </a:rPr>
              <a:t>1.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616011" y="3305968"/>
            <a:ext cx="1656185" cy="814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 smtClean="0">
                <a:solidFill>
                  <a:schemeClr val="tx1"/>
                </a:solidFill>
              </a:rPr>
              <a:t>2.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949752" y="5087486"/>
            <a:ext cx="1656185" cy="700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tx1"/>
                </a:solidFill>
              </a:rPr>
              <a:t>3.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3040394" y="6052404"/>
            <a:ext cx="1656185" cy="700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303906" y="2889631"/>
            <a:ext cx="5245347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sk-SK" sz="2400" b="1" dirty="0"/>
              <a:t>Určte typy ciev a ich </a:t>
            </a:r>
            <a:r>
              <a:rPr lang="sk-SK" sz="2400" b="1" dirty="0" smtClean="0"/>
              <a:t>rozdiely.</a:t>
            </a:r>
            <a:endParaRPr lang="sk-SK" sz="2400" b="1" dirty="0"/>
          </a:p>
        </p:txBody>
      </p:sp>
      <p:pic>
        <p:nvPicPr>
          <p:cNvPr id="12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96" y="260648"/>
            <a:ext cx="1293298" cy="226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8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600" dirty="0" err="1" smtClean="0"/>
              <a:t>Ušáková</a:t>
            </a:r>
            <a:r>
              <a:rPr lang="sk-SK" sz="1600" dirty="0"/>
              <a:t>, K. </a:t>
            </a:r>
            <a:r>
              <a:rPr lang="sk-SK" sz="1600" dirty="0" err="1"/>
              <a:t>et</a:t>
            </a:r>
            <a:r>
              <a:rPr lang="sk-SK" sz="1600" dirty="0"/>
              <a:t> al.: </a:t>
            </a:r>
            <a:r>
              <a:rPr lang="sk-SK" sz="1600" i="1" dirty="0"/>
              <a:t>Biológia pre gymnázia 6</a:t>
            </a:r>
            <a:r>
              <a:rPr lang="sk-SK" sz="1600" dirty="0"/>
              <a:t>. 1. vyd. Bratislava : EXPOL </a:t>
            </a:r>
            <a:r>
              <a:rPr lang="sk-SK" sz="1600" dirty="0" smtClean="0"/>
              <a:t>pedagogika</a:t>
            </a:r>
            <a:r>
              <a:rPr lang="sk-SK" sz="1600" dirty="0"/>
              <a:t>. 2005. 104s. ISBN: </a:t>
            </a:r>
            <a:r>
              <a:rPr lang="sk-SK" sz="1600" dirty="0" smtClean="0"/>
              <a:t>80-89003-81-8</a:t>
            </a:r>
          </a:p>
          <a:p>
            <a:pPr marL="0" indent="0">
              <a:buNone/>
            </a:pPr>
            <a:r>
              <a:rPr lang="sk-SK" sz="1600" dirty="0" smtClean="0"/>
              <a:t>Obr</a:t>
            </a:r>
            <a:r>
              <a:rPr lang="sk-SK" sz="1600" dirty="0" smtClean="0"/>
              <a:t>. </a:t>
            </a:r>
            <a:r>
              <a:rPr lang="sk-SK" sz="1600" dirty="0"/>
              <a:t>Ceruzka: </a:t>
            </a:r>
            <a:r>
              <a:rPr lang="sk-SK" sz="1600" dirty="0">
                <a:hlinkClick r:id="rId2"/>
              </a:rPr>
              <a:t>http://</a:t>
            </a:r>
            <a:r>
              <a:rPr lang="sk-SK" sz="1600" dirty="0" smtClean="0">
                <a:hlinkClick r:id="rId2"/>
              </a:rPr>
              <a:t>www.home.stranka.info/index.php?vid=CA</a:t>
            </a:r>
            <a:r>
              <a:rPr lang="sk-SK" sz="1600" dirty="0" smtClean="0"/>
              <a:t> (16.11.2014)</a:t>
            </a:r>
            <a:endParaRPr lang="sk-SK" sz="1600" dirty="0" smtClean="0"/>
          </a:p>
          <a:p>
            <a:pPr marL="0" indent="0">
              <a:buNone/>
            </a:pPr>
            <a:r>
              <a:rPr lang="sk-SK" sz="1600" dirty="0" smtClean="0"/>
              <a:t>Obr</a:t>
            </a:r>
            <a:r>
              <a:rPr lang="sk-SK" sz="1600" dirty="0" smtClean="0"/>
              <a:t>. </a:t>
            </a:r>
            <a:r>
              <a:rPr lang="sk-SK" sz="1600" dirty="0" smtClean="0"/>
              <a:t>Srdce v ľudskom organizme: </a:t>
            </a:r>
            <a:r>
              <a:rPr lang="sk-SK" sz="1600" dirty="0">
                <a:hlinkClick r:id="rId3"/>
              </a:rPr>
              <a:t>http://</a:t>
            </a:r>
            <a:r>
              <a:rPr lang="sk-SK" sz="1600" dirty="0" smtClean="0">
                <a:hlinkClick r:id="rId3"/>
              </a:rPr>
              <a:t>tech.sme.sk/c/6261277/kmenove-bunky-liecia-srdce.html</a:t>
            </a:r>
            <a:r>
              <a:rPr lang="sk-SK" sz="1600" dirty="0" smtClean="0"/>
              <a:t> </a:t>
            </a:r>
            <a:r>
              <a:rPr lang="sk-SK" sz="1600" dirty="0"/>
              <a:t>(17.11.2014)</a:t>
            </a:r>
          </a:p>
          <a:p>
            <a:pPr marL="0" indent="0">
              <a:buNone/>
            </a:pPr>
            <a:r>
              <a:rPr lang="sk-SK" sz="1600" dirty="0" smtClean="0"/>
              <a:t>Obr. </a:t>
            </a:r>
            <a:r>
              <a:rPr lang="sk-SK" sz="1600" dirty="0"/>
              <a:t>Stena srdca a jej </a:t>
            </a:r>
            <a:r>
              <a:rPr lang="sk-SK" sz="1600" dirty="0" smtClean="0"/>
              <a:t>vrstvy: </a:t>
            </a:r>
            <a:r>
              <a:rPr lang="sk-SK" sz="1600" dirty="0"/>
              <a:t> </a:t>
            </a:r>
          </a:p>
          <a:p>
            <a:pPr marL="0" indent="0">
              <a:buNone/>
            </a:pPr>
            <a:r>
              <a:rPr lang="sk-SK" sz="1600" u="sng" dirty="0" smtClean="0">
                <a:hlinkClick r:id="rId4"/>
              </a:rPr>
              <a:t>http</a:t>
            </a:r>
            <a:r>
              <a:rPr lang="sk-SK" sz="1600" u="sng" dirty="0">
                <a:hlinkClick r:id="rId4"/>
              </a:rPr>
              <a:t>://</a:t>
            </a:r>
            <a:r>
              <a:rPr lang="sk-SK" sz="1600" u="sng" dirty="0" smtClean="0">
                <a:hlinkClick r:id="rId4"/>
              </a:rPr>
              <a:t>kardioblogie.blogspot.sk/2013/08/echo-2-echo-v-kostce-perikardialni.html</a:t>
            </a:r>
            <a:r>
              <a:rPr lang="sk-SK" sz="1600" u="sng" dirty="0"/>
              <a:t> </a:t>
            </a:r>
            <a:r>
              <a:rPr lang="sk-SK" sz="1600" dirty="0"/>
              <a:t>(17.11.2014)</a:t>
            </a:r>
          </a:p>
          <a:p>
            <a:pPr marL="0" indent="0">
              <a:buNone/>
            </a:pPr>
            <a:r>
              <a:rPr lang="sk-SK" sz="1600" dirty="0" smtClean="0"/>
              <a:t>Obr. </a:t>
            </a:r>
            <a:r>
              <a:rPr lang="sk-SK" sz="1600" dirty="0" err="1" smtClean="0"/>
              <a:t>Morfol</a:t>
            </a:r>
            <a:r>
              <a:rPr lang="sk-SK" sz="1600" dirty="0" smtClean="0"/>
              <a:t>. </a:t>
            </a:r>
            <a:r>
              <a:rPr lang="sk-SK" sz="1600" dirty="0"/>
              <a:t>stavba srdca 1: </a:t>
            </a:r>
            <a:r>
              <a:rPr lang="sk-SK" sz="1600" dirty="0">
                <a:hlinkClick r:id="rId5"/>
              </a:rPr>
              <a:t>http://www.oskole.sk/?</a:t>
            </a:r>
            <a:r>
              <a:rPr lang="sk-SK" sz="1600" dirty="0" smtClean="0">
                <a:hlinkClick r:id="rId5"/>
              </a:rPr>
              <a:t>id_cat=55&amp;clanok=14460</a:t>
            </a:r>
            <a:r>
              <a:rPr lang="sk-SK" sz="1600" dirty="0" smtClean="0"/>
              <a:t> </a:t>
            </a:r>
            <a:r>
              <a:rPr lang="sk-SK" sz="1600" dirty="0"/>
              <a:t>(17.11.2014)</a:t>
            </a:r>
          </a:p>
          <a:p>
            <a:pPr marL="0" indent="0">
              <a:buNone/>
            </a:pPr>
            <a:r>
              <a:rPr lang="sk-SK" sz="1600" dirty="0" smtClean="0"/>
              <a:t>Obr</a:t>
            </a:r>
            <a:r>
              <a:rPr lang="sk-SK" sz="1600" dirty="0"/>
              <a:t>. </a:t>
            </a:r>
            <a:r>
              <a:rPr lang="sk-SK" sz="1600" dirty="0" err="1"/>
              <a:t>Morfol</a:t>
            </a:r>
            <a:r>
              <a:rPr lang="sk-SK" sz="1600" dirty="0"/>
              <a:t>. stavba </a:t>
            </a:r>
            <a:r>
              <a:rPr lang="sk-SK" sz="1600" dirty="0" smtClean="0"/>
              <a:t>srdca </a:t>
            </a:r>
            <a:r>
              <a:rPr lang="sk-SK" sz="1600" dirty="0"/>
              <a:t>2: </a:t>
            </a:r>
            <a:r>
              <a:rPr lang="sk-SK" sz="1600" dirty="0">
                <a:hlinkClick r:id="rId6"/>
              </a:rPr>
              <a:t>http://sk.wikipedia.org/wiki/Srdce_%</a:t>
            </a:r>
            <a:r>
              <a:rPr lang="sk-SK" sz="1600" dirty="0" smtClean="0">
                <a:hlinkClick r:id="rId6"/>
              </a:rPr>
              <a:t>28org%C3%A1n%29#mediaviewer/File:Diagram_of_the_human_heart_sk.svg</a:t>
            </a:r>
            <a:r>
              <a:rPr lang="sk-SK" sz="1600" dirty="0" smtClean="0"/>
              <a:t> </a:t>
            </a:r>
            <a:r>
              <a:rPr lang="sk-SK" sz="1600" dirty="0"/>
              <a:t>(17.11.2014)</a:t>
            </a:r>
          </a:p>
          <a:p>
            <a:pPr marL="0" indent="0">
              <a:buNone/>
            </a:pPr>
            <a:r>
              <a:rPr lang="sk-SK" sz="1600" dirty="0" smtClean="0"/>
              <a:t>Obr. Tok krvi srdcom: </a:t>
            </a:r>
            <a:r>
              <a:rPr lang="sk-SK" sz="1600" dirty="0">
                <a:hlinkClick r:id="rId7"/>
              </a:rPr>
              <a:t>http://</a:t>
            </a:r>
            <a:r>
              <a:rPr lang="sk-SK" sz="1600" dirty="0" smtClean="0">
                <a:hlinkClick r:id="rId7"/>
              </a:rPr>
              <a:t>www.znanje.org/i/i25/05iv10/05iv10202611fll/SRCE.htm</a:t>
            </a:r>
            <a:r>
              <a:rPr lang="sk-SK" sz="1600" dirty="0" smtClean="0"/>
              <a:t> </a:t>
            </a:r>
            <a:r>
              <a:rPr lang="sk-SK" sz="1600" dirty="0"/>
              <a:t>(17.11.2014)</a:t>
            </a:r>
          </a:p>
          <a:p>
            <a:pPr marL="0" indent="0">
              <a:buNone/>
            </a:pPr>
            <a:r>
              <a:rPr lang="sk-SK" sz="1600" dirty="0" smtClean="0"/>
              <a:t>Obr. Záznam činnosti srdca: </a:t>
            </a:r>
            <a:r>
              <a:rPr lang="sk-SK" sz="1600" dirty="0">
                <a:hlinkClick r:id="rId8"/>
              </a:rPr>
              <a:t>http://</a:t>
            </a:r>
            <a:r>
              <a:rPr lang="sk-SK" sz="1600" dirty="0" smtClean="0">
                <a:hlinkClick r:id="rId8"/>
              </a:rPr>
              <a:t>www.znanje.org/i/i25/05iv10/05iv10202611fll/Slike/ekg.gif</a:t>
            </a:r>
            <a:r>
              <a:rPr lang="sk-SK" sz="1600" dirty="0" smtClean="0"/>
              <a:t> </a:t>
            </a:r>
            <a:r>
              <a:rPr lang="sk-SK" sz="1600" dirty="0"/>
              <a:t>(17.11.2014)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1900" dirty="0" smtClean="0"/>
          </a:p>
          <a:p>
            <a:pPr marL="0" indent="0">
              <a:buNone/>
            </a:pPr>
            <a:endParaRPr lang="sk-SK" sz="1900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711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2100" dirty="0" smtClean="0"/>
              <a:t>Obr. </a:t>
            </a:r>
            <a:r>
              <a:rPr lang="sk-SK" sz="2100" dirty="0"/>
              <a:t>Činnosť srdca: </a:t>
            </a:r>
            <a:r>
              <a:rPr lang="sk-SK" sz="2100" dirty="0">
                <a:hlinkClick r:id="rId2"/>
              </a:rPr>
              <a:t>http://</a:t>
            </a:r>
            <a:r>
              <a:rPr lang="sk-SK" sz="2100" dirty="0" smtClean="0">
                <a:hlinkClick r:id="rId2"/>
              </a:rPr>
              <a:t>oskole.sk/userfiles/image/Zofia/Apr%C3%ADl/Biol%C3%B3gia/srdce_html_5724a074.jpg</a:t>
            </a:r>
            <a:r>
              <a:rPr lang="sk-SK" sz="2100" dirty="0" smtClean="0"/>
              <a:t> </a:t>
            </a:r>
            <a:r>
              <a:rPr lang="sk-SK" sz="2100" dirty="0"/>
              <a:t>(17.11.2014)</a:t>
            </a:r>
          </a:p>
          <a:p>
            <a:pPr marL="0" indent="0">
              <a:buNone/>
            </a:pPr>
            <a:r>
              <a:rPr lang="sk-SK" sz="2100" dirty="0" smtClean="0"/>
              <a:t>Obr. </a:t>
            </a:r>
            <a:r>
              <a:rPr lang="sk-SK" sz="2100" dirty="0"/>
              <a:t>Krvný obeh: </a:t>
            </a:r>
            <a:r>
              <a:rPr lang="sk-SK" sz="2100" dirty="0">
                <a:hlinkClick r:id="rId3"/>
              </a:rPr>
              <a:t>http://</a:t>
            </a:r>
            <a:r>
              <a:rPr lang="sk-SK" sz="2100" dirty="0" smtClean="0">
                <a:hlinkClick r:id="rId3"/>
              </a:rPr>
              <a:t>www.tobrok.sk/zdravie-obehova.htm</a:t>
            </a:r>
            <a:r>
              <a:rPr lang="sk-SK" sz="2100" dirty="0" smtClean="0"/>
              <a:t> </a:t>
            </a:r>
            <a:r>
              <a:rPr lang="sk-SK" sz="2100" dirty="0"/>
              <a:t>(17.11.2014)</a:t>
            </a:r>
          </a:p>
          <a:p>
            <a:pPr marL="0" indent="0">
              <a:buNone/>
            </a:pPr>
            <a:r>
              <a:rPr lang="sk-SK" sz="2100" dirty="0" smtClean="0"/>
              <a:t>Obr. Krvný obeh: </a:t>
            </a:r>
            <a:r>
              <a:rPr lang="sk-SK" sz="2100" dirty="0" smtClean="0">
                <a:hlinkClick r:id="rId4"/>
              </a:rPr>
              <a:t>http</a:t>
            </a:r>
            <a:r>
              <a:rPr lang="sk-SK" sz="2100" dirty="0">
                <a:hlinkClick r:id="rId4"/>
              </a:rPr>
              <a:t>://www.cardio.sk/sk/poruchy-srdcoveho-rytmu/srdce-a-krvny-obeh</a:t>
            </a:r>
            <a:r>
              <a:rPr lang="sk-SK" sz="2100" dirty="0" smtClean="0">
                <a:hlinkClick r:id="rId4"/>
              </a:rPr>
              <a:t>/</a:t>
            </a:r>
            <a:r>
              <a:rPr lang="sk-SK" sz="2100" dirty="0" smtClean="0"/>
              <a:t> </a:t>
            </a:r>
            <a:r>
              <a:rPr lang="sk-SK" sz="2000" dirty="0"/>
              <a:t>(17.11.2014)</a:t>
            </a:r>
          </a:p>
          <a:p>
            <a:pPr marL="0" indent="0">
              <a:buNone/>
            </a:pPr>
            <a:r>
              <a:rPr lang="sk-SK" sz="2100" dirty="0" smtClean="0"/>
              <a:t>Obr. Koronárne tepny: </a:t>
            </a:r>
            <a:r>
              <a:rPr lang="sk-SK" sz="2100" dirty="0">
                <a:hlinkClick r:id="rId5"/>
              </a:rPr>
              <a:t>http://oskole.sk/?</a:t>
            </a:r>
            <a:r>
              <a:rPr lang="sk-SK" sz="2100" dirty="0" smtClean="0">
                <a:hlinkClick r:id="rId5"/>
              </a:rPr>
              <a:t>id_cat=7&amp;clanok=15595</a:t>
            </a:r>
            <a:endParaRPr lang="sk-SK" sz="2100" dirty="0" smtClean="0"/>
          </a:p>
          <a:p>
            <a:pPr marL="0" indent="0">
              <a:buNone/>
            </a:pPr>
            <a:r>
              <a:rPr lang="sk-SK" sz="2100" dirty="0" smtClean="0"/>
              <a:t>Obr. EKG: </a:t>
            </a:r>
            <a:r>
              <a:rPr lang="sk-SK" sz="2100" u="sng" dirty="0">
                <a:hlinkClick r:id="rId6"/>
              </a:rPr>
              <a:t>http://</a:t>
            </a:r>
            <a:r>
              <a:rPr lang="sk-SK" sz="2100" u="sng" dirty="0" smtClean="0">
                <a:hlinkClick r:id="rId6"/>
              </a:rPr>
              <a:t>reksamedja.blogspot.sk/2012_10_01_archive.html</a:t>
            </a:r>
            <a:endParaRPr lang="sk-SK" sz="2100" u="sng" dirty="0" smtClean="0"/>
          </a:p>
          <a:p>
            <a:pPr marL="0" indent="0">
              <a:buNone/>
            </a:pPr>
            <a:r>
              <a:rPr lang="sk-SK" sz="2100" dirty="0" smtClean="0"/>
              <a:t>Obr. Fonendoskop: </a:t>
            </a:r>
            <a:r>
              <a:rPr lang="sk-SK" sz="2100" dirty="0"/>
              <a:t> </a:t>
            </a:r>
            <a:r>
              <a:rPr lang="sk-SK" sz="2100" u="sng" dirty="0">
                <a:hlinkClick r:id="rId7"/>
              </a:rPr>
              <a:t>http://</a:t>
            </a:r>
            <a:r>
              <a:rPr lang="sk-SK" sz="2100" u="sng" dirty="0" smtClean="0">
                <a:hlinkClick r:id="rId7"/>
              </a:rPr>
              <a:t>www.medihum.sk/c/320/sk/Fonendoskopy-a-prislusenstvo.html</a:t>
            </a:r>
            <a:r>
              <a:rPr lang="sk-SK" sz="2100" u="sng" dirty="0" smtClean="0"/>
              <a:t> </a:t>
            </a:r>
            <a:r>
              <a:rPr lang="sk-SK" sz="2100" dirty="0"/>
              <a:t>(17.11.2014)</a:t>
            </a:r>
          </a:p>
          <a:p>
            <a:pPr marL="0" indent="0">
              <a:buNone/>
            </a:pPr>
            <a:r>
              <a:rPr lang="sk-SK" sz="2100" dirty="0" smtClean="0"/>
              <a:t>Obr. Prevodový </a:t>
            </a:r>
            <a:r>
              <a:rPr lang="sk-SK" sz="2100" dirty="0"/>
              <a:t>systém srdca: </a:t>
            </a:r>
            <a:r>
              <a:rPr lang="sk-SK" sz="2100" dirty="0">
                <a:hlinkClick r:id="rId8"/>
              </a:rPr>
              <a:t>http://</a:t>
            </a:r>
            <a:r>
              <a:rPr lang="sk-SK" sz="2100" dirty="0" smtClean="0">
                <a:hlinkClick r:id="rId8"/>
              </a:rPr>
              <a:t>oskole.sk/userfiles/image/Zofia/Apr%C3%ADl/Biol%C3%B3gia/srdce_html_10fde09e.jpg</a:t>
            </a:r>
            <a:r>
              <a:rPr lang="sk-SK" sz="2100" dirty="0" smtClean="0"/>
              <a:t> </a:t>
            </a:r>
            <a:r>
              <a:rPr lang="sk-SK" sz="2100" dirty="0"/>
              <a:t>(17.11.2014)</a:t>
            </a:r>
          </a:p>
          <a:p>
            <a:pPr marL="0" indent="0">
              <a:buNone/>
            </a:pPr>
            <a:r>
              <a:rPr lang="sk-SK" sz="2100" dirty="0" smtClean="0"/>
              <a:t>Obr. Upchávanie ciev: </a:t>
            </a:r>
            <a:r>
              <a:rPr lang="sk-SK" sz="2100" dirty="0">
                <a:hlinkClick r:id="rId9"/>
              </a:rPr>
              <a:t>http://</a:t>
            </a:r>
            <a:r>
              <a:rPr lang="sk-SK" sz="2100" dirty="0" smtClean="0">
                <a:hlinkClick r:id="rId9"/>
              </a:rPr>
              <a:t>infarkt.sk/podrobne.php?otazka=4&amp;lang=cz</a:t>
            </a:r>
            <a:r>
              <a:rPr lang="sk-SK" sz="2100" dirty="0" smtClean="0"/>
              <a:t> </a:t>
            </a:r>
            <a:r>
              <a:rPr lang="sk-SK" sz="2100" dirty="0"/>
              <a:t>(17.11.2014)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5076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332656"/>
            <a:ext cx="7992888" cy="5805264"/>
          </a:xfrm>
          <a:solidFill>
            <a:schemeClr val="bg1"/>
          </a:solidFill>
          <a:ln w="63500" cmpd="tri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822960" lvl="1" indent="-457200" algn="just">
              <a:buFont typeface="+mj-lt"/>
              <a:buAutoNum type="arabicPeriod"/>
            </a:pPr>
            <a:endParaRPr lang="sk-SK" sz="2800" b="1" dirty="0" smtClean="0"/>
          </a:p>
          <a:p>
            <a:pPr marL="450850" lvl="1" indent="-358775" algn="just">
              <a:buFont typeface="+mj-lt"/>
              <a:buAutoNum type="arabicPeriod"/>
            </a:pPr>
            <a:r>
              <a:rPr lang="sk-SK" sz="2800" b="1" dirty="0" smtClean="0"/>
              <a:t>Žily </a:t>
            </a:r>
            <a:r>
              <a:rPr lang="sk-SK" sz="2800" dirty="0"/>
              <a:t>– privádzajúca  </a:t>
            </a:r>
            <a:r>
              <a:rPr lang="sk-SK" sz="2800" dirty="0" smtClean="0"/>
              <a:t>__________________ krv</a:t>
            </a:r>
            <a:r>
              <a:rPr lang="sk-SK" sz="2800" dirty="0"/>
              <a:t> </a:t>
            </a:r>
            <a:r>
              <a:rPr lang="sk-SK" sz="2800" b="1" u="sng" dirty="0"/>
              <a:t>do srdca</a:t>
            </a:r>
            <a:r>
              <a:rPr lang="sk-SK" sz="2800" dirty="0"/>
              <a:t>, tenkostenné, nemajú svalovú vrstvu, tmavočervená </a:t>
            </a:r>
            <a:r>
              <a:rPr lang="sk-SK" sz="2800" dirty="0" smtClean="0"/>
              <a:t>krv, chlopne</a:t>
            </a:r>
            <a:endParaRPr lang="sk-SK" sz="2800" dirty="0"/>
          </a:p>
          <a:p>
            <a:pPr marL="542925" lvl="1" indent="-450850" algn="just">
              <a:buFont typeface="+mj-lt"/>
              <a:buAutoNum type="arabicPeriod"/>
            </a:pPr>
            <a:r>
              <a:rPr lang="sk-SK" sz="2800" b="1" dirty="0"/>
              <a:t>Tepny </a:t>
            </a:r>
            <a:r>
              <a:rPr lang="sk-SK" sz="2800" dirty="0"/>
              <a:t>– </a:t>
            </a:r>
            <a:r>
              <a:rPr lang="sk-SK" sz="2800" b="1" u="sng" dirty="0"/>
              <a:t>zo srdca</a:t>
            </a:r>
            <a:r>
              <a:rPr lang="sk-SK" sz="2800" b="1" dirty="0"/>
              <a:t> </a:t>
            </a:r>
            <a:r>
              <a:rPr lang="sk-SK" sz="2800" dirty="0" smtClean="0"/>
              <a:t>nimi prúdi ________________krv</a:t>
            </a:r>
            <a:r>
              <a:rPr lang="sk-SK" sz="2800" dirty="0"/>
              <a:t>, </a:t>
            </a:r>
            <a:r>
              <a:rPr lang="sk-SK" sz="2800" dirty="0" smtClean="0"/>
              <a:t>prúdi </a:t>
            </a:r>
            <a:r>
              <a:rPr lang="sk-SK" sz="2800" dirty="0"/>
              <a:t>pod tlakom, sú uložené hlbšie ako žily, majú svalovú vrstvu, jasnočervená krv </a:t>
            </a:r>
          </a:p>
          <a:p>
            <a:pPr marL="542925" lvl="1" indent="-450850" algn="just">
              <a:buFont typeface="+mj-lt"/>
              <a:buAutoNum type="arabicPeriod"/>
            </a:pPr>
            <a:r>
              <a:rPr lang="sk-SK" sz="2800" b="1" dirty="0"/>
              <a:t>Krvné vlásočnice </a:t>
            </a:r>
            <a:r>
              <a:rPr lang="sk-SK" sz="2800" dirty="0"/>
              <a:t>– </a:t>
            </a:r>
            <a:r>
              <a:rPr lang="sk-SK" sz="2800" dirty="0" smtClean="0"/>
              <a:t>tvoria prepojenie </a:t>
            </a:r>
            <a:r>
              <a:rPr lang="sk-SK" sz="2800" dirty="0"/>
              <a:t>medzi žilami a tepnami, bohato </a:t>
            </a:r>
            <a:r>
              <a:rPr lang="sk-SK" sz="2800" dirty="0" smtClean="0"/>
              <a:t>rozvetvené, výmena dýchacích plynov </a:t>
            </a:r>
            <a:endParaRPr lang="sk-SK" sz="2800" dirty="0"/>
          </a:p>
          <a:p>
            <a:endParaRPr lang="sk-SK" dirty="0"/>
          </a:p>
        </p:txBody>
      </p:sp>
      <p:pic>
        <p:nvPicPr>
          <p:cNvPr id="4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36" y="1"/>
            <a:ext cx="682149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4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http://i.sme.sk/vydania/20120216/photo2/sm-0216-018f-srdceF.r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056784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ípka doprava 4"/>
          <p:cNvSpPr/>
          <p:nvPr/>
        </p:nvSpPr>
        <p:spPr>
          <a:xfrm rot="13150559">
            <a:off x="5440535" y="4513395"/>
            <a:ext cx="1512168" cy="1008112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11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Srdce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i="1" dirty="0" err="1" smtClean="0"/>
              <a:t>kardium</a:t>
            </a:r>
            <a:r>
              <a:rPr lang="sk-SK" dirty="0" smtClean="0"/>
              <a:t>, </a:t>
            </a:r>
            <a:r>
              <a:rPr lang="sk-SK" i="1" dirty="0" err="1" smtClean="0"/>
              <a:t>cor</a:t>
            </a:r>
            <a:endParaRPr lang="sk-SK" i="1" dirty="0" smtClean="0"/>
          </a:p>
          <a:p>
            <a:pPr algn="just"/>
            <a:r>
              <a:rPr lang="sk-SK" dirty="0" smtClean="0"/>
              <a:t>dutý svalový orgán</a:t>
            </a:r>
          </a:p>
          <a:p>
            <a:pPr algn="just"/>
            <a:r>
              <a:rPr lang="sk-SK" dirty="0" smtClean="0"/>
              <a:t>srdcový </a:t>
            </a:r>
            <a:r>
              <a:rPr lang="sk-SK" dirty="0"/>
              <a:t>sval tvorený z osobitného typu priečne pruhovaného svalstva</a:t>
            </a:r>
          </a:p>
          <a:p>
            <a:r>
              <a:rPr lang="sk-SK" dirty="0"/>
              <a:t>uložené v </a:t>
            </a:r>
            <a:r>
              <a:rPr lang="sk-SK" dirty="0" err="1"/>
              <a:t>medzipľúcí</a:t>
            </a:r>
            <a:endParaRPr lang="sk-SK" dirty="0"/>
          </a:p>
          <a:p>
            <a:pPr algn="just"/>
            <a:r>
              <a:rPr lang="sk-SK" dirty="0" smtClean="0"/>
              <a:t>pumpuje </a:t>
            </a:r>
            <a:r>
              <a:rPr lang="sk-SK" dirty="0"/>
              <a:t>krv vďaka rytmickým sťahom (kontrakciám)</a:t>
            </a:r>
          </a:p>
          <a:p>
            <a:pPr algn="just"/>
            <a:r>
              <a:rPr lang="sk-SK" dirty="0"/>
              <a:t>je uložené v osrdcovníku (</a:t>
            </a:r>
            <a:r>
              <a:rPr lang="sk-SK" i="1" dirty="0" err="1"/>
              <a:t>pericardium</a:t>
            </a:r>
            <a:r>
              <a:rPr lang="sk-SK" dirty="0"/>
              <a:t>)</a:t>
            </a:r>
          </a:p>
          <a:p>
            <a:pPr algn="just"/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Anatomická stavba srdca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b="1" dirty="0" err="1" smtClean="0"/>
              <a:t>endokard</a:t>
            </a:r>
            <a:r>
              <a:rPr lang="sk-SK" dirty="0" smtClean="0"/>
              <a:t> – vnútrosrdie, vystiela vnútro srdca a tvorí srdcové chlopne</a:t>
            </a:r>
          </a:p>
          <a:p>
            <a:r>
              <a:rPr lang="sk-SK" b="1" dirty="0" smtClean="0"/>
              <a:t>myokard–</a:t>
            </a:r>
            <a:r>
              <a:rPr lang="sk-SK" dirty="0" smtClean="0"/>
              <a:t> svalová vrstva= srdcový sval</a:t>
            </a:r>
          </a:p>
          <a:p>
            <a:r>
              <a:rPr lang="sk-SK" b="1" dirty="0" smtClean="0"/>
              <a:t>epikard</a:t>
            </a:r>
            <a:r>
              <a:rPr lang="sk-SK" dirty="0" smtClean="0"/>
              <a:t> – osrdie, lesklá blana na povrchu srdca</a:t>
            </a:r>
          </a:p>
          <a:p>
            <a:endParaRPr lang="sk-SK" dirty="0"/>
          </a:p>
        </p:txBody>
      </p:sp>
      <p:pic>
        <p:nvPicPr>
          <p:cNvPr id="6" name="Obrázok 5" descr="http://2.bp.blogspot.com/-zinMIPWscZA/UfG5NB3Io_I/AAAAAAAAAdY/KL2IHFwdLqY/s400/periakrd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8" r="17874" b="3907"/>
          <a:stretch/>
        </p:blipFill>
        <p:spPr bwMode="auto">
          <a:xfrm>
            <a:off x="1761119" y="3429000"/>
            <a:ext cx="4968552" cy="31683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Srdce1.jpg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b="3366"/>
          <a:stretch/>
        </p:blipFill>
        <p:spPr>
          <a:xfrm>
            <a:off x="1331640" y="760358"/>
            <a:ext cx="6552728" cy="6062077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214282" y="31845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 smtClean="0"/>
              <a:t>MORFOLOGICKÁ STAVBA SRDCA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650px-Diagram_of_the_human_heart_sk.svg.pn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667271" y="404664"/>
            <a:ext cx="5737721" cy="5737721"/>
          </a:xfrm>
        </p:spPr>
      </p:pic>
      <p:sp>
        <p:nvSpPr>
          <p:cNvPr id="3" name="TextovéPole 2"/>
          <p:cNvSpPr txBox="1"/>
          <p:nvPr/>
        </p:nvSpPr>
        <p:spPr>
          <a:xfrm>
            <a:off x="214282" y="6257836"/>
            <a:ext cx="4929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 smtClean="0"/>
              <a:t>Zdroj: </a:t>
            </a:r>
            <a:r>
              <a:rPr lang="sk-SK" sz="1100" dirty="0" smtClean="0">
                <a:hlinkClick r:id="rId3"/>
              </a:rPr>
              <a:t>http://sk.wikipedia.org/wiki/Srdce_%28org%C3%A1n%29#mediaviewer/File:Diagram_of_the_human_heart_sk.svg</a:t>
            </a:r>
            <a:endParaRPr lang="sk-SK" sz="1100" dirty="0" smtClean="0"/>
          </a:p>
          <a:p>
            <a:endParaRPr lang="sk-SK" sz="1100" dirty="0"/>
          </a:p>
        </p:txBody>
      </p:sp>
      <p:sp>
        <p:nvSpPr>
          <p:cNvPr id="2" name="Ovál 1"/>
          <p:cNvSpPr/>
          <p:nvPr/>
        </p:nvSpPr>
        <p:spPr>
          <a:xfrm>
            <a:off x="1691680" y="3933056"/>
            <a:ext cx="1203237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1627373" y="4558410"/>
            <a:ext cx="1203237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516216" y="3068960"/>
            <a:ext cx="1203237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543392" y="3933056"/>
            <a:ext cx="1203237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23529" y="5013176"/>
            <a:ext cx="2520334" cy="59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= TRIKUSPIDÁLNA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6372200" y="4414394"/>
            <a:ext cx="2664296" cy="59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POLMESIAČIKOVITÁ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14597" y="3417641"/>
            <a:ext cx="2664296" cy="59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POLMESIAČIKOVITÁ</a:t>
            </a:r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6506006" y="3417641"/>
            <a:ext cx="2664296" cy="59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= MITRÁLNA</a:t>
            </a:r>
            <a:endParaRPr lang="sk-SK" dirty="0"/>
          </a:p>
        </p:txBody>
      </p:sp>
      <p:sp>
        <p:nvSpPr>
          <p:cNvPr id="12" name="Obdĺžnik 11"/>
          <p:cNvSpPr/>
          <p:nvPr/>
        </p:nvSpPr>
        <p:spPr>
          <a:xfrm>
            <a:off x="5508104" y="276136"/>
            <a:ext cx="3528392" cy="707886"/>
          </a:xfrm>
          <a:prstGeom prst="rect">
            <a:avLst/>
          </a:prstGeom>
          <a:noFill/>
          <a:ln w="38100" cmpd="thinThick"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Predsieň = </a:t>
            </a:r>
            <a:r>
              <a:rPr lang="sk-SK" sz="2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atrium</a:t>
            </a:r>
            <a:endParaRPr lang="sk-SK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sk-SK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Komora = </a:t>
            </a:r>
            <a:r>
              <a:rPr lang="sk-SK" sz="2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ventriculus</a:t>
            </a:r>
            <a:endParaRPr lang="sk-SK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znanje.org/i/i25/05iv10/05iv10202611fll/Slike/srculenc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09489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1670880" y="476672"/>
            <a:ext cx="6109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Tok krvi srdcom</a:t>
            </a:r>
            <a:endParaRPr lang="sk-SK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8" name="Picture 4" descr="http://www.znanje.org/i/i25/05iv10/05iv10202611fll/Slike/ek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49" y="2276872"/>
            <a:ext cx="305900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Jmění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347</TotalTime>
  <Words>464</Words>
  <Application>Microsoft Office PowerPoint</Application>
  <PresentationFormat>Prezentácia na obrazovke (4:3)</PresentationFormat>
  <Paragraphs>112</Paragraphs>
  <Slides>21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Arkýř</vt:lpstr>
      <vt:lpstr>STAVBA SRDCA, PREJAVY SRDCOVEJ ČINNOSTI, OCHORENIA</vt:lpstr>
      <vt:lpstr>Čo by sme už mali vedieť ... </vt:lpstr>
      <vt:lpstr>Prezentácia programu PowerPoint</vt:lpstr>
      <vt:lpstr>Prezentácia programu PowerPoint</vt:lpstr>
      <vt:lpstr>Srdce</vt:lpstr>
      <vt:lpstr>Anatomická stavba srdca</vt:lpstr>
      <vt:lpstr>Prezentácia programu PowerPoint</vt:lpstr>
      <vt:lpstr>Prezentácia programu PowerPoint</vt:lpstr>
      <vt:lpstr>Prezentácia programu PowerPoint</vt:lpstr>
      <vt:lpstr>Prezentácia programu PowerPoint</vt:lpstr>
      <vt:lpstr>Výživa srdca</vt:lpstr>
      <vt:lpstr>Malý krvný obeh </vt:lpstr>
      <vt:lpstr>Veľký krvný obeh </vt:lpstr>
      <vt:lpstr>Prezentácia programu PowerPoint</vt:lpstr>
      <vt:lpstr>Prezentácia programu PowerPoint</vt:lpstr>
      <vt:lpstr>Výkonnosť srdca sa určuje: </vt:lpstr>
      <vt:lpstr>prevodový systém srdca: </vt:lpstr>
      <vt:lpstr>Srdcové Ochorenia   </vt:lpstr>
      <vt:lpstr>Prezentácia programu PowerPoint</vt:lpstr>
      <vt:lpstr>Zdroje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Srdce</dc:title>
  <dc:creator>Patrícia</dc:creator>
  <cp:lastModifiedBy>lensk</cp:lastModifiedBy>
  <cp:revision>30</cp:revision>
  <dcterms:created xsi:type="dcterms:W3CDTF">2014-11-22T12:24:48Z</dcterms:created>
  <dcterms:modified xsi:type="dcterms:W3CDTF">2014-11-23T19:48:49Z</dcterms:modified>
</cp:coreProperties>
</file>