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70" r:id="rId11"/>
    <p:sldId id="266" r:id="rId12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0261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9365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2850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053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3712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494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3346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89380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25628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64936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724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655-F88D-4598-B555-DCE3C2973907}" type="datetimeFigureOut">
              <a:rPr lang="sk-SK" smtClean="0"/>
              <a:pPr/>
              <a:t>10.5.2021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73AA1-D8D9-4816-9B9B-23E41F4F1EEB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569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 smtClean="0"/>
              <a:t>Vek rozumu – osvietenstvo </a:t>
            </a:r>
            <a:endParaRPr lang="sk-SK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0482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0" y="3428999"/>
            <a:ext cx="2095500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-27384"/>
            <a:ext cx="6400801" cy="1152128"/>
          </a:xfrm>
        </p:spPr>
        <p:txBody>
          <a:bodyPr>
            <a:normAutofit/>
          </a:bodyPr>
          <a:lstStyle/>
          <a:p>
            <a:pPr algn="ctr"/>
            <a:r>
              <a:rPr lang="sk-SK" sz="3200" b="1" dirty="0" smtClean="0">
                <a:solidFill>
                  <a:srgbClr val="FF0000"/>
                </a:solidFill>
              </a:rPr>
              <a:t>J.J. </a:t>
            </a:r>
            <a:r>
              <a:rPr lang="sk-SK" sz="3200" b="1" dirty="0" err="1" smtClean="0">
                <a:solidFill>
                  <a:srgbClr val="FF0000"/>
                </a:solidFill>
              </a:rPr>
              <a:t>Rousseau</a:t>
            </a:r>
            <a:endParaRPr lang="sk-SK" sz="3200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0" y="1340768"/>
            <a:ext cx="9036496" cy="5517232"/>
          </a:xfrm>
        </p:spPr>
        <p:txBody>
          <a:bodyPr/>
          <a:lstStyle/>
          <a:p>
            <a:r>
              <a:rPr lang="sk-SK" dirty="0" smtClean="0"/>
              <a:t>Zastával deistické stanovisko, bol proti materializmu, no jeho viera  bola  iná, uznával  akúsi Najvyššiu bytosť.</a:t>
            </a:r>
          </a:p>
          <a:p>
            <a:r>
              <a:rPr lang="sk-SK" dirty="0" smtClean="0"/>
              <a:t>Vo  svojich  dielach poukázal na to, že  veda a pokrok neprispeli k čistote mravov. Tvrdil, že pokiaľ  žil človek v prvotnom stave bez  vedy a techniky viedol šťastný a spokojný život. Ako príčinu  všetkého zlého v modernej dobe považoval </a:t>
            </a:r>
            <a:r>
              <a:rPr lang="sk-SK" dirty="0" smtClean="0">
                <a:solidFill>
                  <a:srgbClr val="FFC000"/>
                </a:solidFill>
              </a:rPr>
              <a:t>súkromné vlastníctvo. </a:t>
            </a:r>
            <a:r>
              <a:rPr lang="sk-SK" dirty="0" smtClean="0"/>
              <a:t>Keď  človek prvýkrát povedal : toto je moje, tak sa  začala závisť, nerovnosť a boj. </a:t>
            </a:r>
            <a:r>
              <a:rPr lang="sk-SK" dirty="0" smtClean="0">
                <a:solidFill>
                  <a:schemeClr val="accent1"/>
                </a:solidFill>
              </a:rPr>
              <a:t>Hlásal</a:t>
            </a:r>
            <a:r>
              <a:rPr lang="sk-SK" dirty="0" smtClean="0">
                <a:solidFill>
                  <a:srgbClr val="FFFF00"/>
                </a:solidFill>
              </a:rPr>
              <a:t>  </a:t>
            </a:r>
            <a:r>
              <a:rPr lang="sk-SK" dirty="0" smtClean="0">
                <a:solidFill>
                  <a:schemeClr val="accent1"/>
                </a:solidFill>
              </a:rPr>
              <a:t>návrat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 p</a:t>
            </a:r>
            <a:r>
              <a:rPr lang="sk-SK" dirty="0" smtClean="0"/>
              <a:t>rírode. </a:t>
            </a:r>
          </a:p>
          <a:p>
            <a:r>
              <a:rPr lang="sk-SK" dirty="0" smtClean="0"/>
              <a:t>Jeho najznámejšie  dielo je </a:t>
            </a:r>
            <a:r>
              <a:rPr lang="sk-SK" b="1" dirty="0" smtClean="0">
                <a:solidFill>
                  <a:schemeClr val="accent1"/>
                </a:solidFill>
              </a:rPr>
              <a:t>Spoločenská</a:t>
            </a:r>
            <a:r>
              <a:rPr lang="sk-SK" b="1" dirty="0" smtClean="0">
                <a:solidFill>
                  <a:srgbClr val="FFFF00"/>
                </a:solidFill>
              </a:rPr>
              <a:t> </a:t>
            </a:r>
            <a:r>
              <a:rPr lang="sk-SK" b="1" dirty="0" smtClean="0">
                <a:solidFill>
                  <a:schemeClr val="accent1"/>
                </a:solidFill>
              </a:rPr>
              <a:t>zmluva</a:t>
            </a:r>
            <a:r>
              <a:rPr lang="sk-SK" dirty="0" smtClean="0"/>
              <a:t>. Toto dielo podnietilo Francúzsku  revolúciu. Spoločenská  zmluva je  vlastne zmluva medzi občanmi a panovníkom.  Občania sa  dobrovoľne  stávajú súčasťou celku – štátu. Panovník, štát im má garantovať  slobodu a šťastie.  Ak panovník poruší svoj sľub a nebude  slúžiť  občanom, občania majú právo porušiť  spoločenskú zmluvu a  zvrhnúť panovníka. Vôľa panovníka nemá výsostné postavenie, ako  tomu   bolo do Francúzskej  revolúcie. </a:t>
            </a:r>
            <a:r>
              <a:rPr lang="sk-SK" dirty="0" smtClean="0">
                <a:solidFill>
                  <a:srgbClr val="FFC000"/>
                </a:solidFill>
              </a:rPr>
              <a:t>Doslova hovorí o práve ľudu na revolúciu. </a:t>
            </a:r>
            <a:endParaRPr lang="sk-SK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0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Osvietenský absolutizmus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71472" y="2071678"/>
            <a:ext cx="6400800" cy="3814769"/>
          </a:xfrm>
        </p:spPr>
        <p:txBody>
          <a:bodyPr>
            <a:normAutofit/>
          </a:bodyPr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Niektorí </a:t>
            </a:r>
            <a:r>
              <a:rPr lang="sk-SK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európski panovníci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nadchli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myšlienkami osvietenstva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napr. ruská cárovná Katarína II., pruský kráľ Fridrich II.,  uhorský a český kráľ Jozef II.) snažili sa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rozumne vládnuť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reformami zlepšovať pomery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vo svojich krajinách =&gt;takejto forme vlády sa  hovorí </a:t>
            </a:r>
            <a:r>
              <a:rPr lang="sk-SK" sz="2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osvietenský absolutizmus</a:t>
            </a:r>
            <a:endParaRPr lang="sk-SK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AutoShape 2" descr="Výsledok vyhľadávania obrázkov pre dopyt katarina ii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29700" name="Picture 4" descr="Výsledok vyhľadávania obrázkov pre dopyt katarina i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0" y="0"/>
            <a:ext cx="1310400" cy="1800000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715008" y="1428736"/>
            <a:ext cx="210987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Katarína II. Veľká</a:t>
            </a:r>
            <a:endParaRPr lang="sk-SK" b="1" dirty="0"/>
          </a:p>
        </p:txBody>
      </p:sp>
      <p:pic>
        <p:nvPicPr>
          <p:cNvPr id="29702" name="Picture 6" descr="Výsledok vyhľadávania obrázkov pre dopyt jozef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2872" y="5143512"/>
            <a:ext cx="1291128" cy="1714488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5500694" y="6488668"/>
            <a:ext cx="23775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Jozef II. Habsburský</a:t>
            </a:r>
            <a:endParaRPr lang="sk-SK" b="1" dirty="0"/>
          </a:p>
        </p:txBody>
      </p:sp>
      <p:pic>
        <p:nvPicPr>
          <p:cNvPr id="29704" name="Picture 8" descr="Výsledok vyhľadávania obrázkov pre dopyt fridrich i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" y="5286388"/>
            <a:ext cx="1214414" cy="1571612"/>
          </a:xfrm>
          <a:prstGeom prst="rect">
            <a:avLst/>
          </a:prstGeom>
          <a:noFill/>
        </p:spPr>
      </p:pic>
      <p:sp>
        <p:nvSpPr>
          <p:cNvPr id="10" name="BlokTextu 9"/>
          <p:cNvSpPr txBox="1"/>
          <p:nvPr/>
        </p:nvSpPr>
        <p:spPr>
          <a:xfrm>
            <a:off x="1214414" y="5286388"/>
            <a:ext cx="124906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Fridrich II</a:t>
            </a:r>
            <a:r>
              <a:rPr lang="sk-SK" dirty="0" smtClean="0"/>
              <a:t>.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Vek rozumu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285992"/>
            <a:ext cx="8248430" cy="4455376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18. storočie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nazývalo aj „veľkým“ alebo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osvietenským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=&gt;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doba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pokroku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, kt.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„osvieti“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celé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ľudstvo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vybuduje sa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šťastná spoločnosť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Osvietenstvo podnietilo a odštartovalo veľké spoločenské zmeny –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Francúzsku revolúciu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 Zvrhlo myšlienku, panovník je všetko a ľud nič. Osvietenstvo začalo modernú dobu, prednosť má poznanie, veda a snaha  meniť  svet. Osvietenstvo  vlastne  trvá stále.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58811" y="0"/>
            <a:ext cx="1685189" cy="1904997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5857884" y="0"/>
            <a:ext cx="162576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F. M. </a:t>
            </a:r>
            <a:r>
              <a:rPr lang="sk-SK" dirty="0" err="1" smtClean="0"/>
              <a:t>Voltaire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683568" y="1052736"/>
            <a:ext cx="6408712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sk-SK" dirty="0" smtClean="0"/>
              <a:t>OSVIETENSTVO: </a:t>
            </a:r>
            <a:r>
              <a:rPr lang="sk-SK" b="1" dirty="0" smtClean="0"/>
              <a:t>vzniklo ako myšlienkové hnutie</a:t>
            </a:r>
            <a:r>
              <a:rPr lang="sk-SK" dirty="0" smtClean="0"/>
              <a:t>, </a:t>
            </a:r>
          </a:p>
          <a:p>
            <a:pPr algn="ctr"/>
            <a:r>
              <a:rPr lang="sk-SK" dirty="0" smtClean="0"/>
              <a:t> ktoré si dalo za </a:t>
            </a:r>
            <a:r>
              <a:rPr lang="sk-SK" b="1" u="sng" dirty="0" smtClean="0"/>
              <a:t>cieľ</a:t>
            </a:r>
            <a:r>
              <a:rPr lang="sk-SK" b="1" dirty="0" smtClean="0"/>
              <a:t> vyviesť človeka </a:t>
            </a:r>
          </a:p>
          <a:p>
            <a:pPr algn="ctr"/>
            <a:r>
              <a:rPr lang="sk-SK" b="1" dirty="0" smtClean="0"/>
              <a:t>a ľudstvo z temnôt neznalosti a povier </a:t>
            </a:r>
          </a:p>
          <a:p>
            <a:pPr algn="ctr"/>
            <a:r>
              <a:rPr lang="sk-SK" b="1" dirty="0" smtClean="0"/>
              <a:t>a duchovne ich povzniesť,  osvietiť...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Koniec jednej epochy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>
            <a:normAutofit/>
          </a:bodyPr>
          <a:lstStyle/>
          <a:p>
            <a:pPr lvl="0"/>
            <a:r>
              <a:rPr lang="sk-SK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err="1" smtClean="0">
                <a:latin typeface="Arial" pitchFamily="34" charset="0"/>
                <a:cs typeface="Arial" pitchFamily="34" charset="0"/>
              </a:rPr>
              <a:t>stredoveká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učenosť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nedokázala svojím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vysvetľovaním „Božej pravdy“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uspokojiť ľudské poznanie...</a:t>
            </a:r>
          </a:p>
          <a:p>
            <a:pPr lvl="0"/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záujem vedy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sa čoraz viac </a:t>
            </a:r>
            <a:r>
              <a:rPr lang="sk-SK" sz="26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sústreďoval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na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prírodu,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pozemský svet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 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človeka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RENESANCIA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HUMANIZMUS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785786" y="1643050"/>
            <a:ext cx="597311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Európa – 18. stor</a:t>
            </a:r>
            <a:r>
              <a:rPr lang="sk-SK" dirty="0" smtClean="0"/>
              <a:t>. = veľký pokrok vo </a:t>
            </a:r>
            <a:r>
              <a:rPr lang="sk-SK" b="1" dirty="0" smtClean="0"/>
              <a:t>vede</a:t>
            </a:r>
            <a:r>
              <a:rPr lang="sk-SK" dirty="0" smtClean="0"/>
              <a:t> a </a:t>
            </a:r>
            <a:r>
              <a:rPr lang="sk-SK" b="1" dirty="0" smtClean="0"/>
              <a:t>technike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571604" y="1142984"/>
            <a:ext cx="432201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Vzdelanci: </a:t>
            </a:r>
            <a:r>
              <a:rPr lang="sk-SK" b="1" i="1" dirty="0" smtClean="0"/>
              <a:t>„skončil temný stredovek“</a:t>
            </a:r>
            <a:endParaRPr lang="sk-SK" b="1" i="1" dirty="0"/>
          </a:p>
        </p:txBody>
      </p:sp>
      <p:sp>
        <p:nvSpPr>
          <p:cNvPr id="6" name="BlokTextu 5"/>
          <p:cNvSpPr txBox="1"/>
          <p:nvPr/>
        </p:nvSpPr>
        <p:spPr>
          <a:xfrm>
            <a:off x="7143768" y="1000108"/>
            <a:ext cx="1633781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VEK ROZUMU</a:t>
            </a:r>
            <a:endParaRPr lang="sk-SK" dirty="0"/>
          </a:p>
        </p:txBody>
      </p:sp>
      <p:cxnSp>
        <p:nvCxnSpPr>
          <p:cNvPr id="8" name="Rovná spojovacia šípka 7"/>
          <p:cNvCxnSpPr>
            <a:stCxn id="4" idx="3"/>
            <a:endCxn id="6" idx="1"/>
          </p:cNvCxnSpPr>
          <p:nvPr/>
        </p:nvCxnSpPr>
        <p:spPr>
          <a:xfrm flipV="1">
            <a:off x="6758896" y="1184774"/>
            <a:ext cx="384872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Rovná spojovacia šípka 9"/>
          <p:cNvCxnSpPr>
            <a:stCxn id="5" idx="3"/>
            <a:endCxn id="6" idx="1"/>
          </p:cNvCxnSpPr>
          <p:nvPr/>
        </p:nvCxnSpPr>
        <p:spPr>
          <a:xfrm flipV="1">
            <a:off x="5893621" y="1184774"/>
            <a:ext cx="1250147" cy="142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1506" name="Picture 2" descr="Výsledok vyhľadávania obrázkov pre dopyt leonardo da vin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775" y="4714884"/>
            <a:ext cx="1800225" cy="21431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err="1" smtClean="0"/>
              <a:t>Racio</a:t>
            </a:r>
            <a:r>
              <a:rPr lang="sk-SK" dirty="0" smtClean="0"/>
              <a:t>, veda a vzdelanosť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2000240"/>
            <a:ext cx="6400800" cy="3615267"/>
          </a:xfrm>
        </p:spPr>
        <p:txBody>
          <a:bodyPr/>
          <a:lstStyle/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Nazhromaždilo sa  obrovské množstvo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poznatkov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 </a:t>
            </a:r>
            <a:r>
              <a:rPr lang="sk-SK" sz="26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objavov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ktoré </a:t>
            </a:r>
            <a:r>
              <a:rPr lang="sk-SK" sz="2600" u="sng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otriasli stredovekým ponímaním sveta </a:t>
            </a:r>
            <a:r>
              <a:rPr lang="sk-SK" sz="2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=&gt;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zavládlo presvedčenie,  že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skôr </a:t>
            </a:r>
            <a:r>
              <a:rPr lang="sk-SK" sz="2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rozumom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 ako </a:t>
            </a:r>
            <a:r>
              <a:rPr lang="sk-SK" sz="2600" b="1" dirty="0" err="1" smtClean="0">
                <a:latin typeface="Arial" pitchFamily="34" charset="0"/>
                <a:cs typeface="Arial" pitchFamily="34" charset="0"/>
              </a:rPr>
              <a:t>vierou</a:t>
            </a:r>
            <a:r>
              <a:rPr lang="sk-SK" sz="2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možno v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ysvetliť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mnohé tajomstvá </a:t>
            </a:r>
            <a:r>
              <a:rPr lang="sk-SK" sz="2600" b="1" dirty="0" smtClean="0">
                <a:latin typeface="Arial" pitchFamily="34" charset="0"/>
                <a:cs typeface="Arial" pitchFamily="34" charset="0"/>
              </a:rPr>
              <a:t>prírody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1000100" y="5643578"/>
            <a:ext cx="5153975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Treba šíriť </a:t>
            </a:r>
            <a:r>
              <a:rPr lang="sk-SK" b="1" dirty="0" smtClean="0"/>
              <a:t>vedecké poznávanie </a:t>
            </a:r>
            <a:r>
              <a:rPr lang="sk-SK" dirty="0" smtClean="0"/>
              <a:t>a </a:t>
            </a:r>
            <a:r>
              <a:rPr lang="sk-SK" b="1" dirty="0" smtClean="0"/>
              <a:t>vzdelanosť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1000100" y="5286388"/>
            <a:ext cx="1535998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OSVIETENCI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3140968"/>
            <a:ext cx="6400800" cy="2545977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Hlavnými centrami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vedeckého života sa stali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mestá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3286116" y="3929066"/>
            <a:ext cx="1007007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Londýn</a:t>
            </a:r>
            <a:endParaRPr lang="sk-SK" b="1" dirty="0"/>
          </a:p>
        </p:txBody>
      </p:sp>
      <p:sp>
        <p:nvSpPr>
          <p:cNvPr id="5" name="BlokTextu 4"/>
          <p:cNvSpPr txBox="1"/>
          <p:nvPr/>
        </p:nvSpPr>
        <p:spPr>
          <a:xfrm>
            <a:off x="3286116" y="4500570"/>
            <a:ext cx="425510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b="1" dirty="0" smtClean="0"/>
              <a:t>Paríž – centrum umenia, kultúry a módy</a:t>
            </a:r>
            <a:endParaRPr lang="sk-SK" b="1" dirty="0"/>
          </a:p>
        </p:txBody>
      </p:sp>
      <p:cxnSp>
        <p:nvCxnSpPr>
          <p:cNvPr id="7" name="Rovná spojovacia šípka 6"/>
          <p:cNvCxnSpPr>
            <a:endCxn id="4" idx="1"/>
          </p:cNvCxnSpPr>
          <p:nvPr/>
        </p:nvCxnSpPr>
        <p:spPr>
          <a:xfrm>
            <a:off x="2500298" y="4071942"/>
            <a:ext cx="785818" cy="417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>
            <a:off x="2500298" y="4071942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BlokTextu 9"/>
          <p:cNvSpPr txBox="1"/>
          <p:nvPr/>
        </p:nvSpPr>
        <p:spPr>
          <a:xfrm>
            <a:off x="1071538" y="5072074"/>
            <a:ext cx="613501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Koncom </a:t>
            </a:r>
            <a:r>
              <a:rPr lang="sk-SK" b="1" dirty="0" smtClean="0"/>
              <a:t>17. </a:t>
            </a:r>
            <a:r>
              <a:rPr lang="sk-SK" b="1" dirty="0" err="1" smtClean="0"/>
              <a:t>stor</a:t>
            </a:r>
            <a:r>
              <a:rPr lang="sk-SK" b="1" dirty="0" smtClean="0"/>
              <a:t> </a:t>
            </a:r>
            <a:r>
              <a:rPr lang="sk-SK" dirty="0" smtClean="0"/>
              <a:t>sa začali rozvíjať </a:t>
            </a:r>
            <a:r>
              <a:rPr lang="sk-SK" u="sng" dirty="0" smtClean="0"/>
              <a:t>nové </a:t>
            </a:r>
            <a:r>
              <a:rPr lang="sk-SK" b="1" dirty="0" smtClean="0"/>
              <a:t>vedné odbory</a:t>
            </a:r>
            <a:endParaRPr lang="sk-SK" b="1" dirty="0"/>
          </a:p>
        </p:txBody>
      </p:sp>
      <p:pic>
        <p:nvPicPr>
          <p:cNvPr id="1026" name="Picture 2" descr="https://upload.wikimedia.org/wikipedia/commons/thumb/9/9e/Steam-powered_fire_engine.jpg/220px-Steam-powered_fire_engin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2095500" cy="1571626"/>
          </a:xfrm>
          <a:prstGeom prst="rect">
            <a:avLst/>
          </a:prstGeom>
          <a:noFill/>
        </p:spPr>
      </p:pic>
      <p:sp>
        <p:nvSpPr>
          <p:cNvPr id="12" name="BlokTextu 11"/>
          <p:cNvSpPr txBox="1"/>
          <p:nvPr/>
        </p:nvSpPr>
        <p:spPr>
          <a:xfrm>
            <a:off x="2214546" y="357166"/>
            <a:ext cx="13276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Parný stroj</a:t>
            </a:r>
            <a:endParaRPr lang="sk-SK" b="1" dirty="0"/>
          </a:p>
        </p:txBody>
      </p:sp>
      <p:sp>
        <p:nvSpPr>
          <p:cNvPr id="13" name="BlokTextu 12"/>
          <p:cNvSpPr txBox="1"/>
          <p:nvPr/>
        </p:nvSpPr>
        <p:spPr>
          <a:xfrm>
            <a:off x="2071670" y="0"/>
            <a:ext cx="15087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James</a:t>
            </a:r>
            <a:r>
              <a:rPr lang="sk-SK" b="1" dirty="0" smtClean="0"/>
              <a:t> Watt</a:t>
            </a:r>
            <a:endParaRPr lang="sk-SK" b="1" dirty="0"/>
          </a:p>
        </p:txBody>
      </p:sp>
      <p:sp>
        <p:nvSpPr>
          <p:cNvPr id="14" name="BlokTextu 13"/>
          <p:cNvSpPr txBox="1"/>
          <p:nvPr/>
        </p:nvSpPr>
        <p:spPr>
          <a:xfrm>
            <a:off x="2500298" y="714356"/>
            <a:ext cx="6976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1776</a:t>
            </a:r>
            <a:endParaRPr lang="sk-SK" dirty="0"/>
          </a:p>
        </p:txBody>
      </p:sp>
      <p:pic>
        <p:nvPicPr>
          <p:cNvPr id="1028" name="Picture 4" descr="Isaac Newt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54" y="0"/>
            <a:ext cx="1619246" cy="1857364"/>
          </a:xfrm>
          <a:prstGeom prst="rect">
            <a:avLst/>
          </a:prstGeom>
          <a:noFill/>
        </p:spPr>
      </p:pic>
      <p:sp>
        <p:nvSpPr>
          <p:cNvPr id="16" name="BlokTextu 15"/>
          <p:cNvSpPr txBox="1"/>
          <p:nvPr/>
        </p:nvSpPr>
        <p:spPr>
          <a:xfrm>
            <a:off x="5715008" y="0"/>
            <a:ext cx="1787669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err="1" smtClean="0"/>
              <a:t>Isaac</a:t>
            </a:r>
            <a:r>
              <a:rPr lang="sk-SK" b="1" dirty="0" smtClean="0"/>
              <a:t> Newton</a:t>
            </a:r>
            <a:r>
              <a:rPr lang="sk-SK" dirty="0" smtClean="0"/>
              <a:t> 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5214942" y="357166"/>
            <a:ext cx="1806713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Gravitačný </a:t>
            </a:r>
            <a:r>
              <a:rPr lang="sk-SK" b="1" dirty="0" smtClean="0"/>
              <a:t>zákon</a:t>
            </a:r>
            <a:endParaRPr lang="sk-SK" b="1" dirty="0"/>
          </a:p>
        </p:txBody>
      </p:sp>
      <p:sp>
        <p:nvSpPr>
          <p:cNvPr id="15" name="BlokTextu 14"/>
          <p:cNvSpPr txBox="1"/>
          <p:nvPr/>
        </p:nvSpPr>
        <p:spPr>
          <a:xfrm>
            <a:off x="1000100" y="2143116"/>
            <a:ext cx="609654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Vedci vynašli: </a:t>
            </a:r>
            <a:r>
              <a:rPr lang="sk-SK" b="1" dirty="0" smtClean="0"/>
              <a:t>parný stroj</a:t>
            </a:r>
            <a:r>
              <a:rPr lang="sk-SK" dirty="0" smtClean="0"/>
              <a:t>, prvé </a:t>
            </a:r>
            <a:r>
              <a:rPr lang="sk-SK" b="1" dirty="0" smtClean="0"/>
              <a:t>vakcíny</a:t>
            </a:r>
            <a:r>
              <a:rPr lang="sk-SK" dirty="0" smtClean="0"/>
              <a:t>, </a:t>
            </a:r>
            <a:r>
              <a:rPr lang="sk-SK" b="1" dirty="0" smtClean="0"/>
              <a:t>objavili nové</a:t>
            </a:r>
          </a:p>
          <a:p>
            <a:r>
              <a:rPr lang="sk-SK" b="1" dirty="0" smtClean="0"/>
              <a:t>druhy živočíchov</a:t>
            </a:r>
            <a:r>
              <a:rPr lang="sk-SK" dirty="0" smtClean="0"/>
              <a:t>, začali spoznávať </a:t>
            </a:r>
            <a:r>
              <a:rPr lang="sk-SK" b="1" dirty="0" smtClean="0"/>
              <a:t>elektrinu</a:t>
            </a:r>
            <a:r>
              <a:rPr lang="sk-SK" dirty="0" smtClean="0"/>
              <a:t> a pod</a:t>
            </a:r>
            <a:endParaRPr lang="sk-SK" dirty="0"/>
          </a:p>
        </p:txBody>
      </p:sp>
      <p:sp>
        <p:nvSpPr>
          <p:cNvPr id="2" name="AutoShape 2" descr="Výsledok vyhľadávania obrázkov pre dopyt prvý mikrosko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6" name="Picture 4" descr="Výsledok vyhľadávania obrázkov pre dopyt prvý mikrosko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86000" y="5058000"/>
            <a:ext cx="1758000" cy="1800000"/>
          </a:xfrm>
          <a:prstGeom prst="rect">
            <a:avLst/>
          </a:prstGeom>
          <a:noFill/>
        </p:spPr>
      </p:pic>
      <p:sp>
        <p:nvSpPr>
          <p:cNvPr id="18" name="BlokTextu 17"/>
          <p:cNvSpPr txBox="1"/>
          <p:nvPr/>
        </p:nvSpPr>
        <p:spPr>
          <a:xfrm>
            <a:off x="1428728" y="6211669"/>
            <a:ext cx="597952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u="sng" dirty="0" smtClean="0"/>
              <a:t>Prvé mikroskopy </a:t>
            </a:r>
            <a:r>
              <a:rPr lang="sk-SK" dirty="0" smtClean="0"/>
              <a:t>položili základy nového vedeckého</a:t>
            </a:r>
          </a:p>
          <a:p>
            <a:r>
              <a:rPr lang="sk-SK" dirty="0" smtClean="0"/>
              <a:t>odboru - </a:t>
            </a:r>
            <a:r>
              <a:rPr lang="sk-SK" b="1" dirty="0" smtClean="0"/>
              <a:t>MIKROBIOLÓGIE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r"/>
            <a:r>
              <a:rPr lang="sk-SK" dirty="0" smtClean="0"/>
              <a:t>Encyklopedisti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158" y="2285992"/>
            <a:ext cx="6400800" cy="3807304"/>
          </a:xfrm>
        </p:spPr>
        <p:txBody>
          <a:bodyPr>
            <a:normAutofit/>
          </a:bodyPr>
          <a:lstStyle/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Osvietenstvo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vzniklo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ako myšlienkové hnutie </a:t>
            </a:r>
            <a:r>
              <a:rPr lang="sk-SK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meštianstva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vo Francúzsku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Filozofi a vedci vo Francúzsku sa rozhodli, že </a:t>
            </a:r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všetko poznanie ľudstva zhrnú a vydajú knižne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=&gt; vzniklo veľdielo =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ENCYKLOPÉDIA</a:t>
            </a:r>
            <a:r>
              <a:rPr lang="sk-SK" sz="2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alebo racionálny slovník vied remesiel a umení. Nachádzajú sa tam všetky  dovtedajšie objavy a vynálezy. </a:t>
            </a:r>
          </a:p>
          <a:p>
            <a:endParaRPr lang="sk-SK" sz="26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78" name="Picture 2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0250" y="0"/>
            <a:ext cx="1293750" cy="1714488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143636" y="0"/>
            <a:ext cx="17219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J. J. </a:t>
            </a:r>
            <a:r>
              <a:rPr lang="sk-SK" b="1" dirty="0" err="1" smtClean="0"/>
              <a:t>Rousseau</a:t>
            </a:r>
            <a:endParaRPr lang="sk-SK" b="1" dirty="0"/>
          </a:p>
        </p:txBody>
      </p:sp>
      <p:pic>
        <p:nvPicPr>
          <p:cNvPr id="6" name="Picture 2" descr="https://upload.wikimedia.org/wikipedia/commons/thumb/2/2b/Encyclopedie_de_D%27Alembert_et_Diderot_-_Premiere_Page_-_ENC_1-NA5.jpg/220px-Encyclopedie_de_D%27Alembert_et_Diderot_-_Premiere_Page_-_ENC_1-NA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4869160"/>
            <a:ext cx="1357290" cy="1738181"/>
          </a:xfrm>
          <a:prstGeom prst="rect">
            <a:avLst/>
          </a:prstGeom>
          <a:noFill/>
        </p:spPr>
      </p:pic>
      <p:sp>
        <p:nvSpPr>
          <p:cNvPr id="7" name="BlokTextu 6"/>
          <p:cNvSpPr txBox="1"/>
          <p:nvPr/>
        </p:nvSpPr>
        <p:spPr>
          <a:xfrm>
            <a:off x="1357290" y="6211669"/>
            <a:ext cx="5455340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dirty="0" smtClean="0"/>
              <a:t>Vychádzala </a:t>
            </a:r>
            <a:r>
              <a:rPr lang="sk-SK" b="1" dirty="0" smtClean="0"/>
              <a:t>29 rokov</a:t>
            </a:r>
            <a:r>
              <a:rPr lang="sk-SK" dirty="0" smtClean="0"/>
              <a:t>, v</a:t>
            </a:r>
            <a:r>
              <a:rPr lang="sk-SK" b="1" dirty="0" smtClean="0"/>
              <a:t>yšlo 25 000 </a:t>
            </a:r>
            <a:r>
              <a:rPr lang="sk-SK" dirty="0" smtClean="0"/>
              <a:t>výtlačkov a </a:t>
            </a:r>
          </a:p>
          <a:p>
            <a:pPr algn="ctr"/>
            <a:r>
              <a:rPr lang="sk-SK" u="sng" dirty="0" smtClean="0"/>
              <a:t>zisk bol väčší ako z kolónií v Ázii</a:t>
            </a:r>
            <a:endParaRPr lang="sk-SK" u="sng" dirty="0"/>
          </a:p>
        </p:txBody>
      </p:sp>
      <p:pic>
        <p:nvPicPr>
          <p:cNvPr id="24580" name="Picture 4" descr="Výsledok vyhľadávania obrázkov pre dopyt osvietenci encykloped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442508" cy="1714488"/>
          </a:xfrm>
          <a:prstGeom prst="rect">
            <a:avLst/>
          </a:prstGeom>
          <a:noFill/>
        </p:spPr>
      </p:pic>
      <p:sp>
        <p:nvSpPr>
          <p:cNvPr id="9" name="BlokTextu 8"/>
          <p:cNvSpPr txBox="1"/>
          <p:nvPr/>
        </p:nvSpPr>
        <p:spPr>
          <a:xfrm>
            <a:off x="1500166" y="0"/>
            <a:ext cx="130997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D. </a:t>
            </a:r>
            <a:r>
              <a:rPr lang="sk-SK" b="1" dirty="0" err="1" smtClean="0"/>
              <a:t>Diderot</a:t>
            </a:r>
            <a:endParaRPr lang="sk-SK" b="1" dirty="0"/>
          </a:p>
        </p:txBody>
      </p:sp>
      <p:pic>
        <p:nvPicPr>
          <p:cNvPr id="10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29586" y="2143116"/>
            <a:ext cx="1214414" cy="1571636"/>
          </a:xfrm>
          <a:prstGeom prst="rect">
            <a:avLst/>
          </a:prstGeom>
          <a:noFill/>
        </p:spPr>
      </p:pic>
      <p:sp>
        <p:nvSpPr>
          <p:cNvPr id="11" name="BlokTextu 10"/>
          <p:cNvSpPr txBox="1"/>
          <p:nvPr/>
        </p:nvSpPr>
        <p:spPr>
          <a:xfrm>
            <a:off x="6286512" y="2143116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dirty="0" smtClean="0"/>
              <a:t>Deizmus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500034" y="1052736"/>
            <a:ext cx="6400800" cy="4348457"/>
          </a:xfrm>
        </p:spPr>
        <p:txBody>
          <a:bodyPr>
            <a:normAutofit lnSpcReduction="10000"/>
          </a:bodyPr>
          <a:lstStyle/>
          <a:p>
            <a:r>
              <a:rPr lang="sk-SK" sz="2600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Osvietenci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 uznávali </a:t>
            </a:r>
            <a:r>
              <a:rPr lang="sk-SK" sz="26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vedecký pokrok, verili, že ten nájde </a:t>
            </a:r>
            <a:r>
              <a:rPr lang="sk-SK" sz="2600" u="sng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odpovede na všetky otázky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...vieru však úplne nezavrhli...</a:t>
            </a:r>
          </a:p>
          <a:p>
            <a:r>
              <a:rPr lang="sk-SK" sz="2600" dirty="0" smtClean="0">
                <a:latin typeface="Arial" pitchFamily="34" charset="0"/>
                <a:cs typeface="Arial" pitchFamily="34" charset="0"/>
              </a:rPr>
              <a:t>Katolícke náboženstvo delíme na deizmus a teizmus.</a:t>
            </a:r>
          </a:p>
          <a:p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Teizmus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:  viera, že  boh stvoril svet a ďalej do neho  zasahuje, robí zázraky</a:t>
            </a:r>
          </a:p>
          <a:p>
            <a:r>
              <a:rPr lang="sk-SK" sz="26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Deisti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sk-SK" sz="2600" dirty="0" smtClean="0">
                <a:latin typeface="Arial" pitchFamily="34" charset="0"/>
                <a:cs typeface="Arial" pitchFamily="34" charset="0"/>
              </a:rPr>
              <a:t>veria, že  Boh stvoril svet, ale  ďalej do neho nezasahuje, nerobí zázraky a zjavenia. </a:t>
            </a:r>
            <a:r>
              <a:rPr lang="sk-SK" sz="2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Osvietenci verili v Deizmus.</a:t>
            </a:r>
            <a:endParaRPr lang="sk-SK" sz="26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4" descr="Výsledok vyhľadávania obrázkov pre dopyt osvietnec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43834" y="5286364"/>
            <a:ext cx="1500166" cy="1571636"/>
          </a:xfrm>
          <a:prstGeom prst="rect">
            <a:avLst/>
          </a:prstGeom>
          <a:noFill/>
        </p:spPr>
      </p:pic>
      <p:sp>
        <p:nvSpPr>
          <p:cNvPr id="5" name="BlokTextu 4"/>
          <p:cNvSpPr txBox="1"/>
          <p:nvPr/>
        </p:nvSpPr>
        <p:spPr>
          <a:xfrm>
            <a:off x="6000760" y="5286388"/>
            <a:ext cx="162576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F. M. </a:t>
            </a:r>
            <a:r>
              <a:rPr lang="sk-SK" b="1" dirty="0" err="1" smtClean="0"/>
              <a:t>Voltaire</a:t>
            </a:r>
            <a:endParaRPr lang="sk-SK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1285852" y="5934670"/>
            <a:ext cx="634981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b="1" dirty="0" smtClean="0"/>
              <a:t>Najvýznamnejší osvietenský filozof </a:t>
            </a:r>
            <a:r>
              <a:rPr lang="sk-SK" dirty="0" smtClean="0"/>
              <a:t>bol presvedčený, že</a:t>
            </a:r>
          </a:p>
          <a:p>
            <a:r>
              <a:rPr lang="sk-SK" b="1" dirty="0" smtClean="0"/>
              <a:t>spoločnosť speje k pokroku </a:t>
            </a:r>
            <a:r>
              <a:rPr lang="sk-SK" dirty="0" smtClean="0"/>
              <a:t>=&gt; všetko čo sa odohralo</a:t>
            </a:r>
          </a:p>
          <a:p>
            <a:r>
              <a:rPr lang="sk-SK" dirty="0" smtClean="0"/>
              <a:t>v minulosti = horšie</a:t>
            </a:r>
            <a:endParaRPr lang="sk-SK" dirty="0"/>
          </a:p>
        </p:txBody>
      </p:sp>
      <p:sp>
        <p:nvSpPr>
          <p:cNvPr id="7" name="BlokTextu 6"/>
          <p:cNvSpPr txBox="1"/>
          <p:nvPr/>
        </p:nvSpPr>
        <p:spPr>
          <a:xfrm>
            <a:off x="7929586" y="4929198"/>
            <a:ext cx="942887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Deista </a:t>
            </a:r>
            <a:endParaRPr lang="sk-SK" dirty="0"/>
          </a:p>
        </p:txBody>
      </p:sp>
      <p:sp>
        <p:nvSpPr>
          <p:cNvPr id="8" name="BlokTextu 7"/>
          <p:cNvSpPr txBox="1"/>
          <p:nvPr/>
        </p:nvSpPr>
        <p:spPr>
          <a:xfrm>
            <a:off x="4594357" y="0"/>
            <a:ext cx="4549643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sk-SK" u="sng" dirty="0" smtClean="0"/>
              <a:t>Svet sa má riadiť </a:t>
            </a:r>
            <a:r>
              <a:rPr lang="sk-SK" b="1" dirty="0" smtClean="0"/>
              <a:t>vedou</a:t>
            </a:r>
            <a:r>
              <a:rPr lang="sk-SK" dirty="0" smtClean="0"/>
              <a:t>, nie svojvôľou </a:t>
            </a:r>
          </a:p>
          <a:p>
            <a:pPr algn="ctr"/>
            <a:r>
              <a:rPr lang="sk-SK" dirty="0" smtClean="0"/>
              <a:t>jedného človeka a </a:t>
            </a:r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nemá ho riadiť </a:t>
            </a:r>
            <a:r>
              <a:rPr lang="sk-SK" dirty="0" smtClean="0"/>
              <a:t>ani </a:t>
            </a:r>
          </a:p>
          <a:p>
            <a:pPr algn="ctr"/>
            <a:r>
              <a:rPr lang="sk-SK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cirkev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Rovná spojovacia šípka 9"/>
          <p:cNvCxnSpPr>
            <a:endCxn id="8" idx="2"/>
          </p:cNvCxnSpPr>
          <p:nvPr/>
        </p:nvCxnSpPr>
        <p:spPr>
          <a:xfrm rot="16200000" flipV="1">
            <a:off x="4932102" y="2860407"/>
            <a:ext cx="4363058" cy="4889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0" y="0"/>
            <a:ext cx="6400800" cy="1507067"/>
          </a:xfrm>
        </p:spPr>
        <p:txBody>
          <a:bodyPr/>
          <a:lstStyle/>
          <a:p>
            <a:pPr algn="ctr"/>
            <a:r>
              <a:rPr lang="sk-SK" b="1" dirty="0" err="1" smtClean="0">
                <a:solidFill>
                  <a:srgbClr val="FF0000"/>
                </a:solidFill>
              </a:rPr>
              <a:t>Montesiquieu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0" y="1268760"/>
            <a:ext cx="784096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Patril medzi prvých filozofov osvietenstva. Bol právnik a historik. Navštívil  mnoho miest medzi nimi i Bratislavu a banské mestá. Napísal 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Perzské listy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– dôraz na občiansku a náboženskú toleranciu.</a:t>
            </a:r>
          </a:p>
          <a:p>
            <a:pPr marL="0" indent="0">
              <a:buNone/>
            </a:pP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 duchu  zákonov 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-  jeho najznámejšie dielo. Za  najlepšiu formu vlády považuje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konštitučnú</a:t>
            </a:r>
            <a:r>
              <a:rPr lang="sk-SK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lang="sk-SK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monarchiu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. Taktiež rozpracoval teóriu </a:t>
            </a:r>
            <a:r>
              <a:rPr lang="sk-SK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deľbu moci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, ktorú už načrtol J. </a:t>
            </a:r>
            <a:r>
              <a:rPr lang="sk-SK" dirty="0" err="1" smtClean="0">
                <a:latin typeface="Arial" pitchFamily="34" charset="0"/>
                <a:cs typeface="Arial" pitchFamily="34" charset="0"/>
                <a:sym typeface="Wingdings" pitchFamily="2" charset="2"/>
              </a:rPr>
              <a:t>Locke</a:t>
            </a:r>
            <a:r>
              <a:rPr lang="sk-SK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a  to, že moc sa  delí na </a:t>
            </a: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výkonnú, zákonodarnú a federatívnu (súdnu).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Výkonnú moc má vláda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Zákonodarnú má parlament</a:t>
            </a:r>
          </a:p>
          <a:p>
            <a:pPr marL="0" indent="0">
              <a:buNone/>
            </a:pPr>
            <a:r>
              <a:rPr lang="sk-SK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Súdnu - súdy </a:t>
            </a:r>
          </a:p>
        </p:txBody>
      </p:sp>
      <p:pic>
        <p:nvPicPr>
          <p:cNvPr id="25602" name="Picture 2" descr="Výsledok vyhľadávania obrázkov pre dopyt Ch. L. Montesquie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54891" y="0"/>
            <a:ext cx="1489109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13159" y="116632"/>
            <a:ext cx="6400801" cy="720080"/>
          </a:xfrm>
        </p:spPr>
        <p:txBody>
          <a:bodyPr/>
          <a:lstStyle/>
          <a:p>
            <a:r>
              <a:rPr lang="sk-SK" b="1" dirty="0" smtClean="0">
                <a:solidFill>
                  <a:srgbClr val="FF0000"/>
                </a:solidFill>
              </a:rPr>
              <a:t>F.M. </a:t>
            </a:r>
            <a:r>
              <a:rPr lang="sk-SK" b="1" dirty="0" err="1" smtClean="0">
                <a:solidFill>
                  <a:srgbClr val="FF0000"/>
                </a:solidFill>
              </a:rPr>
              <a:t>Voltaire</a:t>
            </a:r>
            <a:endParaRPr lang="sk-SK" b="1" dirty="0">
              <a:solidFill>
                <a:srgbClr val="FF0000"/>
              </a:solidFill>
            </a:endParaRP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79512" y="1340768"/>
            <a:ext cx="8712968" cy="5517232"/>
          </a:xfrm>
        </p:spPr>
        <p:txBody>
          <a:bodyPr>
            <a:normAutofit lnSpcReduction="10000"/>
          </a:bodyPr>
          <a:lstStyle/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r>
              <a:rPr lang="sk-SK" dirty="0" smtClean="0"/>
              <a:t>Jeden z najvýznamnejších </a:t>
            </a:r>
            <a:r>
              <a:rPr lang="sk-SK" dirty="0" err="1" smtClean="0"/>
              <a:t>francúzských</a:t>
            </a:r>
            <a:r>
              <a:rPr lang="sk-SK" dirty="0" smtClean="0"/>
              <a:t> filozofov a spisovateľov. Napísal dielo </a:t>
            </a:r>
            <a:r>
              <a:rPr lang="sk-SK" b="1" dirty="0" smtClean="0">
                <a:solidFill>
                  <a:srgbClr val="0070C0"/>
                </a:solidFill>
              </a:rPr>
              <a:t>Filozofické listy </a:t>
            </a:r>
            <a:r>
              <a:rPr lang="sk-SK" dirty="0" smtClean="0"/>
              <a:t>kde  navrhuje: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Osvojiť  si  </a:t>
            </a:r>
            <a:r>
              <a:rPr lang="sk-SK" b="1" dirty="0" err="1" smtClean="0">
                <a:solidFill>
                  <a:srgbClr val="FFC000"/>
                </a:solidFill>
              </a:rPr>
              <a:t>Lockov</a:t>
            </a:r>
            <a:r>
              <a:rPr lang="sk-SK" b="1" dirty="0" smtClean="0">
                <a:solidFill>
                  <a:srgbClr val="FFC000"/>
                </a:solidFill>
              </a:rPr>
              <a:t> empirizmus -  naše  zmysli sú dôležitejšie ako  rozum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Vo vede sa orientovať na  </a:t>
            </a:r>
            <a:r>
              <a:rPr lang="sk-SK" b="1" dirty="0" err="1" smtClean="0">
                <a:solidFill>
                  <a:srgbClr val="FFC000"/>
                </a:solidFill>
              </a:rPr>
              <a:t>newtonovú</a:t>
            </a:r>
            <a:r>
              <a:rPr lang="sk-SK" b="1" dirty="0" smtClean="0">
                <a:solidFill>
                  <a:srgbClr val="FFC000"/>
                </a:solidFill>
              </a:rPr>
              <a:t>  </a:t>
            </a:r>
            <a:r>
              <a:rPr lang="sk-SK" b="1" dirty="0" err="1" smtClean="0">
                <a:solidFill>
                  <a:srgbClr val="FFC000"/>
                </a:solidFill>
              </a:rPr>
              <a:t>mechanistickú</a:t>
            </a:r>
            <a:r>
              <a:rPr lang="sk-SK" b="1" dirty="0" smtClean="0">
                <a:solidFill>
                  <a:srgbClr val="FFC000"/>
                </a:solidFill>
              </a:rPr>
              <a:t> fyziku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Uznať deizmus, ako náboženstvo čo odmieta zázraky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Riadiť sa toleranciou ako forma dobrého spolužitia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sk-SK" b="1" dirty="0" smtClean="0">
                <a:solidFill>
                  <a:srgbClr val="FFC000"/>
                </a:solidFill>
              </a:rPr>
              <a:t>Optimálna  forma  vlády je parlamentarizmus</a:t>
            </a:r>
            <a:endParaRPr lang="sk-SK" dirty="0" smtClean="0"/>
          </a:p>
          <a:p>
            <a:r>
              <a:rPr lang="sk-SK" dirty="0" err="1" smtClean="0"/>
              <a:t>Voltaire</a:t>
            </a:r>
            <a:r>
              <a:rPr lang="sk-SK" dirty="0" smtClean="0"/>
              <a:t> považoval za najlepšiu formu vlády  republiku. V spoločnosti presadzoval  rovnosť, no nie majetkovú, ale  rovnosť ľudí pred zákonom. </a:t>
            </a:r>
            <a:endParaRPr lang="sk-SK" dirty="0"/>
          </a:p>
          <a:p>
            <a:r>
              <a:rPr lang="sk-SK" dirty="0" err="1" smtClean="0"/>
              <a:t>Voltaire</a:t>
            </a:r>
            <a:r>
              <a:rPr lang="sk-SK" dirty="0" smtClean="0"/>
              <a:t> presadzoval toleranciu a znášanlivosť: „ </a:t>
            </a:r>
            <a:r>
              <a:rPr lang="sk-SK" dirty="0" smtClean="0">
                <a:solidFill>
                  <a:srgbClr val="FF0000"/>
                </a:solidFill>
              </a:rPr>
              <a:t>Nesúhlasím s  tebou, ale  urobím všetko pre to, aby si mal právo povedať svoj názor</a:t>
            </a:r>
            <a:r>
              <a:rPr lang="sk-SK" dirty="0" smtClean="0"/>
              <a:t>.“ Svojim delom zásadne ovplyvnil Francúzsku revolúciu. </a:t>
            </a:r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 smtClean="0"/>
          </a:p>
          <a:p>
            <a:pPr marL="285750" indent="-285750">
              <a:buFont typeface="Wingdings" pitchFamily="2" charset="2"/>
              <a:buChar char="§"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7258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1140</TotalTime>
  <Words>877</Words>
  <Application>Microsoft Office PowerPoint</Application>
  <PresentationFormat>Prezentácia na obrazovke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Motív Office</vt:lpstr>
      <vt:lpstr>Vek rozumu – osvietenstvo </vt:lpstr>
      <vt:lpstr>Vek rozumu</vt:lpstr>
      <vt:lpstr>Koniec jednej epochy</vt:lpstr>
      <vt:lpstr>Racio, veda a vzdelanosť</vt:lpstr>
      <vt:lpstr>Prezentácia programu PowerPoint</vt:lpstr>
      <vt:lpstr>Encyklopedisti</vt:lpstr>
      <vt:lpstr>Deizmus</vt:lpstr>
      <vt:lpstr>Montesiquieu</vt:lpstr>
      <vt:lpstr>F.M. Voltaire</vt:lpstr>
      <vt:lpstr>J.J. Rousseau</vt:lpstr>
      <vt:lpstr>Osvietenský absolutizmus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Vek rozumu – osvietenstvo</dc:title>
  <dc:creator>Branislav Benčič</dc:creator>
  <cp:lastModifiedBy>ucitel</cp:lastModifiedBy>
  <cp:revision>76</cp:revision>
  <dcterms:created xsi:type="dcterms:W3CDTF">2020-03-22T11:54:49Z</dcterms:created>
  <dcterms:modified xsi:type="dcterms:W3CDTF">2021-05-10T07:50:18Z</dcterms:modified>
</cp:coreProperties>
</file>