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eE2N2zedW793UNGTOXXOWw==" hashData="yS5fMz19e134D0LqWkfQATUBx6k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425B1-E020-440D-B2EA-87BEDBD65A5D}" type="datetimeFigureOut">
              <a:rPr lang="sk-SK" smtClean="0"/>
              <a:pPr/>
              <a:t>26. 4. 2012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8E3F11-4D04-423B-9790-15F4211C1BE8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46601-B9BB-4117-9F74-2DF7FE90A10A}" type="datetimeFigureOut">
              <a:rPr lang="sk-SK" smtClean="0"/>
              <a:pPr/>
              <a:t>26. 4. 2012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48195C-8870-436C-BAF5-BA3553BFB450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2DC3145-24D7-41EB-A327-DAFA5A64343B}" type="datetime1">
              <a:rPr lang="sk-SK" smtClean="0"/>
              <a:pPr/>
              <a:t>26. 4. 2012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AC21FD0B-8B89-4363-A08F-8BF58914975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fld id="{580B2BA4-B51B-4914-8CA8-19AF603D0767}" type="datetime1">
              <a:rPr lang="sk-SK" smtClean="0"/>
              <a:pPr/>
              <a:t>26. 4. 2012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AC21FD0B-8B89-4363-A08F-8BF58914975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DC535A59-D785-4AD7-B2EC-CABFD1FECD8D}" type="datetime1">
              <a:rPr lang="sk-SK" smtClean="0"/>
              <a:pPr/>
              <a:t>26. 4. 2012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AC21FD0B-8B89-4363-A08F-8BF58914975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fld id="{1CECA669-6816-440B-89C5-CEB1CF65B7D5}" type="datetime1">
              <a:rPr lang="sk-SK" smtClean="0"/>
              <a:pPr/>
              <a:t>26. 4. 2012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AC21FD0B-8B89-4363-A08F-8BF58914975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F30AC8B8-7ED7-4882-8650-701059F9B19C}" type="datetime1">
              <a:rPr lang="sk-SK" smtClean="0"/>
              <a:pPr/>
              <a:t>26. 4. 2012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AC21FD0B-8B89-4363-A08F-8BF58914975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fld id="{C10E5372-6CE0-4901-B1AC-B661CEEFCB49}" type="datetime1">
              <a:rPr lang="sk-SK" smtClean="0"/>
              <a:pPr/>
              <a:t>26. 4. 2012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AC21FD0B-8B89-4363-A08F-8BF58914975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A80E1508-ED77-4082-A81A-D7C40BE840CD}" type="datetime1">
              <a:rPr lang="sk-SK" smtClean="0"/>
              <a:pPr/>
              <a:t>26. 4. 2012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AC21FD0B-8B89-4363-A08F-8BF58914975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fld id="{A1E371C0-00EA-4F2E-824C-88FB6D2AC761}" type="datetime1">
              <a:rPr lang="sk-SK" smtClean="0"/>
              <a:pPr/>
              <a:t>26. 4. 2012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AC21FD0B-8B89-4363-A08F-8BF58914975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B7652EEC-4E53-4EF2-85AA-D47828E03BE0}" type="datetime1">
              <a:rPr lang="sk-SK" smtClean="0"/>
              <a:pPr/>
              <a:t>26. 4. 2012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AC21FD0B-8B89-4363-A08F-8BF58914975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5060852A-8DD9-4907-ACAE-D05A9C647A96}" type="datetime1">
              <a:rPr lang="sk-SK" smtClean="0"/>
              <a:pPr/>
              <a:t>26. 4. 2012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AC21FD0B-8B89-4363-A08F-8BF58914975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D3ADB9A7-7292-44A4-89C8-B5C7CF692C16}" type="datetime1">
              <a:rPr lang="sk-SK" smtClean="0"/>
              <a:pPr/>
              <a:t>26. 4. 2012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AC21FD0B-8B89-4363-A08F-8BF58914975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3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BBAAE0C5-6401-468E-996E-80F310841E11}" type="datetime1">
              <a:rPr lang="sk-SK" smtClean="0"/>
              <a:pPr/>
              <a:t>26. 4. 2012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1FD0B-8B89-4363-A08F-8BF589149751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diamond/>
  </p:transition>
  <p:timing>
    <p:tnLst>
      <p:par>
        <p:cTn id="1" dur="indefinite" restart="never" nodeType="tmRoot"/>
      </p:par>
    </p:tnLst>
  </p:timing>
  <p:hf sldNum="0" hdr="0" ftr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 rot="-900000">
            <a:off x="124376" y="3658727"/>
            <a:ext cx="6637630" cy="1606102"/>
          </a:xfrm>
        </p:spPr>
        <p:txBody>
          <a:bodyPr>
            <a:normAutofit fontScale="90000"/>
          </a:bodyPr>
          <a:lstStyle/>
          <a:p>
            <a:pPr algn="ctr"/>
            <a:r>
              <a:rPr lang="sk-SK" dirty="0" smtClean="0">
                <a:solidFill>
                  <a:schemeClr val="bg2">
                    <a:lumMod val="25000"/>
                  </a:schemeClr>
                </a:solidFill>
              </a:rPr>
              <a:t>TEPLO</a:t>
            </a:r>
            <a:br>
              <a:rPr lang="sk-SK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sk-SK" dirty="0" smtClean="0">
                <a:solidFill>
                  <a:schemeClr val="bg2">
                    <a:lumMod val="25000"/>
                  </a:schemeClr>
                </a:solidFill>
              </a:rPr>
              <a:t>Predstavy o teple</a:t>
            </a:r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sk-SK" dirty="0" smtClean="0"/>
          </a:p>
          <a:p>
            <a:r>
              <a:rPr lang="sk-SK" dirty="0" smtClean="0"/>
              <a:t>RNDr. </a:t>
            </a:r>
            <a:r>
              <a:rPr lang="sk-SK" dirty="0" err="1" smtClean="0"/>
              <a:t>Venhačová</a:t>
            </a:r>
            <a:r>
              <a:rPr lang="sk-SK" dirty="0" smtClean="0"/>
              <a:t> Jarmila</a:t>
            </a:r>
            <a:endParaRPr lang="sk-SK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AFBDE-078D-47B8-839D-1E52773F55DF}" type="datetime1">
              <a:rPr lang="sk-SK" smtClean="0"/>
              <a:pPr/>
              <a:t>26. 4. 2012</a:t>
            </a:fld>
            <a:endParaRPr lang="sk-SK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2143125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</p:pic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-4500000">
            <a:off x="-257665" y="3107805"/>
            <a:ext cx="4086410" cy="1695631"/>
          </a:xfrm>
        </p:spPr>
        <p:txBody>
          <a:bodyPr/>
          <a:lstStyle/>
          <a:p>
            <a:r>
              <a:rPr lang="sk-SK" dirty="0" err="1" smtClean="0"/>
              <a:t>Humfry</a:t>
            </a:r>
            <a:r>
              <a:rPr lang="sk-SK" dirty="0" smtClean="0"/>
              <a:t> Davy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endParaRPr lang="sk-SK" dirty="0" smtClean="0"/>
          </a:p>
          <a:p>
            <a:pPr>
              <a:buFont typeface="Wingdings" pitchFamily="2" charset="2"/>
              <a:buChar char="§"/>
            </a:pPr>
            <a:r>
              <a:rPr lang="sk-SK" dirty="0" smtClean="0"/>
              <a:t>Uskutočnil experiment – </a:t>
            </a:r>
            <a:r>
              <a:rPr lang="sk-SK" i="1" dirty="0" smtClean="0"/>
              <a:t>trenie dvoch kusov ľadu o seba s teplotou pod bodom mrazu. </a:t>
            </a:r>
          </a:p>
          <a:p>
            <a:pPr>
              <a:buFont typeface="Wingdings" pitchFamily="2" charset="2"/>
              <a:buChar char="§"/>
            </a:pPr>
            <a:r>
              <a:rPr lang="sk-SK" i="1" dirty="0" smtClean="0"/>
              <a:t>V ľade  sa teplo vyvíja a ľad sa topí.</a:t>
            </a:r>
          </a:p>
          <a:p>
            <a:pPr>
              <a:buFont typeface="Wingdings" pitchFamily="2" charset="2"/>
              <a:buChar char="§"/>
            </a:pPr>
            <a:r>
              <a:rPr lang="sk-SK" dirty="0" smtClean="0"/>
              <a:t>značne prispel k potvrdeniu </a:t>
            </a:r>
            <a:r>
              <a:rPr lang="sk-SK" dirty="0" err="1" smtClean="0"/>
              <a:t>Rumfordovej</a:t>
            </a:r>
            <a:r>
              <a:rPr lang="sk-SK" dirty="0" smtClean="0"/>
              <a:t> domnienky, že „teplo je druh pohybu“.</a:t>
            </a:r>
            <a:endParaRPr lang="sk-SK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A669-6816-440B-89C5-CEB1CF65B7D5}" type="datetime1">
              <a:rPr lang="sk-SK" smtClean="0"/>
              <a:pPr/>
              <a:t>26. 4. 2012</a:t>
            </a:fld>
            <a:endParaRPr lang="sk-SK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8640"/>
            <a:ext cx="1619672" cy="22957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BlokTextu 5"/>
          <p:cNvSpPr txBox="1"/>
          <p:nvPr/>
        </p:nvSpPr>
        <p:spPr>
          <a:xfrm>
            <a:off x="251520" y="270892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(1778 – 1829)</a:t>
            </a:r>
            <a:endParaRPr lang="sk-SK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-4500000">
            <a:off x="-1162730" y="3327778"/>
            <a:ext cx="5535880" cy="1214370"/>
          </a:xfrm>
        </p:spPr>
        <p:txBody>
          <a:bodyPr/>
          <a:lstStyle/>
          <a:p>
            <a:pPr algn="ctr"/>
            <a:r>
              <a:rPr lang="sk-SK" dirty="0" smtClean="0"/>
              <a:t>Nepresvedčivá teória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sk-SK" dirty="0" err="1" smtClean="0"/>
              <a:t>Rumford</a:t>
            </a:r>
            <a:r>
              <a:rPr lang="sk-SK" dirty="0" smtClean="0"/>
              <a:t> a Davy charakterizovali teplo ako </a:t>
            </a:r>
            <a:r>
              <a:rPr lang="sk-SK" b="1" dirty="0" smtClean="0"/>
              <a:t>„určitý spôsob pohybu častíc“.</a:t>
            </a:r>
            <a:endParaRPr lang="sk-SK" dirty="0" smtClean="0"/>
          </a:p>
          <a:p>
            <a:pPr>
              <a:buFont typeface="Wingdings" pitchFamily="2" charset="2"/>
              <a:buChar char="§"/>
            </a:pPr>
            <a:r>
              <a:rPr lang="sk-SK" dirty="0" err="1" smtClean="0"/>
              <a:t>Rumfordove</a:t>
            </a:r>
            <a:r>
              <a:rPr lang="sk-SK" dirty="0" smtClean="0"/>
              <a:t> a </a:t>
            </a:r>
            <a:r>
              <a:rPr lang="sk-SK" dirty="0" err="1" smtClean="0"/>
              <a:t>Davyho</a:t>
            </a:r>
            <a:r>
              <a:rPr lang="sk-SK" dirty="0" smtClean="0"/>
              <a:t> pokusy boli zaujímavé, ale nedala sa na nich vybudovať teória, podľa ktorej je </a:t>
            </a:r>
            <a:r>
              <a:rPr lang="sk-SK" b="1" dirty="0" smtClean="0"/>
              <a:t>teplo pohyb častíc látky.</a:t>
            </a:r>
          </a:p>
          <a:p>
            <a:pPr>
              <a:buFont typeface="Wingdings" pitchFamily="2" charset="2"/>
              <a:buChar char="§"/>
            </a:pPr>
            <a:r>
              <a:rPr lang="sk-SK" dirty="0" smtClean="0"/>
              <a:t>Počas 19. st. fyzici ešte neopustili teóriu </a:t>
            </a:r>
            <a:r>
              <a:rPr lang="sk-SK" dirty="0" err="1" smtClean="0"/>
              <a:t>kalorika</a:t>
            </a:r>
            <a:r>
              <a:rPr lang="sk-SK" dirty="0" smtClean="0"/>
              <a:t> (tepelného fluida). </a:t>
            </a:r>
            <a:endParaRPr lang="sk-SK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A669-6816-440B-89C5-CEB1CF65B7D5}" type="datetime1">
              <a:rPr lang="sk-SK" smtClean="0"/>
              <a:pPr/>
              <a:t>26. 4. 2012</a:t>
            </a:fld>
            <a:endParaRPr lang="sk-SK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Ďakujem za pozornosť</a:t>
            </a:r>
            <a:endParaRPr lang="sk-SK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C8B8-7ED7-4882-8650-701059F9B19C}" type="datetime1">
              <a:rPr lang="sk-SK" smtClean="0"/>
              <a:pPr/>
              <a:t>26. 4. 2012</a:t>
            </a:fld>
            <a:endParaRPr lang="sk-SK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Teplo v hovorovej reči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 rot="900000">
            <a:off x="3717730" y="668811"/>
            <a:ext cx="4658735" cy="387774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sk-SK" sz="3200" dirty="0" smtClean="0"/>
              <a:t>subjektívny pocit, ktorý súvisí s okolitou teplotou a výmenou tepla s okolím</a:t>
            </a:r>
            <a:endParaRPr lang="sk-SK" sz="3200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5A042-2F81-4BBC-BC4C-BE061D5685AF}" type="datetime1">
              <a:rPr lang="sk-SK" smtClean="0"/>
              <a:pPr/>
              <a:t>26. 4. 2012</a:t>
            </a:fld>
            <a:endParaRPr lang="sk-SK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5301208"/>
            <a:ext cx="1952781" cy="12961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260649"/>
            <a:ext cx="2239913" cy="14910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5816" y="3501008"/>
            <a:ext cx="2383929" cy="15869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8144" y="4437112"/>
            <a:ext cx="2804224" cy="18722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Teplota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 rot="900000">
            <a:off x="2987235" y="2133136"/>
            <a:ext cx="5162235" cy="4570112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sk-SK" dirty="0" smtClean="0"/>
              <a:t>fyzikálna veličina, ktorá vyjadruje stav pevného, kvapalného alebo plynného telesa</a:t>
            </a:r>
          </a:p>
          <a:p>
            <a:pPr>
              <a:buFont typeface="Wingdings" pitchFamily="2" charset="2"/>
              <a:buChar char="§"/>
            </a:pPr>
            <a:r>
              <a:rPr lang="sk-SK" dirty="0" smtClean="0"/>
              <a:t>meriame ju teplomerom</a:t>
            </a:r>
          </a:p>
          <a:p>
            <a:pPr>
              <a:buFont typeface="Wingdings" pitchFamily="2" charset="2"/>
              <a:buChar char="§"/>
            </a:pPr>
            <a:r>
              <a:rPr lang="sk-SK" dirty="0" smtClean="0"/>
              <a:t>udávame v °C</a:t>
            </a:r>
            <a:endParaRPr lang="sk-SK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A669-6816-440B-89C5-CEB1CF65B7D5}" type="datetime1">
              <a:rPr lang="sk-SK" smtClean="0"/>
              <a:pPr/>
              <a:t>26. 4. 2012</a:t>
            </a:fld>
            <a:endParaRPr lang="sk-SK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950431">
            <a:off x="547729" y="3303961"/>
            <a:ext cx="2063750" cy="2457450"/>
          </a:xfrm>
          <a:prstGeom prst="rect">
            <a:avLst/>
          </a:prstGeom>
          <a:noFill/>
          <a:ln w="9525">
            <a:solidFill>
              <a:schemeClr val="accent1">
                <a:lumMod val="90000"/>
              </a:schemeClr>
            </a:solidFill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232" y="188640"/>
            <a:ext cx="2267918" cy="27873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Teplo a teplota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sk-SK" dirty="0" smtClean="0"/>
              <a:t>Fyzici spočiatku nerozlišovali pojmy </a:t>
            </a:r>
            <a:r>
              <a:rPr lang="sk-SK" b="1" dirty="0" smtClean="0">
                <a:solidFill>
                  <a:schemeClr val="bg2">
                    <a:lumMod val="25000"/>
                  </a:schemeClr>
                </a:solidFill>
              </a:rPr>
              <a:t>teplo</a:t>
            </a:r>
            <a:r>
              <a:rPr lang="sk-SK" dirty="0" smtClean="0"/>
              <a:t> a </a:t>
            </a:r>
            <a:r>
              <a:rPr lang="sk-SK" b="1" dirty="0" smtClean="0">
                <a:solidFill>
                  <a:schemeClr val="bg2">
                    <a:lumMod val="25000"/>
                  </a:schemeClr>
                </a:solidFill>
              </a:rPr>
              <a:t>teplota.</a:t>
            </a:r>
          </a:p>
          <a:p>
            <a:pPr>
              <a:buFont typeface="Wingdings" pitchFamily="2" charset="2"/>
              <a:buChar char="§"/>
            </a:pPr>
            <a:r>
              <a:rPr lang="sk-SK" dirty="0" smtClean="0"/>
              <a:t>Fyzici, ktorí sa zaoberali skúmaním a meraním tepla, si neustále kládli otázku: </a:t>
            </a:r>
            <a:r>
              <a:rPr lang="sk-SK" i="1" dirty="0" smtClean="0"/>
              <a:t>„Čo vlastne meria teplomer?“</a:t>
            </a:r>
            <a:endParaRPr lang="sk-SK" b="1" i="1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buFont typeface="Wingdings" pitchFamily="2" charset="2"/>
              <a:buChar char="§"/>
            </a:pPr>
            <a:endParaRPr lang="sk-SK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A669-6816-440B-89C5-CEB1CF65B7D5}" type="datetime1">
              <a:rPr lang="sk-SK" smtClean="0"/>
              <a:pPr/>
              <a:t>26. 4. 2012</a:t>
            </a:fld>
            <a:endParaRPr lang="sk-SK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-4500000">
            <a:off x="-528799" y="2932857"/>
            <a:ext cx="5064953" cy="1730211"/>
          </a:xfrm>
        </p:spPr>
        <p:txBody>
          <a:bodyPr/>
          <a:lstStyle/>
          <a:p>
            <a:r>
              <a:rPr lang="sk-SK" dirty="0" err="1" smtClean="0"/>
              <a:t>Guillaume</a:t>
            </a:r>
            <a:r>
              <a:rPr lang="sk-SK" dirty="0" smtClean="0"/>
              <a:t> </a:t>
            </a:r>
            <a:r>
              <a:rPr lang="sk-SK" dirty="0" err="1" smtClean="0"/>
              <a:t>Amontos</a:t>
            </a:r>
            <a:r>
              <a:rPr lang="sk-SK" dirty="0" smtClean="0"/>
              <a:t> (1663 – 1705)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sk-SK" dirty="0" smtClean="0"/>
              <a:t>francúzsky fyzik</a:t>
            </a:r>
          </a:p>
          <a:p>
            <a:pPr>
              <a:buFont typeface="Wingdings" pitchFamily="2" charset="2"/>
              <a:buChar char="§"/>
            </a:pPr>
            <a:r>
              <a:rPr lang="sk-SK" dirty="0" smtClean="0"/>
              <a:t>zaoberal sa </a:t>
            </a:r>
            <a:r>
              <a:rPr lang="sk-SK" b="1" dirty="0" smtClean="0"/>
              <a:t>meraním teploty</a:t>
            </a:r>
          </a:p>
          <a:p>
            <a:pPr>
              <a:buFont typeface="Wingdings" pitchFamily="2" charset="2"/>
              <a:buChar char="§"/>
            </a:pPr>
            <a:r>
              <a:rPr lang="sk-SK" b="1" dirty="0" smtClean="0"/>
              <a:t>zostrojil</a:t>
            </a:r>
            <a:r>
              <a:rPr lang="sk-SK" dirty="0" smtClean="0"/>
              <a:t> jeden druh </a:t>
            </a:r>
            <a:r>
              <a:rPr lang="sk-SK" b="1" dirty="0" smtClean="0"/>
              <a:t>teplomera</a:t>
            </a:r>
          </a:p>
          <a:p>
            <a:pPr>
              <a:buFont typeface="Wingdings" pitchFamily="2" charset="2"/>
              <a:buChar char="§"/>
            </a:pPr>
            <a:r>
              <a:rPr lang="sk-SK" dirty="0" smtClean="0"/>
              <a:t>Tvrdil: „Teplomer neudáva množstvo tepla, ale stupeň zohriatia telesa“.</a:t>
            </a:r>
          </a:p>
          <a:p>
            <a:pPr>
              <a:buFont typeface="Wingdings" pitchFamily="2" charset="2"/>
              <a:buChar char="§"/>
            </a:pPr>
            <a:r>
              <a:rPr lang="sk-SK" b="1" dirty="0" smtClean="0"/>
              <a:t>Teplomer udáva akýsi okamžitý „vnútorný“ stav telesa.</a:t>
            </a:r>
          </a:p>
          <a:p>
            <a:pPr>
              <a:buFont typeface="Wingdings" pitchFamily="2" charset="2"/>
              <a:buChar char="§"/>
            </a:pPr>
            <a:endParaRPr lang="sk-SK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A669-6816-440B-89C5-CEB1CF65B7D5}" type="datetime1">
              <a:rPr lang="sk-SK" smtClean="0"/>
              <a:pPr/>
              <a:t>26. 4. 2012</a:t>
            </a:fld>
            <a:endParaRPr lang="sk-SK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1704975" cy="2686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7916" y="3140968"/>
            <a:ext cx="1152128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-4500000">
            <a:off x="-1128065" y="2891609"/>
            <a:ext cx="5514768" cy="1938874"/>
          </a:xfrm>
        </p:spPr>
        <p:txBody>
          <a:bodyPr>
            <a:normAutofit/>
          </a:bodyPr>
          <a:lstStyle/>
          <a:p>
            <a:r>
              <a:rPr lang="sk-SK" sz="3200" dirty="0" smtClean="0"/>
              <a:t>Predstavy o teple v minulosti (do 19.st.)</a:t>
            </a:r>
            <a:endParaRPr lang="sk-SK" sz="3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 rot="900000">
            <a:off x="3545698" y="453299"/>
            <a:ext cx="4920305" cy="562725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sk-SK" dirty="0" smtClean="0"/>
              <a:t>Teplo je </a:t>
            </a:r>
            <a:r>
              <a:rPr lang="sk-SK" b="1" dirty="0" smtClean="0"/>
              <a:t>látka</a:t>
            </a:r>
            <a:r>
              <a:rPr lang="sk-SK" dirty="0" smtClean="0"/>
              <a:t>, ktorá sa môže prelievať z jedného telesa na iné telesá.</a:t>
            </a:r>
          </a:p>
          <a:p>
            <a:pPr>
              <a:buFont typeface="Wingdings" pitchFamily="2" charset="2"/>
              <a:buChar char="§"/>
            </a:pPr>
            <a:r>
              <a:rPr lang="sk-SK" dirty="0" smtClean="0"/>
              <a:t>Prisudzovali jej </a:t>
            </a:r>
            <a:r>
              <a:rPr lang="sk-SK" b="1" dirty="0" smtClean="0"/>
              <a:t>schopnosť udržiavať sa v medzerách medzi časticami</a:t>
            </a:r>
            <a:r>
              <a:rPr lang="sk-SK" dirty="0" smtClean="0"/>
              <a:t>, z ktorých sa látky skladajú.</a:t>
            </a:r>
          </a:p>
          <a:p>
            <a:pPr>
              <a:buFont typeface="Wingdings" pitchFamily="2" charset="2"/>
              <a:buChar char="§"/>
            </a:pPr>
            <a:r>
              <a:rPr lang="sk-SK" dirty="0" smtClean="0"/>
              <a:t> Nemožno ju odvážiť.</a:t>
            </a:r>
          </a:p>
          <a:p>
            <a:pPr>
              <a:buFont typeface="Wingdings" pitchFamily="2" charset="2"/>
              <a:buChar char="§"/>
            </a:pPr>
            <a:r>
              <a:rPr lang="sk-SK" dirty="0" smtClean="0">
                <a:solidFill>
                  <a:schemeClr val="accent3">
                    <a:lumMod val="50000"/>
                  </a:schemeClr>
                </a:solidFill>
              </a:rPr>
              <a:t>Nevážiteľná látka (fluidum) = </a:t>
            </a:r>
            <a:r>
              <a:rPr lang="sk-SK" b="1" dirty="0" err="1" smtClean="0">
                <a:solidFill>
                  <a:schemeClr val="accent3">
                    <a:lumMod val="50000"/>
                  </a:schemeClr>
                </a:solidFill>
              </a:rPr>
              <a:t>kalorikum</a:t>
            </a:r>
            <a:endParaRPr lang="sk-SK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sk-SK" b="1" dirty="0" smtClean="0"/>
              <a:t>Z tohto obdobia sa dodnes zachovala aj jednotka tepla – </a:t>
            </a:r>
            <a:r>
              <a:rPr lang="sk-SK" b="1" dirty="0" smtClean="0">
                <a:solidFill>
                  <a:schemeClr val="bg2">
                    <a:lumMod val="25000"/>
                  </a:schemeClr>
                </a:solidFill>
              </a:rPr>
              <a:t>kalória</a:t>
            </a:r>
            <a:r>
              <a:rPr lang="sk-SK" b="1" dirty="0" smtClean="0"/>
              <a:t>. </a:t>
            </a:r>
            <a:endParaRPr lang="sk-SK" b="1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A669-6816-440B-89C5-CEB1CF65B7D5}" type="datetime1">
              <a:rPr lang="sk-SK" smtClean="0"/>
              <a:pPr/>
              <a:t>26. 4. 2012</a:t>
            </a:fld>
            <a:endParaRPr lang="sk-SK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Dnes vieme, že....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 rot="900000">
            <a:off x="3471567" y="1016391"/>
            <a:ext cx="5096688" cy="5077623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sk-SK" dirty="0" smtClean="0"/>
              <a:t>takéto fluidum neexistuje</a:t>
            </a:r>
          </a:p>
          <a:p>
            <a:pPr>
              <a:buFont typeface="Wingdings" pitchFamily="2" charset="2"/>
              <a:buChar char="§"/>
            </a:pPr>
            <a:r>
              <a:rPr lang="sk-SK" dirty="0" smtClean="0"/>
              <a:t>fluidum = predpokladaná neviditeľná látka vyžarujúca energiu (podľa </a:t>
            </a:r>
            <a:r>
              <a:rPr lang="sk-SK" dirty="0" err="1" smtClean="0"/>
              <a:t>Wikipédie</a:t>
            </a:r>
            <a:r>
              <a:rPr lang="sk-SK" dirty="0" smtClean="0"/>
              <a:t>)</a:t>
            </a:r>
          </a:p>
          <a:p>
            <a:pPr>
              <a:buFont typeface="Wingdings" pitchFamily="2" charset="2"/>
              <a:buChar char="§"/>
            </a:pPr>
            <a:endParaRPr lang="sk-SK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A669-6816-440B-89C5-CEB1CF65B7D5}" type="datetime1">
              <a:rPr lang="sk-SK" smtClean="0"/>
              <a:pPr/>
              <a:t>26. 4. 2012</a:t>
            </a:fld>
            <a:endParaRPr lang="sk-SK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-4500000">
            <a:off x="-930299" y="3149427"/>
            <a:ext cx="5535880" cy="1695631"/>
          </a:xfrm>
        </p:spPr>
        <p:txBody>
          <a:bodyPr>
            <a:normAutofit fontScale="90000"/>
          </a:bodyPr>
          <a:lstStyle/>
          <a:p>
            <a:r>
              <a:rPr lang="sk-SK" dirty="0" err="1" smtClean="0"/>
              <a:t>Benjamin</a:t>
            </a:r>
            <a:r>
              <a:rPr lang="sk-SK" dirty="0" smtClean="0"/>
              <a:t> </a:t>
            </a:r>
            <a:r>
              <a:rPr lang="sk-SK" dirty="0" err="1" smtClean="0"/>
              <a:t>Thompson</a:t>
            </a:r>
            <a:r>
              <a:rPr lang="sk-SK" dirty="0" smtClean="0"/>
              <a:t> </a:t>
            </a:r>
            <a:r>
              <a:rPr lang="sk-SK" dirty="0" err="1" smtClean="0"/>
              <a:t>Rumford</a:t>
            </a:r>
            <a:r>
              <a:rPr lang="sk-SK" dirty="0" smtClean="0"/>
              <a:t> (1753 – 1814)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23928" y="1"/>
            <a:ext cx="4896544" cy="263691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sk-SK" dirty="0" smtClean="0"/>
              <a:t>Uskutočnil pokusy, ktorými </a:t>
            </a:r>
            <a:r>
              <a:rPr lang="sk-SK" b="1" dirty="0" smtClean="0"/>
              <a:t>spochybnil teóriu </a:t>
            </a:r>
            <a:r>
              <a:rPr lang="sk-SK" dirty="0" smtClean="0"/>
              <a:t>o látkovej povahe tepla – teóriu </a:t>
            </a:r>
            <a:r>
              <a:rPr lang="sk-SK" dirty="0" err="1" smtClean="0"/>
              <a:t>kalorika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A669-6816-440B-89C5-CEB1CF65B7D5}" type="datetime1">
              <a:rPr lang="sk-SK" smtClean="0"/>
              <a:pPr/>
              <a:t>26. 4. 2012</a:t>
            </a:fld>
            <a:endParaRPr lang="sk-SK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1774997" cy="24482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08408" y="2589499"/>
            <a:ext cx="2239856" cy="33597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BlokTextu 6"/>
          <p:cNvSpPr txBox="1"/>
          <p:nvPr/>
        </p:nvSpPr>
        <p:spPr>
          <a:xfrm>
            <a:off x="3923928" y="5949280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Gróf </a:t>
            </a:r>
            <a:r>
              <a:rPr lang="sk-SK" dirty="0" err="1" smtClean="0"/>
              <a:t>Rumford</a:t>
            </a:r>
            <a:r>
              <a:rPr lang="sk-SK" dirty="0" smtClean="0"/>
              <a:t> v mníchovskej zbrojovke  pri vŕtaní delovej hlavne</a:t>
            </a:r>
            <a:endParaRPr lang="sk-SK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Názory </a:t>
            </a:r>
            <a:r>
              <a:rPr lang="sk-SK" dirty="0" err="1" smtClean="0"/>
              <a:t>Rumforda</a:t>
            </a:r>
            <a:r>
              <a:rPr lang="sk-SK" dirty="0" smtClean="0"/>
              <a:t>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 rot="900000">
            <a:off x="3303510" y="1087514"/>
            <a:ext cx="4658735" cy="613211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sk-SK" dirty="0" smtClean="0"/>
              <a:t>Teplo súvisí s pohybom čiastočiek látky (experiment s vŕtaním delovej hlavne).</a:t>
            </a:r>
          </a:p>
          <a:p>
            <a:pPr>
              <a:buFont typeface="Wingdings" pitchFamily="2" charset="2"/>
              <a:buChar char="§"/>
            </a:pPr>
            <a:r>
              <a:rPr lang="sk-SK" dirty="0" smtClean="0"/>
              <a:t>Zohrievaním sa hmotnosť telesa nemení.</a:t>
            </a:r>
          </a:p>
          <a:p>
            <a:pPr>
              <a:buFont typeface="Wingdings" pitchFamily="2" charset="2"/>
              <a:buChar char="§"/>
            </a:pPr>
            <a:r>
              <a:rPr lang="sk-SK" dirty="0" smtClean="0"/>
              <a:t>„Teplo je pohyb a nie látka“.</a:t>
            </a:r>
          </a:p>
          <a:p>
            <a:pPr>
              <a:buFont typeface="Wingdings" pitchFamily="2" charset="2"/>
              <a:buChar char="§"/>
            </a:pPr>
            <a:r>
              <a:rPr lang="sk-SK" b="1" i="1" dirty="0" smtClean="0"/>
              <a:t>Teória </a:t>
            </a:r>
            <a:r>
              <a:rPr lang="sk-SK" b="1" i="1" dirty="0" err="1" smtClean="0"/>
              <a:t>kalorika</a:t>
            </a:r>
            <a:r>
              <a:rPr lang="sk-SK" b="1" i="1" dirty="0" smtClean="0"/>
              <a:t> nesprávne vysvetľuje teplo.</a:t>
            </a:r>
          </a:p>
          <a:p>
            <a:pPr>
              <a:buFont typeface="Wingdings" pitchFamily="2" charset="2"/>
              <a:buChar char="§"/>
            </a:pPr>
            <a:endParaRPr lang="sk-SK" dirty="0" smtClean="0"/>
          </a:p>
          <a:p>
            <a:pPr>
              <a:buFont typeface="Wingdings" pitchFamily="2" charset="2"/>
              <a:buChar char="§"/>
            </a:pPr>
            <a:endParaRPr lang="sk-SK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A669-6816-440B-89C5-CEB1CF65B7D5}" type="datetime1">
              <a:rPr lang="sk-SK" smtClean="0"/>
              <a:pPr/>
              <a:t>26. 4. 2012</a:t>
            </a:fld>
            <a:endParaRPr lang="sk-SK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60648"/>
            <a:ext cx="2129036" cy="2496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lter">
  <a:themeElements>
    <a:clrScheme name="Vlastná 11">
      <a:dk1>
        <a:sysClr val="windowText" lastClr="000000"/>
      </a:dk1>
      <a:lt1>
        <a:sysClr val="window" lastClr="FFFFFF"/>
      </a:lt1>
      <a:dk2>
        <a:srgbClr val="FDBBBB"/>
      </a:dk2>
      <a:lt2>
        <a:srgbClr val="FDBBBB"/>
      </a:lt2>
      <a:accent1>
        <a:srgbClr val="FDBBBB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FDBBBB"/>
      </a:hlink>
      <a:folHlink>
        <a:srgbClr val="FDBBBB"/>
      </a:folHlink>
    </a:clrScheme>
    <a:fontScheme name="Luxusný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ilter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TS101859865</Template>
  <TotalTime>290</TotalTime>
  <Words>376</Words>
  <Application>Microsoft Office PowerPoint</Application>
  <PresentationFormat>Prezentácia na obrazovke (4:3)</PresentationFormat>
  <Paragraphs>58</Paragraphs>
  <Slides>12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3" baseType="lpstr">
      <vt:lpstr>Kilter</vt:lpstr>
      <vt:lpstr>TEPLO Predstavy o teple</vt:lpstr>
      <vt:lpstr>Teplo v hovorovej reči</vt:lpstr>
      <vt:lpstr>Teplota</vt:lpstr>
      <vt:lpstr>Teplo a teplota</vt:lpstr>
      <vt:lpstr>Guillaume Amontos (1663 – 1705)</vt:lpstr>
      <vt:lpstr>Predstavy o teple v minulosti (do 19.st.)</vt:lpstr>
      <vt:lpstr>Dnes vieme, že....</vt:lpstr>
      <vt:lpstr>Benjamin Thompson Rumford (1753 – 1814)</vt:lpstr>
      <vt:lpstr>Názory Rumforda:</vt:lpstr>
      <vt:lpstr>Humfry Davy</vt:lpstr>
      <vt:lpstr>Nepresvedčivá teória</vt:lpstr>
      <vt:lpstr>Ďakujem za pozornosť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1: PERISKOP</dc:title>
  <dc:creator>GIGA</dc:creator>
  <cp:lastModifiedBy>Jarka</cp:lastModifiedBy>
  <cp:revision>36</cp:revision>
  <dcterms:created xsi:type="dcterms:W3CDTF">2011-12-15T13:49:33Z</dcterms:created>
  <dcterms:modified xsi:type="dcterms:W3CDTF">2012-04-26T15:24:29Z</dcterms:modified>
</cp:coreProperties>
</file>