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2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3" r:id="rId17"/>
    <p:sldId id="274" r:id="rId18"/>
    <p:sldId id="272" r:id="rId19"/>
    <p:sldId id="279" r:id="rId20"/>
    <p:sldId id="286" r:id="rId21"/>
    <p:sldId id="287" r:id="rId22"/>
    <p:sldId id="276" r:id="rId23"/>
    <p:sldId id="281" r:id="rId24"/>
    <p:sldId id="269" r:id="rId25"/>
    <p:sldId id="285" r:id="rId26"/>
    <p:sldId id="278" r:id="rId27"/>
    <p:sldId id="282" r:id="rId28"/>
    <p:sldId id="280" r:id="rId29"/>
    <p:sldId id="283" r:id="rId30"/>
    <p:sldId id="284" r:id="rId31"/>
    <p:sldId id="288" r:id="rId32"/>
    <p:sldId id="277" r:id="rId3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emvazba.moxo.cz/Lekce/lekce2.html" TargetMode="External"/><Relationship Id="rId5" Type="http://schemas.openxmlformats.org/officeDocument/2006/relationships/slide" Target="slide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slide" Target="slide30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6.xml"/><Relationship Id="rId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kekule.science.upjs.sk/chemia/ucebtext/KUCH4/sigma%20a%20pi.htm" TargetMode="External"/><Relationship Id="rId7" Type="http://schemas.openxmlformats.org/officeDocument/2006/relationships/hyperlink" Target="http://kekule.science.upjs.sk/chemia/ucebtext/KUCH4/ionova%20vazba.htm" TargetMode="External"/><Relationship Id="rId2" Type="http://schemas.openxmlformats.org/officeDocument/2006/relationships/hyperlink" Target="http://www.oskole.sk/?id_cat=53&amp;clanok=969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emvazba.moxo.cz/Lekce/lekce2.html" TargetMode="External"/><Relationship Id="rId5" Type="http://schemas.openxmlformats.org/officeDocument/2006/relationships/hyperlink" Target="http://kekule.science.upjs.sk/chemia/ucebtext/KUCH4/definicia.htm" TargetMode="External"/><Relationship Id="rId4" Type="http://schemas.openxmlformats.org/officeDocument/2006/relationships/hyperlink" Target="http://kekule.science.upjs.sk/chemia/ucebtext/KUCH4/vodikova%20vazba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71600" y="2514600"/>
            <a:ext cx="6400800" cy="1470025"/>
          </a:xfrm>
          <a:solidFill>
            <a:srgbClr val="FFFF99"/>
          </a:solidFill>
        </p:spPr>
        <p:txBody>
          <a:bodyPr/>
          <a:lstStyle/>
          <a:p>
            <a:r>
              <a:rPr lang="sk-SK" b="1" dirty="0" smtClean="0"/>
              <a:t>Typy chemických väzieb</a:t>
            </a:r>
            <a:endParaRPr lang="sk-SK" b="1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24715" t="31250" r="25505" b="46371"/>
          <a:stretch>
            <a:fillRect/>
          </a:stretch>
        </p:blipFill>
        <p:spPr bwMode="auto">
          <a:xfrm>
            <a:off x="0" y="-228600"/>
            <a:ext cx="91440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BlokTextu 6"/>
          <p:cNvSpPr txBox="1"/>
          <p:nvPr/>
        </p:nvSpPr>
        <p:spPr>
          <a:xfrm>
            <a:off x="2362200" y="4343400"/>
            <a:ext cx="37939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800" b="1" dirty="0" smtClean="0"/>
              <a:t>RNDr. Lenka </a:t>
            </a:r>
            <a:r>
              <a:rPr lang="sk-SK" sz="2800" b="1" dirty="0" err="1" smtClean="0"/>
              <a:t>Škarbeková</a:t>
            </a:r>
            <a:endParaRPr lang="sk-SK" sz="2800" b="1" dirty="0" smtClean="0"/>
          </a:p>
          <a:p>
            <a:pPr algn="ctr"/>
            <a:r>
              <a:rPr lang="sk-SK" sz="2800" b="1" dirty="0" smtClean="0"/>
              <a:t>GEL-ŠKA-CHE-IA-07</a:t>
            </a:r>
          </a:p>
          <a:p>
            <a:pPr algn="ctr"/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Riešenie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/>
          <a:lstStyle/>
          <a:p>
            <a:r>
              <a:rPr lang="sk-SK" dirty="0" smtClean="0"/>
              <a:t>4x 414 kJ.mol</a:t>
            </a:r>
            <a:r>
              <a:rPr lang="sk-SK" baseline="30000" dirty="0" smtClean="0"/>
              <a:t>-1</a:t>
            </a:r>
            <a:r>
              <a:rPr lang="sk-SK" dirty="0" smtClean="0"/>
              <a:t> = 1656 kJ.mol</a:t>
            </a:r>
            <a:r>
              <a:rPr lang="sk-SK" baseline="30000" dirty="0" smtClean="0"/>
              <a:t>-1</a:t>
            </a:r>
          </a:p>
          <a:p>
            <a:endParaRPr lang="sk-SK" dirty="0" smtClean="0"/>
          </a:p>
          <a:p>
            <a:pPr algn="ctr">
              <a:buNone/>
            </a:pPr>
            <a:r>
              <a:rPr lang="sk-SK" sz="6000" dirty="0" smtClean="0"/>
              <a:t>H</a:t>
            </a:r>
          </a:p>
          <a:p>
            <a:pPr algn="ctr">
              <a:buNone/>
            </a:pPr>
            <a:r>
              <a:rPr lang="sk-SK" sz="6000" dirty="0" smtClean="0"/>
              <a:t> H - C -  H</a:t>
            </a:r>
          </a:p>
          <a:p>
            <a:pPr algn="ctr">
              <a:buNone/>
            </a:pPr>
            <a:r>
              <a:rPr lang="sk-SK" sz="6000" dirty="0" smtClean="0"/>
              <a:t>H</a:t>
            </a:r>
            <a:endParaRPr lang="sk-SK" sz="6000" dirty="0"/>
          </a:p>
        </p:txBody>
      </p:sp>
      <p:cxnSp>
        <p:nvCxnSpPr>
          <p:cNvPr id="5" name="Rovná spojnica 4"/>
          <p:cNvCxnSpPr/>
          <p:nvPr/>
        </p:nvCxnSpPr>
        <p:spPr>
          <a:xfrm rot="5400000">
            <a:off x="4382294" y="5066506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nica 5"/>
          <p:cNvCxnSpPr/>
          <p:nvPr/>
        </p:nvCxnSpPr>
        <p:spPr>
          <a:xfrm rot="5400000">
            <a:off x="4382294" y="3847306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avá zložená zátvorka 6"/>
          <p:cNvSpPr/>
          <p:nvPr/>
        </p:nvSpPr>
        <p:spPr>
          <a:xfrm rot="16356015">
            <a:off x="4907118" y="3776743"/>
            <a:ext cx="460248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á zložená zátvorka 7"/>
          <p:cNvSpPr/>
          <p:nvPr/>
        </p:nvSpPr>
        <p:spPr>
          <a:xfrm rot="5400000">
            <a:off x="3670545" y="4473810"/>
            <a:ext cx="460248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Pravá zložená zátvorka 8"/>
          <p:cNvSpPr/>
          <p:nvPr/>
        </p:nvSpPr>
        <p:spPr>
          <a:xfrm rot="10800000">
            <a:off x="3886200" y="3505200"/>
            <a:ext cx="460248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Pravá zložená zátvorka 9"/>
          <p:cNvSpPr/>
          <p:nvPr/>
        </p:nvSpPr>
        <p:spPr>
          <a:xfrm rot="212765">
            <a:off x="4678927" y="4744214"/>
            <a:ext cx="460248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4876800" y="35052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414 kJ.mol-1</a:t>
            </a:r>
            <a:endParaRPr lang="sk-SK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2590800" y="49530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414 kJ.mol-1</a:t>
            </a:r>
            <a:endParaRPr lang="sk-SK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2438400" y="35814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414 kJ.mol-1</a:t>
            </a:r>
            <a:endParaRPr lang="sk-SK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5105400" y="49530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414 kJ.mol-1</a:t>
            </a:r>
            <a:endParaRPr lang="sk-SK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Tlačidlo akcie: Domov 14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sk-SK" dirty="0" smtClean="0"/>
              <a:t>Príklad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>
            <a:normAutofit/>
          </a:bodyPr>
          <a:lstStyle/>
          <a:p>
            <a:r>
              <a:rPr lang="sk-SK" dirty="0" smtClean="0"/>
              <a:t>väzbová energia väzby H-O je 463 kJ.mol</a:t>
            </a:r>
            <a:r>
              <a:rPr lang="sk-SK" baseline="30000" dirty="0" smtClean="0"/>
              <a:t>-1</a:t>
            </a:r>
          </a:p>
          <a:p>
            <a:r>
              <a:rPr lang="sk-SK" dirty="0" smtClean="0"/>
              <a:t>aká je väzbová energia potrebná na rozštiepenie všetkých väzieb v molekule vody?</a:t>
            </a:r>
          </a:p>
          <a:p>
            <a:pPr marL="0" indent="0">
              <a:buNone/>
            </a:pPr>
            <a:r>
              <a:rPr lang="sk-SK" b="1" dirty="0" smtClean="0"/>
              <a:t>Riešenie:</a:t>
            </a:r>
            <a:endParaRPr lang="sk-SK" b="1" dirty="0"/>
          </a:p>
          <a:p>
            <a:endParaRPr lang="sk-SK" dirty="0" smtClean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r>
              <a:rPr lang="sk-SK" dirty="0" smtClean="0"/>
              <a:t>                             Výsledok__________________ </a:t>
            </a:r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95071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b="1" dirty="0" smtClean="0"/>
              <a:t>Typy chemických väzieb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200" y="1600200"/>
            <a:ext cx="9220200" cy="4525963"/>
          </a:xfrm>
        </p:spPr>
        <p:txBody>
          <a:bodyPr>
            <a:normAutofit lnSpcReduction="10000"/>
          </a:bodyPr>
          <a:lstStyle/>
          <a:p>
            <a:r>
              <a:rPr lang="sk-SK" dirty="0" err="1" smtClean="0"/>
              <a:t>Kovalentná</a:t>
            </a:r>
            <a:r>
              <a:rPr lang="sk-SK" dirty="0" smtClean="0"/>
              <a:t> – nepolárna (Cl</a:t>
            </a:r>
            <a:r>
              <a:rPr lang="sk-SK" baseline="-25000" dirty="0" smtClean="0"/>
              <a:t>2</a:t>
            </a:r>
            <a:r>
              <a:rPr lang="sk-SK" dirty="0" smtClean="0"/>
              <a:t>, I</a:t>
            </a:r>
            <a:r>
              <a:rPr lang="sk-SK" baseline="-25000" dirty="0" smtClean="0"/>
              <a:t>2</a:t>
            </a:r>
            <a:r>
              <a:rPr lang="sk-SK" dirty="0" smtClean="0"/>
              <a:t>)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-  polárna (H</a:t>
            </a:r>
            <a:r>
              <a:rPr lang="sk-SK" baseline="-25000" dirty="0" smtClean="0"/>
              <a:t>2</a:t>
            </a:r>
            <a:r>
              <a:rPr lang="sk-SK" dirty="0" smtClean="0"/>
              <a:t>O, </a:t>
            </a:r>
            <a:r>
              <a:rPr lang="sk-SK" dirty="0" err="1" smtClean="0"/>
              <a:t>HCl</a:t>
            </a:r>
            <a:endParaRPr lang="sk-SK" dirty="0"/>
          </a:p>
          <a:p>
            <a:endParaRPr lang="sk-SK" dirty="0" smtClean="0"/>
          </a:p>
          <a:p>
            <a:r>
              <a:rPr lang="sk-SK" dirty="0" smtClean="0"/>
              <a:t>Iónová (</a:t>
            </a:r>
            <a:r>
              <a:rPr lang="sk-SK" dirty="0" err="1" smtClean="0"/>
              <a:t>NaCl</a:t>
            </a:r>
            <a:r>
              <a:rPr lang="sk-SK" dirty="0" smtClean="0"/>
              <a:t>, </a:t>
            </a:r>
            <a:r>
              <a:rPr lang="sk-SK" dirty="0" err="1" smtClean="0"/>
              <a:t>KCl</a:t>
            </a:r>
            <a:r>
              <a:rPr lang="sk-SK" dirty="0" smtClean="0"/>
              <a:t>)</a:t>
            </a:r>
          </a:p>
          <a:p>
            <a:r>
              <a:rPr lang="sk-SK" dirty="0" smtClean="0"/>
              <a:t>Väzba v kovoch </a:t>
            </a:r>
          </a:p>
          <a:p>
            <a:r>
              <a:rPr lang="sk-SK" dirty="0" smtClean="0"/>
              <a:t>Koordinačná väzba – v komplexoch</a:t>
            </a:r>
          </a:p>
          <a:p>
            <a:r>
              <a:rPr lang="sk-SK" dirty="0" err="1" smtClean="0"/>
              <a:t>Medzimolekulové</a:t>
            </a:r>
            <a:r>
              <a:rPr lang="sk-SK" dirty="0" smtClean="0"/>
              <a:t> sily: vodíkové väzby (voda, NH</a:t>
            </a:r>
            <a:r>
              <a:rPr lang="sk-SK" baseline="-25000" dirty="0" smtClean="0"/>
              <a:t>3</a:t>
            </a:r>
            <a:r>
              <a:rPr lang="sk-SK" dirty="0" smtClean="0"/>
              <a:t>)</a:t>
            </a:r>
          </a:p>
          <a:p>
            <a:pPr marL="0" indent="0">
              <a:buNone/>
            </a:pPr>
            <a:r>
              <a:rPr lang="sk-SK" dirty="0" smtClean="0"/>
              <a:t>                                            </a:t>
            </a:r>
            <a:r>
              <a:rPr lang="sk-SK" dirty="0" err="1" smtClean="0"/>
              <a:t>van</a:t>
            </a:r>
            <a:r>
              <a:rPr lang="sk-SK" dirty="0" smtClean="0"/>
              <a:t> der </a:t>
            </a:r>
            <a:r>
              <a:rPr lang="sk-SK" dirty="0" err="1" smtClean="0"/>
              <a:t>Waalsove</a:t>
            </a:r>
            <a:r>
              <a:rPr lang="sk-SK" dirty="0" smtClean="0"/>
              <a:t> sily (tuha) </a:t>
            </a:r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b="1" dirty="0" smtClean="0"/>
              <a:t>Vznik chemickej väzby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pPr algn="just"/>
            <a:r>
              <a:rPr lang="sk-SK" dirty="0" smtClean="0"/>
              <a:t>predpokladom je, aby sa voľné atómy k sebe čo najviac priblížili</a:t>
            </a:r>
          </a:p>
          <a:p>
            <a:pPr algn="just"/>
            <a:r>
              <a:rPr lang="sk-SK" dirty="0" smtClean="0"/>
              <a:t>dôjde pritom k priblíženiu atómových jadier a čiastočnému prieniku a spojeniu elektrónových obalov,</a:t>
            </a:r>
          </a:p>
          <a:p>
            <a:pPr algn="just"/>
            <a:r>
              <a:rPr lang="sk-SK" dirty="0"/>
              <a:t>d</a:t>
            </a:r>
            <a:r>
              <a:rPr lang="sk-SK" dirty="0" smtClean="0"/>
              <a:t>ôjde tiež k zvýšeniu elektrónovej hustoty medzi jadrami a elektróny pritiahnu jadrá bližšie k sebe.</a:t>
            </a:r>
          </a:p>
          <a:p>
            <a:endParaRPr lang="sk-SK" dirty="0" smtClean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AutoShape 2" descr="data:image/jpeg;base64,/9j/4AAQSkZJRgABAQAAAQABAAD/2wCEAAkGBxQSEhUUEBQRFBQXFRYWGBUXGRsVHBwcFxwaFhUdFxUfHCwgGCYlHRQUITEhJSkuLi4uFx80ODMsNygtLisBCgoKDg0OGxAQGDckICU3NTc3LS0sLDcwLSwsLDcsNzUsNzcsLDcsNzAsLDcsNjUsMjgsLCwsLSwrLzQ3LC8sLP/AABEIALQBGAMBIgACEQEDEQH/xAAbAAEAAgMBAQAAAAAAAAAAAAAAAQQDBQYCB//EAEgQAAEDAQUCCgcGBAQFBQAAAAEAAgMRBBIhYfAFMQYTIjNBUZGhsdIWUlNzgZKyFTJCYnGTFCNy0TR0grRDRKLB4QckY4Px/8QAGQEBAQEBAQEAAAAAAAAAAAAAAAMCAQQF/8QAMxEBAAIAAwUGBAUFAQAAAAAAAAECAxEhEjEyQVEigZGhwfATcdHhBFJhsdIjU4Ki8RT/2gAMAwEAAhEDEQA/APrey9mwmGKsMPNsP3G+qMla+zIfYw/I3+ybJ5iL3bPpCtIKn2ZD7GL5G+VPsyH2MXyNz/KretYKNeOSCr9mQ+xi+Ruf5VilslmaQ10cDSdwLWjLDDrIHxV/XjktbtPZfGyRPvXeLNdxx5QcR1OrdpQ7iQRiAgmzw2WR0jWMgc6J1x4DG1a4tDwDyd5a4H4rP9mQ+xi+Ruf5VyHAbZLY7dtJ4ktDi20NZR0hcCHQxyEubuJBdQHoAAXc68ckFX7Mh9jF8jf7J9mQ+xi+Rv8AZW9eOSa1ggqDZkPsYvkb/ZYmWSzF5YI4b7WtcRcbgHVDfw9N09i1shBtxitDWkPYH2d2I+5zjDjRxBN79CepbOxbMEcjpL73OexjXVxxaSajDCt/cMMNy5Fs270mmWfPX3+3zZBsyH2MXyNy/Kg2ZD7GL5G5flVoa7skGu7JdYVRsyH2MXyNy/Kg2ZD7GL5G5flVoa7skGu7JBV+zIfYxfI3yp9mQ+xi+RvlVoa1RNawQVfsyH2MXyN8qHZkPsYvkbn+VWjrVEOu/JBVOzIfYxfI3P8AKh2ZD7GL5G5/lVo678kOu/JBVOzIfYxfI3P8qHZkPsYvkbnkrR135Idd+SCr9mQ+xi+Rv9k+zIfYxfI3+ytnWqJrWCCp9mQ+xi+Rv9k+zIfYxfI3L8qt68MlGvDJBV+zIfYxfI3L8qfZkPsYvkbl+VWteGSa8MkFX7Mh9jF8jcvyp9mQ+xi+RuX5Va14ZJrwyQVfsyH2MXyN8qn7Mh9jD8jf7K1rWCINXtTZsIhlpDDzbz9xvqnJFa2tzEvu3/SUQNk8xF7tn0hWlV2TzEXu2fSFaQNawUa8clOtYKNeOSBrxyWJ9oaHBhPKNSBSpoN53ZhZdeOSpWrZjJJGyOrVpG6n4XFzMaVFCTuIrWhqg0XBB4Ns2pQj/Fx7sf8Al4guq145LiOA+x4IrdtN8cUbXttLWNcBiGuhikcAeovJdTrK7fXjkgrW62tiu3qkuexgApXluDK/oC8V/wDONW17bjZuq41dgMPutc9xxyY5WrRYI3mr2kkOa4GrhQsN5tKZ406emq1kb+PtFos9oa1zY+LfHSoN17S11SMd98foaLkyzNoiYjqy8IrAZ4Q6E0mjImhd+ZuIBw3OBLT+qtbE2k20wslbUVFHN6WuFA9pzBBCuga0FzVo/wDY2oy7rNaXAS03RzGjWvPUH4NcesNKxbsztPXh/wBWnw+cax6x6x+unN0o13ZINd2S5/a/C+z2a0Ngle1tGX5HFwAYDhG27Sr3PO5jRWgJ6lih2za7SW/wlm4mGorPawWEioqI7OOXiK4vLeuhCo8zpRruyQa7slztjtVovOFCaNtF2vSWy3Y68jDkbt9RivdotNoEwFCG3rODQ1AvOfxlP5YqCA2uOCDfjWqJrWCDWqJrWCAdaoh135Idaoh135IB135Idd+SHXfkh135IB135Idd+SHXfkh135IJOtUTWsEOtUTWsEDXhko14ZKdeGSjXhkga8Mk14ZJrwyTXhkga8Mk14ZJrwyTXhkgnWsETWsEQVdrcxL7t/0lE2tzEvu3/SUQNk8xF7tn0hWlV2TzEXu2fSFaQYpZ2tLQ5wBe660HpNC6g6zRrj8Fh+0YrxZfF4GhFOk0AG7E/wAxnzBc/tq3wzHCSRrmkXHfw8zi17XXrzaNAOLWjMA9arxWuJrg/jJHP410mME4BLuMbjgaXWyUFKVuCvWA6mz7RikN1jwXAnD9C5pph1tcP9J6iptNsax8bHVvSOLW0HU1ziSejBp7QuVsdogjLKSSkNc17ncRNeJbG6MgcjAEvc+nRVw/Fh1UtjjkcyRzQXMN5rukYOHg44FByXAnasMlu2m2OVjnOtLXtANSWshijcR10cCP1C6d9vLXODo3gAgNPJ5RI6BWvTXduBqtHwRaP4zamH/Nx/7eJbThYXCyTOYS1zW3gRgeSamh/So+K1Su1aK9WL22Kzbos7Dthms8MrrodJEx5DdwLm1NK5la22fy9owP3CaGSI/1MIkb3Fy3sLqtaesA9oWj4YC7HFOP+BPHIf6Sbj/+l57FO2kM43DtdNffc34WC2WRkrHRyNDmOaWuaekGizAqRruWlomYnOHyzZfAiOC3PElotcVokqYbQHMcZGUAugyMdde0AA03gDowX02ecRxl7yaMaSTTHAVPQq+19mNtEdx1Wnex7cHMcKXXMPQQqGydqPa8Wa23RNTkSDBswFMW9TutnZgpxM10nuema1xY26xrG+PWPXpv3btHsLbc8U077YXcU/ltb97i3BglDKdFY+9p61n4L7UnFqlZaalsjwW9IjeYo5uLyFyQY7qxu610dgsjmSzvdSkj2Ob10axrTX4gqNm2J0ctoeaUlkY9tN4DYo4zX4sJ+KxWloy15r3/ABGFaL9iNYjx03dMufXJsAoUhFd84Kg671JQ670EHXeh13odd6HXegHXepOu9Qdd6k670AohRA14KNeCnXgmvBBGvBNeCa8E14IGvBTrwUa8FOvBAREQVdrcxL7t/wBJRNrcxL7t/wBJRA2TzEXu2fSFaVXZPMRe7Z9IVpAWktEtpe7ksutE7WtoSDdbeLnOO4tNG7uvrC3etYqNeOaDHZorjQ2891K8pxqTvJxWG0zvbJGGtaWuJDiSQRvxApTDDfT7wVrXjmsMtjjc9sjo2Oe2oa8tBc2ta3XHFvwQcfwJ2m19u2k0MnaXWlrgXRuYOTDEwguIo0mhIBxIx3LqduQ37NM31opB1/hdTBaPgl/jNqf5uP8A28K6h4qCOuo8c1qs5TEs2jarMKPB+W/ZYHdJiYT+t3FWNoWQTRPjdue1zT8RRazgY+tjiB3tvM+Rzm9P6Ld61itY0ZYlo/WWMLtYVc+cR+zS8EbYZLO1snOxEwyDpvR8mvxFD8VuhruXN7T/APZ2j+KFeIlDWWgD8JGEctN9MbrsqHoXRsdWhGIIrUHfuxGKjXoYU6bM7495++YNdyqbT2bHaGXJm1G8GtC0ilHMcDVpHWFbGu7NBruzXZjPSVq2ms5xOUubZb57Fhag+eD8NoY2r2jo46MYn+tvxAW9sNtjmaHwvbI0/iaajo7FnGu7NaO18F4XPMkJks0rsTJC65U9bmfdfv6QsZWru1h6NvCxOPsz1jd3xy7vBvQi50faMPTZ7Y3Otnk7eUw9HUh4U3P8TZbZD+YM45v63oyfBd+JHPQ/8t54Ji3yn00nydEVB13rSwcLbE/AWiJpI3PJjPY6i2sNrY8VY9jh1tcD4Fdi1Z3SlfBxKcVZj5wynXeh13odd+aHXfmtJh13qTrvUHXfmpOu/NAKIdaqmtYoGvBRrwU68M1GvDNA14JrwTXhmmvDNA14KdeCjXhmmvDNBKJrWKIKu1uYl92/6SibW5iX3b/pKIGyeYi92z6QrSq7J5iL3bPpCtIGtYqNeOanWsVGvHNA145rV2+0ytmY1l66buAFQ6ryJKu/DdZR28Vr8FtNeOaa8c0HE8CbXK63bSD4HMabSCXX2m6RDEGtoDU1aA6o3Vou2145rluCX+M2p/m4/wDbxLqdeOaDScFsBaI/UtUoAx3O5Y+pbzWsVo9m8i3WpnrtimGeBjd3tC3mtYq2Px59cp8YR/D8GXTOPCXiSMOBa4VBBBBxBB34VXOss9osRpA02izbxFepJHlGSaPbkcQulGtVUDXdmoTGbd6RbXdPVomcKGYB0Fta71eJce8VHevHpDM7mrDanYb3lsQ7XOr3LoBruzQa7s1zKerOxf8AN5R92gFt2gaUs1naPzTkmmGODEv7RJwZYmj+uR3Vljr47+vX1df6ZrTz8JIQbsV+d4/DCC/Hoq6t0bukrdcK192bF4ivFefL6Mbm7Rpg6wg9f8w92v74uK2n7SwfJL5ll463S/cZDZ29byZX/KKAdqHYL38/arS/8rCIm/8ATj3rfwIjiv4a/bzT1twxbxy+/kpWyyW5w/mu2WR+eN56+ty5+07MjBJlOxAetl+M9rXZLsG8FbKMXRXz1vc5+fS5Xodlws+5DE2mODWjrWZwsDnnPh91aT+Jrw3mv+U/Z82LGg/y52A76QyWx1K4YAVAUOFupSGa2YO6Wyuz/Ewd6+qBoG4Uw/vmpOu/NZ+Hgcqz4/SIU+J+LnfjeX1mXywfbRJo+0YdJaxvi3JWoWbbp953+riq/HvX0k6780Ou/Ndyw+VfO31cmMad+LPhX+L5w6LbZ/ER+hiXh1j22DzjzmHRZdYX0s61VNaxTsfk87fyc2MT+7P+v8WKyl1xt8EOutvCoNDQV3YHFZNeGanXhmo14ZriprwzTXhmmvDNNeGaBrwzTXhmmvDNNeGaCdaxRNaxRBV2tzEvu3/SUTa3MS+7f9JRA2TzEXu2fSFaVXZPMRe7Z9IVpA1rFRrxzU61imvHNBhtN+6eKu3q4Xq0z3Gu5a+dknGQ3hIXAuvOiJEdMRRzS7GtR10u4La68c0J7zTf+u7FBxPArj/47aXGcRc/iW3rt4OvcRFcu1wpdpWvTXoXba8c1y3BL/GbU/zcf+3hXU68c0Gj2keLttmk6JGyQE5nls+lwW91rFarhNZHSQO4vnIyJWf1Rm8BgemhHxVzZtsbNEyVm57Q7t3j4bvgrX7VK26aevv5IU7OJavXX0n9vNZGtVUDXdmpGtVWOedsbS97g1rRUuJoAMMd6jEZrzOT2Nd2a0tu2+LxisrRNKPvcq7GzdzklaD+kVKwCSW3c2Xw2U73/dklGFboOMbc95+K43av/pgwWy9A0cVMLwD2CeON7RUiSJxq5j94c1wc04YgiltmuHxaz06fP6f8Q2rYnBpHXr8vrPd1dvHsEy0dbZXTHfxY5EQ/RgNXf6qrcWaBrAGxta0U3NAA6OgKlYtpR0DQHANa/ooAIXCN9BU7iNyySbUY19w3iaxDAe1JDOn8pWLYlraTPdybphVprEa9ea6NaqmtYqRrVVGtYrCgdaqh135qTrVVB135oB135odd+aHXfmh135oB135odd+aHXfmpOu/NAOtVTWsUOtVTWsUDXhmo14ZqdaxUa8M0DXhmmvDNNeGaa8M0DXhmmvDNNeGaa8M0E61iia1iiCrtbmJfdv+kom1uYl92/6SiBsnmIvds+kK0quyeYi92z6QrSAmvFE14oMVpjLmkNe5hP4m0J7HAjuVGfZz3Pgdxt7ipC43gKmrXtwu0AweBuWzprtWN8oBAJxNaDp/8DEY5oOM4EWWVtu2kXzl4FpaHNLGtvEwxOa6o3UBDadNKnFdvrxXK8Ev8XtT/Nx/7eFdVTXagLnI5RYJHiSossjr7H9Eb3ffa71QTiDuxK6Oip7YZIYJRAI3S3HXGyAlhdQ3Q8DoJVKX2c4ndKeJTaymNJh5te2IIm3nysp0UcHE9V1oxPwWugsz7W9sloYWQNIMcDt7iKUfKMuhnxK5L/0+t0dotLv4WzRMaJJZLQ5zCHREhrYohXBrrwkJu4UZ+ZfRrNamSFwjc1xY4sfQ1uuAaS13UaOaaZha2614N/WfRnYtee3u6R6so13INdykDXYsVogD2OYagOaWkg0OIoaHoUYVlyuwHwTzTR3ThxtLwbSRsr773fdrg44ZEda2FksDJJ5jQNMUsAbdA3MYJR0YYyvrToXmy7GY+WYFrmhjmNZdq3kmFrHCvSKd4yVLg7s+f+Ik/iL12J4cHYjjHcW2Jjs6MaSc35L2Ww8KdqazlpGnh773ipi4sbMWjPOZ1jv3+9cnXBFhslpZI29G5r21c2rTUVYbrhXrDmkEdYWai8b3BQ670IQjXagHXeh13qHdOuteIJ2yND4yHNcKtcDUEGtCD0oMh13odd6Ea7UI12oBRCF4lkDWlziGtaCSSaAAYkkoPaa8F5jeHAOaQQQCCOkGhFF6prsQNeCo27a8EBDZ5ooiRUB7w0066E47leprsVa02uNho8gG6X4+q0tDsadbmimaDRba25ZJojELVZLr3Na+szBRlQZKA1DiQCKHrWTZO37JFCxj7VZLzW8oiVpBdvcRjgCamnRuWxtVqdxb3wsDqMeWnfymg8kswceUKEb1j2ZbXvfIJo2xtFLpOFalwpjv5LWOy4ym8FBbsG0IpwTBJHKAaEscHAHqJBVpQB1AKUFXa3MS+7f9JRNrcxL7t/0lEDZPMRe7Z9IVpVdk8xF7tn0hWkCmtBKa7ckprQUU125IMdps4kaWuvUJ/C5zDhj95pBHaqDtitvscHP5FKVc57sHF+D3EkA1INa1FB0LZ0y1jklMtY5INHa+CFkkkfK+ImSR157hJI2pADRUNcBua0LH6E2L2Lv3ZvOugplrHJKZaxyQc/6E2L2Lv3ZvOnoTYvZO/dm866Gmu3JeJGEggGhIIBoMM6EUQcps7gnsyQv4mE1ry+XMwk1Lamrhexa4V6aLHsfgJYmunwfITO5xBfKy5VrOQKOF6gobxqTe34YbSybDfBKziX0iwL2nDENDCaBtHXrrTjuIJG9bayWS46Q1J4x981pgbrG0GHUwb/8A8DTDgTYvYu/dm86DgTYvYu/dm866ADLWGSAZawyQc+OBNi9k792bzp6FWL2Tv3ZvOugAy1hklNdmSDjOD3AiwiIhrZJP5kpJc6aJwvOL7pZUEUDgASKkUPStn6E2L2Lv3ZvOtvs+yGNtHPMhJLi5wa3ficGtA31OsLNNaCDn/Qmxexd+7N50PAmxexd+7N510BGtBCNduSDnZeBNiof5Tt3tZj3X8ejBUth8CbD/AA8YDZJKNu33PmjJLatNY7wumoxFF10jcDTA0376b8d2KwWKxNiZcYMKud8XEuNBSgxJwHWg054E2L2Lv3ZvOh4E2L2Lv3ZvOugIy1jkhGu3JBz54E2L2Lv3ZvOsNs4CWN8b2iNzC5pbe4yV1KilaF9DSvSunI1oLxNEHAg1od9CR3jFBzGzuBthdFGWsc9pa2j+MmF7AY0v4VVn0JsXsXfuzef9VubDZBFG2NtSGigLjU/E0xWemWsMkGgbwLsYIIidUEHnZt4ofXWxt+zBK4Oc4gBjmUA9ZzH1rkY2q9TLWGSUy1hkgw2KyiNl0Y8pzietz3F7z8znKntXY7Z3Mc4gXMALoP4o37//AKgPiVsqZawySmuzJBhsVn4uNjK1uNa2vXQAf9lnSmtBEFXa3MS+7f8ASUTa3MS+7f8ASUQNk8xF7tn0hWlV2TzEXu2fSFaQKa0FFNduSmmtBRTXbkgUy1jklMtY5JTLWOSUy1jkgUy1jklMtY5JTLWOSUy1jkgmmu3JKa0EprtySmtBAA1oKANdmSkDWgoA12ZIAGWsMkAy1hkgGWsMkAy1hkgAZawyQDXZkgGWsMkA12ZIAGtBKa0EA1oJTWggEa0EI125IRrQQjXbkgEZaxyQjLWOSEZaxyQjLWOSARlrHJCNduSEZaxyQjXbkgkjWglNaCEa0EprQQKa7MlFMtYZKaa7MlFMtYZIFMtYZJTLWGSUy1hklMtYZIFMtYZJTXZklMtYZJTXZkgmmtBEprQRBV2tzEvu3/SUTa3MS+7f9JRA2TzEXu2fSFaVXZPMRe7Z9IVpAREQEREBERAREQEREBERAUE0xO7fj4nqUrxLEHtLXCrXAgjdUEUP6IMLLewloBdVxoAWOFTdLq4t3UY7HdhStVnc8AgdJ3YdWPVgqFp2XxlDI4OLTySWilKEGrdxdQ1ruqBQbwa0nB1pAulraOld9wGplLr1/wBbB5BrvoM6ht5ZQ0tBrVxujAnGjndAwwad/wD3C9rR+jTKEVABpUNbQUDS26G1pTdyTUHlXrwcQt1G2gANMB0Cg+A6P0QekREBERAREQEREBERAREQEREFXa3MS+7f9JRNrcxL7t/0lEDZPMRe7Z9IVpVdk8xF7tn0hWkBERAOu/eh1370RAOu/emvFEQFoZuEzWucy6Lwn4nF11t0M410j3kckBof+tzDA1W+WrfwesxxdGCaEVLnEm83izeN7lckkCtaVNKVQY5OEcIfSo4sRyPfJiLhjeI7rmUrUkTU9y7BYouFUFZeMcI2xyFgea3XXYzK8k3eQW8XOC04jiiTQEK27YNnLg4xNvClDjUEX8a13njpanp4x1a1Kx2jgzZX1vwsNa1qTvJeXE44k8bJjvN5BDOEEV97Xm5dlZE0m9y3OEXRdwo+ZjOq8QK1wGebbcDL96Ro4v7+BwoLxrhiQ0F1BuGO7FeW7Bs4ffEYv3r96877xcX48rHF7vmI3LLNsiB5JdEwlz77sN7iwREv9arOTjhTBBSn4RxicQso80FXVIAc51Git0g4R2hxIOHEOBx3RsvhNDNHE4lzTKAWtuvO9zGDlXB0yM/TlV+46mY8HbMSTxeJvfid+IPDvxYGksmPReXpvB6zCRsghYHtffaRUBruViGg0B/mydH4kC08ILPHJxUkgbJUC6Wu3m4BjSn/ABY/mChvCGzk0a8mgcahjyMCG4G7Qkk0AFSbrqVummS1bEs8hcZImuLjV1amv3fvCuP3GYfkb1BeJOD9mdQuia4gBoJJOADxSpPSJZAesPcDUFBhl4SQiRrGm80xvkdI0OIAFy6G0ab7ncYDdGNASrln2tDI8sY+84BxNGupRoYSQ6lDhMzccamlbrqVpODNlcSXQMN4urWpBvcYXi7WmPHzAjcRK8HAlWbLsmGKR8sbA2R4o59SSRec+mJ9Z7j8UGFnCCzlrXNlaWvF5pANCCKh1aYAipqcCATuBVeLhRAI2vmdxTixj3MIc65fBcASG4HfgaHA4YLLJwasrqDiWgNjbEA0lgDGNkY1oAIpRs0o/wBZWR+wLOWlpibdJeSASBV7XNfTHAkPfWnrOO8oK9p4SwxuPGG5EGg8aQ6l4gvuUu4ODWuc4HcKZ0snbMY4xziGxseyO8bwJkfSjQ27/wDJGBvq5xFARjEuwbO5pa6JpaTIS2pArIHiSgrgXcZJWm++7rKzjZkV0suNLXScaWnlAvDxIHYneHNacqBBgft2AGl8k1aKNY92LyGtAo01xNMqO6jTBs3hJDKS2t1/GSRhtHGoa9rGubyRUOEkTq7qSDHpWX0egq4ta5heSXOjkkjJJdJIcWuFOVNK79XEpYtgQxPa+NtLrSGNwIbUBryD94ktZG3EmgjAFMahtE14bkRAGu7cg13bkCBAGu7ciBEBERBV2tzEvu3/AElE2tzEvu3/AElEHG7P4VzCKMBsWDGdDvVH5lY9LZvVi7HeZSiCPS2b1Yux3mT0tm9WLsd5lKII9LZvVi7HeZPS2b1Yux3mUogj0tm9WLsd5k9LZvVi7HeZSiCPS2b1Yux3mT0tm9WLsd5lKII9LZvVi7HeZPS2b1Yux3mUogj0tm9WLsd5k9LZvVi7HeZSiCPS2b1Yux3mT0tm9WLsd5lKII9LZvVi7HeZPS2b1Yux3mRED0tm9WLsd5k9LZvVi7HeZSiCPS2b1Yux3mT0tm9WLsd5lKII9LZvVi7HeZPS2b1Yux3mUogj0tm9WLsd5k9LZvVi7HeZSiCPS2b1Yux3mT0tm9WLsd5lKII9LZvVi7HeZPS2b1Yux3mUogj0tm9WLsd5k9LZvVi7HeZSiCPS2b1Yux3mT0tm9WLsd5lKIK20OFcxikBbFix/Q71T+ZSiI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4" descr="data:image/jpeg;base64,/9j/4AAQSkZJRgABAQAAAQABAAD/2wCEAAkGBxQSEhUUEBQRFBQXFRYWGBUXGRsVHBwcFxwaFhUdFxUfHCwgGCYlHRQUITEhJSkuLi4uFx80ODMsNygtLisBCgoKDg0OGxAQGDckICU3NTc3LS0sLDcwLSwsLDcsNzUsNzcsLDcsNzAsLDcsNjUsMjgsLCwsLSwrLzQ3LC8sLP/AABEIALQBGAMBIgACEQEDEQH/xAAbAAEAAgMBAQAAAAAAAAAAAAAAAQQDBQYCB//EAEgQAAEDAQUCCgcGBAQFBQAAAAEAAgMRBBIhYfAFMQYTIjNBUZGhsdIWUlNzgZKyFTJCYnGTFCNy0TR0grRDRKLB4QckY4Px/8QAGQEBAQEBAQEAAAAAAAAAAAAAAAMCAQQF/8QAMxEBAAIAAwUGBAUFAQAAAAAAAAECAxEhEjEyQVEigZGhwfATcdHhBFJhsdIjU4Ki8RT/2gAMAwEAAhEDEQA/APrey9mwmGKsMPNsP3G+qMla+zIfYw/I3+ybJ5iL3bPpCtIKn2ZD7GL5G+VPsyH2MXyNz/KretYKNeOSCr9mQ+xi+Ruf5VilslmaQ10cDSdwLWjLDDrIHxV/XjktbtPZfGyRPvXeLNdxx5QcR1OrdpQ7iQRiAgmzw2WR0jWMgc6J1x4DG1a4tDwDyd5a4H4rP9mQ+xi+Ruf5VyHAbZLY7dtJ4ktDi20NZR0hcCHQxyEubuJBdQHoAAXc68ckFX7Mh9jF8jf7J9mQ+xi+Rv8AZW9eOSa1ggqDZkPsYvkb/ZYmWSzF5YI4b7WtcRcbgHVDfw9N09i1shBtxitDWkPYH2d2I+5zjDjRxBN79CepbOxbMEcjpL73OexjXVxxaSajDCt/cMMNy5Fs270mmWfPX3+3zZBsyH2MXyNy/Kg2ZD7GL5G5flVoa7skGu7JdYVRsyH2MXyNy/Kg2ZD7GL5G5flVoa7skGu7JBV+zIfYxfI3yp9mQ+xi+RvlVoa1RNawQVfsyH2MXyN8qHZkPsYvkbn+VWjrVEOu/JBVOzIfYxfI3P8AKh2ZD7GL5G5/lVo678kOu/JBVOzIfYxfI3P8qHZkPsYvkbnkrR135Idd+SCr9mQ+xi+Rv9k+zIfYxfI3+ytnWqJrWCCp9mQ+xi+Rv9k+zIfYxfI3L8qt68MlGvDJBV+zIfYxfI3L8qfZkPsYvkbl+VWteGSa8MkFX7Mh9jF8jcvyp9mQ+xi+RuX5Va14ZJrwyQVfsyH2MXyN8qn7Mh9jD8jf7K1rWCINXtTZsIhlpDDzbz9xvqnJFa2tzEvu3/SUQNk8xF7tn0hWlV2TzEXu2fSFaQNawUa8clOtYKNeOSBrxyWJ9oaHBhPKNSBSpoN53ZhZdeOSpWrZjJJGyOrVpG6n4XFzMaVFCTuIrWhqg0XBB4Ns2pQj/Fx7sf8Al4guq145LiOA+x4IrdtN8cUbXttLWNcBiGuhikcAeovJdTrK7fXjkgrW62tiu3qkuexgApXluDK/oC8V/wDONW17bjZuq41dgMPutc9xxyY5WrRYI3mr2kkOa4GrhQsN5tKZ406emq1kb+PtFos9oa1zY+LfHSoN17S11SMd98foaLkyzNoiYjqy8IrAZ4Q6E0mjImhd+ZuIBw3OBLT+qtbE2k20wslbUVFHN6WuFA9pzBBCuga0FzVo/wDY2oy7rNaXAS03RzGjWvPUH4NcesNKxbsztPXh/wBWnw+cax6x6x+unN0o13ZINd2S5/a/C+z2a0Ngle1tGX5HFwAYDhG27Sr3PO5jRWgJ6lih2za7SW/wlm4mGorPawWEioqI7OOXiK4vLeuhCo8zpRruyQa7slztjtVovOFCaNtF2vSWy3Y68jDkbt9RivdotNoEwFCG3rODQ1AvOfxlP5YqCA2uOCDfjWqJrWCDWqJrWCAdaoh135Idaoh135IB135Idd+SHXfkh135IB135Idd+SHXfkh135IJOtUTWsEOtUTWsEDXhko14ZKdeGSjXhkga8Mk14ZJrwyTXhkga8Mk14ZJrwyTXhkgnWsETWsEQVdrcxL7t/0lE2tzEvu3/SUQNk8xF7tn0hWlV2TzEXu2fSFaQYpZ2tLQ5wBe660HpNC6g6zRrj8Fh+0YrxZfF4GhFOk0AG7E/wAxnzBc/tq3wzHCSRrmkXHfw8zi17XXrzaNAOLWjMA9arxWuJrg/jJHP410mME4BLuMbjgaXWyUFKVuCvWA6mz7RikN1jwXAnD9C5pph1tcP9J6iptNsax8bHVvSOLW0HU1ziSejBp7QuVsdogjLKSSkNc17ncRNeJbG6MgcjAEvc+nRVw/Fh1UtjjkcyRzQXMN5rukYOHg44FByXAnasMlu2m2OVjnOtLXtANSWshijcR10cCP1C6d9vLXODo3gAgNPJ5RI6BWvTXduBqtHwRaP4zamH/Nx/7eJbThYXCyTOYS1zW3gRgeSamh/So+K1Su1aK9WL22Kzbos7Dthms8MrrodJEx5DdwLm1NK5la22fy9owP3CaGSI/1MIkb3Fy3sLqtaesA9oWj4YC7HFOP+BPHIf6Sbj/+l57FO2kM43DtdNffc34WC2WRkrHRyNDmOaWuaekGizAqRruWlomYnOHyzZfAiOC3PElotcVokqYbQHMcZGUAugyMdde0AA03gDowX02ecRxl7yaMaSTTHAVPQq+19mNtEdx1Wnex7cHMcKXXMPQQqGydqPa8Wa23RNTkSDBswFMW9TutnZgpxM10nuema1xY26xrG+PWPXpv3btHsLbc8U077YXcU/ltb97i3BglDKdFY+9p61n4L7UnFqlZaalsjwW9IjeYo5uLyFyQY7qxu610dgsjmSzvdSkj2Ob10axrTX4gqNm2J0ctoeaUlkY9tN4DYo4zX4sJ+KxWloy15r3/ABGFaL9iNYjx03dMufXJsAoUhFd84Kg671JQ670EHXeh13odd6HXegHXepOu9Qdd6k670AohRA14KNeCnXgmvBBGvBNeCa8E14IGvBTrwUa8FOvBAREQVdrcxL7t/wBJRNrcxL7t/wBJRA2TzEXu2fSFaVXZPMRe7Z9IVpAWktEtpe7ksutE7WtoSDdbeLnOO4tNG7uvrC3etYqNeOaDHZorjQ2891K8pxqTvJxWG0zvbJGGtaWuJDiSQRvxApTDDfT7wVrXjmsMtjjc9sjo2Oe2oa8tBc2ta3XHFvwQcfwJ2m19u2k0MnaXWlrgXRuYOTDEwguIo0mhIBxIx3LqduQ37NM31opB1/hdTBaPgl/jNqf5uP8A28K6h4qCOuo8c1qs5TEs2jarMKPB+W/ZYHdJiYT+t3FWNoWQTRPjdue1zT8RRazgY+tjiB3tvM+Rzm9P6Ld61itY0ZYlo/WWMLtYVc+cR+zS8EbYZLO1snOxEwyDpvR8mvxFD8VuhruXN7T/APZ2j+KFeIlDWWgD8JGEctN9MbrsqHoXRsdWhGIIrUHfuxGKjXoYU6bM7495++YNdyqbT2bHaGXJm1G8GtC0ilHMcDVpHWFbGu7NBruzXZjPSVq2ms5xOUubZb57Fhag+eD8NoY2r2jo46MYn+tvxAW9sNtjmaHwvbI0/iaajo7FnGu7NaO18F4XPMkJks0rsTJC65U9bmfdfv6QsZWru1h6NvCxOPsz1jd3xy7vBvQi50faMPTZ7Y3Otnk7eUw9HUh4U3P8TZbZD+YM45v63oyfBd+JHPQ/8t54Ji3yn00nydEVB13rSwcLbE/AWiJpI3PJjPY6i2sNrY8VY9jh1tcD4Fdi1Z3SlfBxKcVZj5wynXeh13odd+aHXfmtJh13qTrvUHXfmpOu/NAKIdaqmtYoGvBRrwU68M1GvDNA14JrwTXhmmvDNA14KdeCjXhmmvDNBKJrWKIKu1uYl92/6SibW5iX3b/pKIGyeYi92z6QrSq7J5iL3bPpCtIGtYqNeOanWsVGvHNA145rV2+0ytmY1l66buAFQ6ryJKu/DdZR28Vr8FtNeOaa8c0HE8CbXK63bSD4HMabSCXX2m6RDEGtoDU1aA6o3Vou2145rluCX+M2p/m4/wDbxLqdeOaDScFsBaI/UtUoAx3O5Y+pbzWsVo9m8i3WpnrtimGeBjd3tC3mtYq2Px59cp8YR/D8GXTOPCXiSMOBa4VBBBBxBB34VXOss9osRpA02izbxFepJHlGSaPbkcQulGtVUDXdmoTGbd6RbXdPVomcKGYB0Fta71eJce8VHevHpDM7mrDanYb3lsQ7XOr3LoBruzQa7s1zKerOxf8AN5R92gFt2gaUs1naPzTkmmGODEv7RJwZYmj+uR3Vljr47+vX1df6ZrTz8JIQbsV+d4/DCC/Hoq6t0bukrdcK192bF4ivFefL6Mbm7Rpg6wg9f8w92v74uK2n7SwfJL5ll463S/cZDZ29byZX/KKAdqHYL38/arS/8rCIm/8ATj3rfwIjiv4a/bzT1twxbxy+/kpWyyW5w/mu2WR+eN56+ty5+07MjBJlOxAetl+M9rXZLsG8FbKMXRXz1vc5+fS5Xodlws+5DE2mODWjrWZwsDnnPh91aT+Jrw3mv+U/Z82LGg/y52A76QyWx1K4YAVAUOFupSGa2YO6Wyuz/Ewd6+qBoG4Uw/vmpOu/NZ+Hgcqz4/SIU+J+LnfjeX1mXywfbRJo+0YdJaxvi3JWoWbbp953+riq/HvX0k6780Ou/Ndyw+VfO31cmMad+LPhX+L5w6LbZ/ER+hiXh1j22DzjzmHRZdYX0s61VNaxTsfk87fyc2MT+7P+v8WKyl1xt8EOutvCoNDQV3YHFZNeGanXhmo14ZriprwzTXhmmvDNNeGaBrwzTXhmmvDNNeGaCdaxRNaxRBV2tzEvu3/SUTa3MS+7f9JRA2TzEXu2fSFaVXZPMRe7Z9IVpA1rFRrxzU61imvHNBhtN+6eKu3q4Xq0z3Gu5a+dknGQ3hIXAuvOiJEdMRRzS7GtR10u4La68c0J7zTf+u7FBxPArj/47aXGcRc/iW3rt4OvcRFcu1wpdpWvTXoXba8c1y3BL/GbU/zcf+3hXU68c0Gj2keLttmk6JGyQE5nls+lwW91rFarhNZHSQO4vnIyJWf1Rm8BgemhHxVzZtsbNEyVm57Q7t3j4bvgrX7VK26aevv5IU7OJavXX0n9vNZGtVUDXdmpGtVWOedsbS97g1rRUuJoAMMd6jEZrzOT2Nd2a0tu2+LxisrRNKPvcq7GzdzklaD+kVKwCSW3c2Xw2U73/dklGFboOMbc95+K43av/pgwWy9A0cVMLwD2CeON7RUiSJxq5j94c1wc04YgiltmuHxaz06fP6f8Q2rYnBpHXr8vrPd1dvHsEy0dbZXTHfxY5EQ/RgNXf6qrcWaBrAGxta0U3NAA6OgKlYtpR0DQHANa/ooAIXCN9BU7iNyySbUY19w3iaxDAe1JDOn8pWLYlraTPdybphVprEa9ea6NaqmtYqRrVVGtYrCgdaqh135qTrVVB135oB135odd+aHXfmh135oB135odd+aHXfmpOu/NAOtVTWsUOtVTWsUDXhmo14ZqdaxUa8M0DXhmmvDNNeGaa8M0DXhmmvDNNeGaa8M0E61iia1iiCrtbmJfdv+kom1uYl92/6SiBsnmIvds+kK0quyeYi92z6QrSAmvFE14oMVpjLmkNe5hP4m0J7HAjuVGfZz3Pgdxt7ipC43gKmrXtwu0AweBuWzprtWN8oBAJxNaDp/8DEY5oOM4EWWVtu2kXzl4FpaHNLGtvEwxOa6o3UBDadNKnFdvrxXK8Ev8XtT/Nx/7eFdVTXagLnI5RYJHiSossjr7H9Eb3ffa71QTiDuxK6Oip7YZIYJRAI3S3HXGyAlhdQ3Q8DoJVKX2c4ndKeJTaymNJh5te2IIm3nysp0UcHE9V1oxPwWugsz7W9sloYWQNIMcDt7iKUfKMuhnxK5L/0+t0dotLv4WzRMaJJZLQ5zCHREhrYohXBrrwkJu4UZ+ZfRrNamSFwjc1xY4sfQ1uuAaS13UaOaaZha2614N/WfRnYtee3u6R6so13INdykDXYsVogD2OYagOaWkg0OIoaHoUYVlyuwHwTzTR3ThxtLwbSRsr773fdrg44ZEda2FksDJJ5jQNMUsAbdA3MYJR0YYyvrToXmy7GY+WYFrmhjmNZdq3kmFrHCvSKd4yVLg7s+f+Ik/iL12J4cHYjjHcW2Jjs6MaSc35L2Ww8KdqazlpGnh773ipi4sbMWjPOZ1jv3+9cnXBFhslpZI29G5r21c2rTUVYbrhXrDmkEdYWai8b3BQ670IQjXagHXeh13qHdOuteIJ2yND4yHNcKtcDUEGtCD0oMh13odd6Ea7UI12oBRCF4lkDWlziGtaCSSaAAYkkoPaa8F5jeHAOaQQQCCOkGhFF6prsQNeCo27a8EBDZ5ooiRUB7w0066E47leprsVa02uNho8gG6X4+q0tDsadbmimaDRba25ZJojELVZLr3Na+szBRlQZKA1DiQCKHrWTZO37JFCxj7VZLzW8oiVpBdvcRjgCamnRuWxtVqdxb3wsDqMeWnfymg8kswceUKEb1j2ZbXvfIJo2xtFLpOFalwpjv5LWOy4ym8FBbsG0IpwTBJHKAaEscHAHqJBVpQB1AKUFXa3MS+7f9JRNrcxL7t/0lEDZPMRe7Z9IVpVdk8xF7tn0hWkCmtBKa7ckprQUU125IMdps4kaWuvUJ/C5zDhj95pBHaqDtitvscHP5FKVc57sHF+D3EkA1INa1FB0LZ0y1jklMtY5INHa+CFkkkfK+ImSR157hJI2pADRUNcBua0LH6E2L2Lv3ZvOugplrHJKZaxyQc/6E2L2Lv3ZvOnoTYvZO/dm866Gmu3JeJGEggGhIIBoMM6EUQcps7gnsyQv4mE1ry+XMwk1Lamrhexa4V6aLHsfgJYmunwfITO5xBfKy5VrOQKOF6gobxqTe34YbSybDfBKziX0iwL2nDENDCaBtHXrrTjuIJG9bayWS46Q1J4x981pgbrG0GHUwb/8A8DTDgTYvYu/dm86DgTYvYu/dm866ADLWGSAZawyQc+OBNi9k792bzp6FWL2Tv3ZvOugAy1hklNdmSDjOD3AiwiIhrZJP5kpJc6aJwvOL7pZUEUDgASKkUPStn6E2L2Lv3ZvOtvs+yGNtHPMhJLi5wa3ficGtA31OsLNNaCDn/Qmxexd+7N50PAmxexd+7N510BGtBCNduSDnZeBNiof5Tt3tZj3X8ejBUth8CbD/AA8YDZJKNu33PmjJLatNY7wumoxFF10jcDTA0376b8d2KwWKxNiZcYMKud8XEuNBSgxJwHWg054E2L2Lv3ZvOh4E2L2Lv3ZvOugIy1jkhGu3JBz54E2L2Lv3ZvOsNs4CWN8b2iNzC5pbe4yV1KilaF9DSvSunI1oLxNEHAg1od9CR3jFBzGzuBthdFGWsc9pa2j+MmF7AY0v4VVn0JsXsXfuzef9VubDZBFG2NtSGigLjU/E0xWemWsMkGgbwLsYIIidUEHnZt4ofXWxt+zBK4Oc4gBjmUA9ZzH1rkY2q9TLWGSUy1hkgw2KyiNl0Y8pzietz3F7z8znKntXY7Z3Mc4gXMALoP4o37//AKgPiVsqZawySmuzJBhsVn4uNjK1uNa2vXQAf9lnSmtBEFXa3MS+7f8ASUTa3MS+7f8ASUQNk8xF7tn0hWlV2TzEXu2fSFaQKa0FFNduSmmtBRTXbkgUy1jklMtY5JTLWOSUy1jkgUy1jklMtY5JTLWOSUy1jkgmmu3JKa0EprtySmtBAA1oKANdmSkDWgoA12ZIAGWsMkAy1hkgGWsMkAy1hkgAZawyQDXZkgGWsMkA12ZIAGtBKa0EA1oJTWggEa0EI125IRrQQjXbkgEZaxyQjLWOSEZaxyQjLWOSARlrHJCNduSEZaxyQjXbkgkjWglNaCEa0EprQQKa7MlFMtYZKaa7MlFMtYZIFMtYZJTLWGSUy1hklMtYZIFMtYZJTXZklMtYZJTXZkgmmtBEprQRBV2tzEvu3/SUTa3MS+7f9JRA2TzEXu2fSFaVXZPMRe7Z9IVpAREQEREBERAREQEREBERAUE0xO7fj4nqUrxLEHtLXCrXAgjdUEUP6IMLLewloBdVxoAWOFTdLq4t3UY7HdhStVnc8AgdJ3YdWPVgqFp2XxlDI4OLTySWilKEGrdxdQ1ruqBQbwa0nB1pAulraOld9wGplLr1/wBbB5BrvoM6ht5ZQ0tBrVxujAnGjndAwwad/wD3C9rR+jTKEVABpUNbQUDS26G1pTdyTUHlXrwcQt1G2gANMB0Cg+A6P0QekREBERAREQEREBERAREQEREFXa3MS+7f9JRNrcxL7t/0lEDZPMRe7Z9IVpVdk8xF7tn0hWkBERAOu/eh1370RAOu/emvFEQFoZuEzWucy6Lwn4nF11t0M410j3kckBof+tzDA1W+WrfwesxxdGCaEVLnEm83izeN7lckkCtaVNKVQY5OEcIfSo4sRyPfJiLhjeI7rmUrUkTU9y7BYouFUFZeMcI2xyFgea3XXYzK8k3eQW8XOC04jiiTQEK27YNnLg4xNvClDjUEX8a13njpanp4x1a1Kx2jgzZX1vwsNa1qTvJeXE44k8bJjvN5BDOEEV97Xm5dlZE0m9y3OEXRdwo+ZjOq8QK1wGebbcDL96Ro4v7+BwoLxrhiQ0F1BuGO7FeW7Bs4ffEYv3r96877xcX48rHF7vmI3LLNsiB5JdEwlz77sN7iwREv9arOTjhTBBSn4RxicQso80FXVIAc51Git0g4R2hxIOHEOBx3RsvhNDNHE4lzTKAWtuvO9zGDlXB0yM/TlV+46mY8HbMSTxeJvfid+IPDvxYGksmPReXpvB6zCRsghYHtffaRUBruViGg0B/mydH4kC08ILPHJxUkgbJUC6Wu3m4BjSn/ABY/mChvCGzk0a8mgcahjyMCG4G7Qkk0AFSbrqVummS1bEs8hcZImuLjV1amv3fvCuP3GYfkb1BeJOD9mdQuia4gBoJJOADxSpPSJZAesPcDUFBhl4SQiRrGm80xvkdI0OIAFy6G0ab7ncYDdGNASrln2tDI8sY+84BxNGupRoYSQ6lDhMzccamlbrqVpODNlcSXQMN4urWpBvcYXi7WmPHzAjcRK8HAlWbLsmGKR8sbA2R4o59SSRec+mJ9Z7j8UGFnCCzlrXNlaWvF5pANCCKh1aYAipqcCATuBVeLhRAI2vmdxTixj3MIc65fBcASG4HfgaHA4YLLJwasrqDiWgNjbEA0lgDGNkY1oAIpRs0o/wBZWR+wLOWlpibdJeSASBV7XNfTHAkPfWnrOO8oK9p4SwxuPGG5EGg8aQ6l4gvuUu4ODWuc4HcKZ0snbMY4xziGxseyO8bwJkfSjQ27/wDJGBvq5xFARjEuwbO5pa6JpaTIS2pArIHiSgrgXcZJWm++7rKzjZkV0suNLXScaWnlAvDxIHYneHNacqBBgft2AGl8k1aKNY92LyGtAo01xNMqO6jTBs3hJDKS2t1/GSRhtHGoa9rGubyRUOEkTq7qSDHpWX0egq4ta5heSXOjkkjJJdJIcWuFOVNK79XEpYtgQxPa+NtLrSGNwIbUBryD94ktZG3EmgjAFMahtE14bkRAGu7cg13bkCBAGu7ciBEBERBV2tzEvu3/AElE2tzEvu3/AElEHG7P4VzCKMBsWDGdDvVH5lY9LZvVi7HeZSiCPS2b1Yux3mT0tm9WLsd5lKII9LZvVi7HeZPS2b1Yux3mUogj0tm9WLsd5k9LZvVi7HeZSiCPS2b1Yux3mT0tm9WLsd5lKII9LZvVi7HeZPS2b1Yux3mUogj0tm9WLsd5k9LZvVi7HeZSiCPS2b1Yux3mT0tm9WLsd5lKII9LZvVi7HeZPS2b1Yux3mRED0tm9WLsd5k9LZvVi7HeZSiCPS2b1Yux3mT0tm9WLsd5lKII9LZvVi7HeZPS2b1Yux3mUogj0tm9WLsd5k9LZvVi7HeZSiCPS2b1Yux3mT0tm9WLsd5lKII9LZvVi7HeZPS2b1Yux3mUogj0tm9WLsd5k9LZvVi7HeZSiCPS2b1Yux3mT0tm9WLsd5lKIK20OFcxikBbFix/Q71T+ZSiI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4525963"/>
          </a:xfrm>
          <a:solidFill>
            <a:srgbClr val="FFFF99"/>
          </a:solidFill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pri vzniku väzieb sa uplatňujú </a:t>
            </a:r>
            <a:r>
              <a:rPr lang="sk-SK" b="1" dirty="0" smtClean="0"/>
              <a:t>príťažlivé sily </a:t>
            </a:r>
            <a:r>
              <a:rPr lang="sk-SK" dirty="0" smtClean="0"/>
              <a:t>ale aj </a:t>
            </a:r>
            <a:r>
              <a:rPr lang="sk-SK" b="1" dirty="0" smtClean="0"/>
              <a:t>odpudivé sily </a:t>
            </a:r>
            <a:r>
              <a:rPr lang="sk-SK" dirty="0" smtClean="0"/>
              <a:t>jadier a elektrónov  </a:t>
            </a:r>
          </a:p>
          <a:p>
            <a:r>
              <a:rPr lang="sk-SK" dirty="0" smtClean="0"/>
              <a:t>vzniká spoločný </a:t>
            </a:r>
          </a:p>
          <a:p>
            <a:pPr marL="0" indent="0">
              <a:buNone/>
            </a:pPr>
            <a:r>
              <a:rPr lang="sk-SK" dirty="0" smtClean="0"/>
              <a:t>    väzbový elektrónový pár</a:t>
            </a:r>
            <a:endParaRPr lang="sk-SK" dirty="0"/>
          </a:p>
        </p:txBody>
      </p:sp>
      <p:pic>
        <p:nvPicPr>
          <p:cNvPr id="3074" name="Picture 2" descr="http://t1.gstatic.com/images?q=tbn:ANd9GcRQ6ujbMIhVHoDgHMYcct47QQdtMJzXdjA3z2m97gVf47nNQVcjQbDWGV4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4750" y="187785"/>
            <a:ext cx="6292850" cy="1905000"/>
          </a:xfrm>
          <a:prstGeom prst="rect">
            <a:avLst/>
          </a:prstGeom>
          <a:noFill/>
        </p:spPr>
      </p:pic>
      <p:sp>
        <p:nvSpPr>
          <p:cNvPr id="4" name="AutoShape 2" descr="data:image/jpeg;base64,/9j/4AAQSkZJRgABAQAAAQABAAD/2wCEAAkGBxQTERQUExQWFhUXFxsYGRUYFBUYHBwgGBgYGCAgFxccHCghGx0nIB0XIjEiJSkrLjouGyAzODMtNygtLisBCgoKDQwMDgwPFCsZFBksKysrKysrKysrKysrKysrKysrKysrKysrKysrKysrKysrKysrKysrKysrKysrKysrK//AABEIAEsBSAMBIgACEQEDEQH/xAAbAAEAAwEBAQEAAAAAAAAAAAAABAUGAwIBB//EAD4QAAIBAwIEBAIJAAgHAQAAAAECAwAEERIhBRMxQQYiUXFhgQcUMkJSYoKRoRUjMzRDU3KSJGODk8Hw8Rb/xAAUAQEAAAAAAAAAAAAAAAAAAAAA/8QAFBEBAAAAAAAAAAAAAAAAAAAAAP/aAAwDAQACEQMRAD8A/cKUpQKZoTWf4kWuZzbKSsKAG4cEgtq3WJT2yN2PUAqPvbB0fjZkYraR88qSGkL6IlI2I5mDqI9FB6YOK6RWt4d3uIl/LHbnb9TyHPvge1WdvAqKFQBVUYCgAAAdgB0rrQUjxXyZKyQTj8DRtCf+4rOP3SuthxpXflOrQzYzynxlgMZMbA4cDbONxkZAzVtULinDUnTS/Y6lYbMjDoyN2YetBMBr7VRwK8dtcM2OdCQGIGA6sMpIo7BvMMdmVh2q3oFKUoFKVS8auXeRbWFtDuNckg3McecZX87HKqT08x3xig93fGhzGigQzyrsyqwVUPX+tkOy9thlt+leUt71jl5oYx+COFnI95Hcav8AYKn8NsUhjEcahUXoB++Se5J3J+NSqClktr1TlJ4ZB+CSFkz/ANRHOPfQfavVrxsa1inQwSNsoJDI59I5Bsx67EBtulXFR72zSVGjkUMjdVP/AL17g9dqDvmvtUnCLh45WtZWLlV1xSHq6ZwQ350OAT3BU9yKuxQKUpQKUpQcp7hUVmZgqqMsxIAA65JPSqdOKzTf3WIaP86csin4pGBrce+kHsa5QR/XZTI+9tG5ESb4kdDgyOO6hgQo6ZXV6Y0IFBUR2V3g6rpM/ltgAPk0jH+a5s19FuRDcr+QNBIB8AzOjn5rV5SggcM4pHNqC5DocPGw0uh7alPb0I2PYmp9VHGeD8wrLGQlxHnlyY7Hco/4o27j1weoFSeDcQE8QfBVslXQ7lHUlWU+zA/waCdXzNM1n79DdzNBnFvHjnEZzIxAIiyOigEM3rkD1oOp420pK2kXOwSDKz6Icg4OH0kv+kEbEZFdI7S7Jy9zEPypbEY/U0jZ98D2FWsUQUBVACgYAAAAA9AOle6CkaO+j3DwXA/AyNA3ycF1PzUe9d7DjCSOY2DRSjflSAAkDupBIdfipOO9WlV/F+EpcIAxIZTqSRdmRuzIe3/kbGgsM0qq4DfO6tHLgTRHRJgYDbZDqOysN8djkZ2q1oFKUoFKUoFKUoPEjgAk7ADJPtvVT4TQ/VY5GzqmzM3vL5sfIED5VZ3kZZHUdWUgfMEVB8KyBrK1I/yI/wCEAP8ANBaGs3NxaaRHmR4oLZNR5skbSs4XqwUMoVM5wdyQM7VonXII9awz8L+s2Bs+YUuIITCYxIYwTgKGZe6MACD03PfNBorHiEySiG4CEuCY5owyq+NyrIxJRwN8aiCM9MYqdxO/WCJpXzhR0AySTsFUdySQB8TWfigX6xDBE7yGGQzSuzmTRmNkCF+xJOdPpk96s/E8LGDUil2ikjm0AZLCJ1chfzEA4+OKCB/R17JItzzIIZAhQRcl5RhiGxJIJF1HIHQDGT1q14NxIy60kTlzREB0ByNxlWQ4GUYZwfUEdQaoOLcBh4gyXSX91EioF0wXAjj8rMxMilT5vNg5xsBVlwNxNdT3Sf2RjjhRuz8tpXZ19VzIFB76T2waC14pfLBDLM+dEUbyNjc4RSxwO5wK92N0JYkkX7LqGGfQjO9ZL6SOCTS211Kl1PGq2soNugQpJhJGIbILebIU4PTpXvwNwKaKOGV7yeVTCByHEYVcgYxhQ23Tf1oLzivEnV0hgVWmcFstnRGo21vjc77BRjJ7jBNViWd1bPLcFo7nWQ0iCJonARQuITrYEAAkIepJ829dr+ZYb3mSHTHPCkIfoqujyMAzfd1czAPqoHXFV/DeDRcLWSVry7uDIAqxzziUlt8CJdIOo5xtQay0uVkRXQgqwDKR3B6VR8Q4xI3OMTRxQwaubcSqzgFBqYJGGXIUdWJwDkYODVj4ftGitokfGpVGoDoCd8D4Dp8qy/EOG86C5sS7Rz4uDEOYUWUTFnVsffUF9LDfBBzsRkLuPiM0Lxi4MckUpCpPGrR6Wb7KyIWbZtgGB6kDAq9BrJ3VsqpHZo7SSvJE7hpDIY1jdHZiT9keTC/mI+ONYKCl8UDQsM4+1DMh/RIwhcH4aXLe6iruqXxh/dHXu7RoPd5UQfyRV1QeQ1VHifjEtrGsqW7zoG/rRGRrRMHzKn38HGw7ZrO3H0ScLd2doGLMxYnnSjJJJOwb1qk8S/RZYxRr9V4e80rtpGbmVUTbOqRtWdI+AoP0PgfHoLuMSW8gde/qp9GXqp968+JbhktZSuzEBFPo0jLGP5YVmfo++jqPh5MrOZJ2GGILBAPwhc5b3bPrWg8Xr/wpP4ZYHPslxE5/gGgtLK2WONI1GFRQoHwUAUvrpYo2kfZVBY7Z2AzsO5rtVZ4ltWktnVRqYaWC/iKMHx89OPnQVz3l2wRnkgtua2iKJ4XmbJBYB3EijUVUnSBt0ycb2PCeJO7PFMgSaPBbSSVZWzh0J3wcEYO4II361Q8U4al+beeKdwEnV5FErJoCxyKRp+5ICwBzg4zU/gbLJcM8TF4oohCJSdWttZZsP94LgDPTJPpQWHGeJmEIqJzJZG0Rx505OCxLNg6VABJOD2HUiquDh17E8kqywO0hDNByXRSQoXyycxipIA3KkbDapPH5hDNb3Lf2SCSORvwCXQQ5x0UFACewfPQVWQ8Ahtp2v2v7poyXflyXAa3HNyQETTuBnygE9utBMt+Oy3WBaKqadpZJVLctwcGPlqw1yKQc+YAY75rnZLNYqBKyTQtIS0qoY3RpXLapF1MHXU2CQRj0I6QeDnWlzbT67Zrt5ZomU8uQpKTjSxG0ygAldyM96NwlLS3ks0uLi5muThRPKJZFBAVm2A0xqBnJ2z8SBQbVmxWbHFZ5lWVHjt4HYLG0kTSvJqOFbSHUIrbEA5JBHSr27t9cTpnGpCufTIxmsceGi8ghTmPHPA0KzQrKUC8ogEhMbg4yrYwdjQaGw4jKs31e5CaypaOVAQkgXGoaCSUcZB05O24PUC5rNR6XuYIonMgtS7ySFteGZGRY2fu51lsdgoz1FaWgo75eXfW8g6Sq8D/EgGWM/LTKP11eVTcaOZrNB1Mxb5JDJk/uVHzq4FB9pSlApSlApSlB8NUfBn5Mslq3q0sJP3kc5YD1KMSCPRk9avar+McLE6gaijodUci/aRh0I9R2I6EbUE/NQ7/hUM2ObEkhHQsoOPYncVWw8cMPlvVERH+OAeS3x1/4R6eV8fAmruGdXUMjKynoVIIPsR1oPFlaJEgSNFRR0VVCj9gK7ZqNfcShhXVLKkY9XdV/bJ3Pwqnlupbvywq8MBzrnYFJGHpAhGVz/mN07A9QEaLhcF3eyTGGJo4hywxRTzJMgsTtuEwFB33LelapR+1cbO1SJFjjUKijCqOgArvQKUpQeJogylWAZSMEEAgj4g9azNhwyG0vSFijRZwOW4VQVdVw0anGylQGCjbOv1rU1F4lYJPGY5BkHBGDggqchlPUMDgg0EkVGv8Ah8UyhZY0kAOQHUNg+oyNjVUnE5Lby3YLICcXKKSuO3OUZ5ZxsW+zkZ8ucC3tL2OVQ0ciOp6MjKw/cGg82HDooRpijSME5IVQuT6nHX51KrhdXccalpHVFHVmYKB7knAqnfi0lx5bQEKTvdMp0Ad+SD/at2BHl75OMEPV0/PvEjG6WxEkh7cwg8tD8QCZD+j1q9FQ+GcPSCMIg2ySSTlmLHLMx7sTuTUygUpSgVHvrVZY3jb7LqVPswxUilBUeHb0vHy5NpoTy5B6kdHH5XXDD3x1Bq2NVPFeGOzieBgk6jTkjKuufsSjqR3B6g777g87bxFGCEuB9XlJxpkICsf+XL9l/kc+oFBKvOB28ra5IInY9WZFJPucbj3qfGgUAAAAbAAYA9hRXB3BqDxDjUEOBJIoY/ZjHmdv9Ea5ZvkKCZPIqqWYgKBkk7AAdc57YrN+GeCwsXuvq8aGR9UQ5agqg2VgMeVn+2e/mA7V3NrLdkc1TFbg5ELY1ykHbnY+ynfR1O2SMFToFFBwvLNJVKSorod9LAMNvgaofC9pHbSzWwREcEyIwADSRM22T1bQToP6T94VpqreMcKEwUhiksZLRygbqSMbj7ykbFe/7YCxqFf8IhmIMsMchHQsoJHsewqvi49yvLeLyW6c3cwN8RJ0Qn8L4PXGcZq6imVgGUgg7gggg+xHWg+WtskahI0VFHRVAUD2Arpmot/xSGAZmlSMdtTAZ+AHc/AVTyvLejSgeC3J88jApJIPwxqd41PdzvjoBnNB14Y3PunuP8ONTDEfUlsysPUZVFB/I3rV9XK1t1jRURQqKAqqBgAAYAArrQKUpQKUpQKUpQKUpQfCu1ZO9hshfR2ptV5k0bS61VVGEIBDYIJO/pWtNfn/AIq4G1zxi0/t0jFtKDNEWXB1jAMmCBnfY+lBbeG5rR7q7ihtlSS1ZEeQonmLqWGlt2xgd8VqNNYL6OuFPb3vFVYSlDLDokl1EyAI+TrI8+DtkVvxQKUpQVniLiotrW4m8paKGSUIWxqKIzAfPGK6cH4iJoYpPKGdFYqDnGQD71S+OPCUF3BO5t45Lr6u6QuwGQ2lygBOw87Zr34S8I21qkUiW8cc/LCu6gZyQNWT33FBpqUpQKyviIWcU9sstsrPcycpXVVBBwW87ZBxgH1rVVhfpI4W9xPwxVEukXJLyRAgoNBGrWAdG+NzQWVnFZrftbLbKJUhWbmFVOzMygAklgcqa0+KwfhzgTW3GZsG4kjNpHiWUs/m5kmVEmANhg4+Nb2gClKUHzNVHiXjws0SR4pXjLYd411csY+04G+nOBtWbn+jNHdm/pDia6iTpW7AUZJOFHL2HoKo/E/gdbaNdF1xm4kkbQkaXQwSR99uXhFxnc0H6bw3iMc8ayQusiN0ZTkf/fhUuvzv6M/AMlhqllmfW43gVsxjP4jjzv8AHb2r9EoFc5oVcFWUMp6hgCP2NdKUFR/+YtO1vGP9I0j9htUyx4XDDnlRJHnrpUAn3I3NS6UHzFZ7jviI295ZwEJon5mp2JGnQuRg5xv8a0RrI+K/Dhur2xdo0kgi5vMDYI8y4XynrvQTuFeITNf3NsAhSGOJ1dTkkya8g7420itBWCThX9HXN/dRJBDA0UCpk6V1Kz6squ+fMMAbk4G1bLhNw8kEUkict3jRmTVq0syglc98HIz8KCSUB67/AAqrfw1aEk/V4wSckqunPvpxVtSggWXBbeI6o4Y0b8QQav8Ad1qcFr7SgUpSgUpSgUpSgUpSgUpSgUpSgUpSgUpSgUpSgUpSgUpSgUpSgUpSgUpSgUpSgUpSgUpSgUpSg43Vssi6XVXU48rAEbb9Dt1r3DEFUKoCqBgKBgADYADtXulApSlApSlApSlApSlApSlB/9k="/>
          <p:cNvSpPr>
            <a:spLocks noChangeAspect="1" noChangeArrowheads="1"/>
          </p:cNvSpPr>
          <p:nvPr/>
        </p:nvSpPr>
        <p:spPr bwMode="auto">
          <a:xfrm>
            <a:off x="155575" y="-427038"/>
            <a:ext cx="391477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4" descr="data:image/jpeg;base64,/9j/4AAQSkZJRgABAQAAAQABAAD/2wCEAAkGBxQTERQUExQWFhUXFxsYGRUYFBUYHBwgGBgYGCAgFxccHCghGx0nIB0XIjEiJSkrLjouGyAzODMtNygtLisBCgoKDQwMDgwPFCsZFBksKysrKysrKysrKysrKysrKysrKysrKysrKysrKysrKysrKysrKysrKysrKysrKysrK//AABEIAEsBSAMBIgACEQEDEQH/xAAbAAEAAwEBAQEAAAAAAAAAAAAABAUGAwIBB//EAD4QAAIBAwIEBAIJAAgHAQAAAAECAwAEERIhBRMxQQYiUXFhgQcUMkJSYoKRoRUjMzRDU3KSJGODk8Hw8Rb/xAAUAQEAAAAAAAAAAAAAAAAAAAAA/8QAFBEBAAAAAAAAAAAAAAAAAAAAAP/aAAwDAQACEQMRAD8A/cKUpQKZoTWf4kWuZzbKSsKAG4cEgtq3WJT2yN2PUAqPvbB0fjZkYraR88qSGkL6IlI2I5mDqI9FB6YOK6RWt4d3uIl/LHbnb9TyHPvge1WdvAqKFQBVUYCgAAAdgB0rrQUjxXyZKyQTj8DRtCf+4rOP3SuthxpXflOrQzYzynxlgMZMbA4cDbONxkZAzVtULinDUnTS/Y6lYbMjDoyN2YetBMBr7VRwK8dtcM2OdCQGIGA6sMpIo7BvMMdmVh2q3oFKUoFKVS8auXeRbWFtDuNckg3McecZX87HKqT08x3xig93fGhzGigQzyrsyqwVUPX+tkOy9thlt+leUt71jl5oYx+COFnI95Hcav8AYKn8NsUhjEcahUXoB++Se5J3J+NSqClktr1TlJ4ZB+CSFkz/ANRHOPfQfavVrxsa1inQwSNsoJDI59I5Bsx67EBtulXFR72zSVGjkUMjdVP/AL17g9dqDvmvtUnCLh45WtZWLlV1xSHq6ZwQ350OAT3BU9yKuxQKUpQKUpQcp7hUVmZgqqMsxIAA65JPSqdOKzTf3WIaP86csin4pGBrce+kHsa5QR/XZTI+9tG5ESb4kdDgyOO6hgQo6ZXV6Y0IFBUR2V3g6rpM/ltgAPk0jH+a5s19FuRDcr+QNBIB8AzOjn5rV5SggcM4pHNqC5DocPGw0uh7alPb0I2PYmp9VHGeD8wrLGQlxHnlyY7Hco/4o27j1weoFSeDcQE8QfBVslXQ7lHUlWU+zA/waCdXzNM1n79DdzNBnFvHjnEZzIxAIiyOigEM3rkD1oOp420pK2kXOwSDKz6Icg4OH0kv+kEbEZFdI7S7Jy9zEPypbEY/U0jZ98D2FWsUQUBVACgYAAAAA9AOle6CkaO+j3DwXA/AyNA3ycF1PzUe9d7DjCSOY2DRSjflSAAkDupBIdfipOO9WlV/F+EpcIAxIZTqSRdmRuzIe3/kbGgsM0qq4DfO6tHLgTRHRJgYDbZDqOysN8djkZ2q1oFKUoFKUoFKUoPEjgAk7ADJPtvVT4TQ/VY5GzqmzM3vL5sfIED5VZ3kZZHUdWUgfMEVB8KyBrK1I/yI/wCEAP8ANBaGs3NxaaRHmR4oLZNR5skbSs4XqwUMoVM5wdyQM7VonXII9awz8L+s2Bs+YUuIITCYxIYwTgKGZe6MACD03PfNBorHiEySiG4CEuCY5owyq+NyrIxJRwN8aiCM9MYqdxO/WCJpXzhR0AySTsFUdySQB8TWfigX6xDBE7yGGQzSuzmTRmNkCF+xJOdPpk96s/E8LGDUil2ikjm0AZLCJ1chfzEA4+OKCB/R17JItzzIIZAhQRcl5RhiGxJIJF1HIHQDGT1q14NxIy60kTlzREB0ByNxlWQ4GUYZwfUEdQaoOLcBh4gyXSX91EioF0wXAjj8rMxMilT5vNg5xsBVlwNxNdT3Sf2RjjhRuz8tpXZ19VzIFB76T2waC14pfLBDLM+dEUbyNjc4RSxwO5wK92N0JYkkX7LqGGfQjO9ZL6SOCTS211Kl1PGq2soNugQpJhJGIbILebIU4PTpXvwNwKaKOGV7yeVTCByHEYVcgYxhQ23Tf1oLzivEnV0hgVWmcFstnRGo21vjc77BRjJ7jBNViWd1bPLcFo7nWQ0iCJonARQuITrYEAAkIepJ829dr+ZYb3mSHTHPCkIfoqujyMAzfd1czAPqoHXFV/DeDRcLWSVry7uDIAqxzziUlt8CJdIOo5xtQay0uVkRXQgqwDKR3B6VR8Q4xI3OMTRxQwaubcSqzgFBqYJGGXIUdWJwDkYODVj4ftGitokfGpVGoDoCd8D4Dp8qy/EOG86C5sS7Rz4uDEOYUWUTFnVsffUF9LDfBBzsRkLuPiM0Lxi4MckUpCpPGrR6Wb7KyIWbZtgGB6kDAq9BrJ3VsqpHZo7SSvJE7hpDIY1jdHZiT9keTC/mI+ONYKCl8UDQsM4+1DMh/RIwhcH4aXLe6iruqXxh/dHXu7RoPd5UQfyRV1QeQ1VHifjEtrGsqW7zoG/rRGRrRMHzKn38HGw7ZrO3H0ScLd2doGLMxYnnSjJJJOwb1qk8S/RZYxRr9V4e80rtpGbmVUTbOqRtWdI+AoP0PgfHoLuMSW8gde/qp9GXqp968+JbhktZSuzEBFPo0jLGP5YVmfo++jqPh5MrOZJ2GGILBAPwhc5b3bPrWg8Xr/wpP4ZYHPslxE5/gGgtLK2WONI1GFRQoHwUAUvrpYo2kfZVBY7Z2AzsO5rtVZ4ltWktnVRqYaWC/iKMHx89OPnQVz3l2wRnkgtua2iKJ4XmbJBYB3EijUVUnSBt0ycb2PCeJO7PFMgSaPBbSSVZWzh0J3wcEYO4II361Q8U4al+beeKdwEnV5FErJoCxyKRp+5ICwBzg4zU/gbLJcM8TF4oohCJSdWttZZsP94LgDPTJPpQWHGeJmEIqJzJZG0Rx505OCxLNg6VABJOD2HUiquDh17E8kqywO0hDNByXRSQoXyycxipIA3KkbDapPH5hDNb3Lf2SCSORvwCXQQ5x0UFACewfPQVWQ8Ahtp2v2v7poyXflyXAa3HNyQETTuBnygE9utBMt+Oy3WBaKqadpZJVLctwcGPlqw1yKQc+YAY75rnZLNYqBKyTQtIS0qoY3RpXLapF1MHXU2CQRj0I6QeDnWlzbT67Zrt5ZomU8uQpKTjSxG0ygAldyM96NwlLS3ks0uLi5muThRPKJZFBAVm2A0xqBnJ2z8SBQbVmxWbHFZ5lWVHjt4HYLG0kTSvJqOFbSHUIrbEA5JBHSr27t9cTpnGpCufTIxmsceGi8ghTmPHPA0KzQrKUC8ogEhMbg4yrYwdjQaGw4jKs31e5CaypaOVAQkgXGoaCSUcZB05O24PUC5rNR6XuYIonMgtS7ySFteGZGRY2fu51lsdgoz1FaWgo75eXfW8g6Sq8D/EgGWM/LTKP11eVTcaOZrNB1Mxb5JDJk/uVHzq4FB9pSlApSlApSlB8NUfBn5Mslq3q0sJP3kc5YD1KMSCPRk9avar+McLE6gaijodUci/aRh0I9R2I6EbUE/NQ7/hUM2ObEkhHQsoOPYncVWw8cMPlvVERH+OAeS3x1/4R6eV8fAmruGdXUMjKynoVIIPsR1oPFlaJEgSNFRR0VVCj9gK7ZqNfcShhXVLKkY9XdV/bJ3Pwqnlupbvywq8MBzrnYFJGHpAhGVz/mN07A9QEaLhcF3eyTGGJo4hywxRTzJMgsTtuEwFB33LelapR+1cbO1SJFjjUKijCqOgArvQKUpQeJogylWAZSMEEAgj4g9azNhwyG0vSFijRZwOW4VQVdVw0anGylQGCjbOv1rU1F4lYJPGY5BkHBGDggqchlPUMDgg0EkVGv8Ah8UyhZY0kAOQHUNg+oyNjVUnE5Lby3YLICcXKKSuO3OUZ5ZxsW+zkZ8ucC3tL2OVQ0ciOp6MjKw/cGg82HDooRpijSME5IVQuT6nHX51KrhdXccalpHVFHVmYKB7knAqnfi0lx5bQEKTvdMp0Ad+SD/at2BHl75OMEPV0/PvEjG6WxEkh7cwg8tD8QCZD+j1q9FQ+GcPSCMIg2ySSTlmLHLMx7sTuTUygUpSgVHvrVZY3jb7LqVPswxUilBUeHb0vHy5NpoTy5B6kdHH5XXDD3x1Bq2NVPFeGOzieBgk6jTkjKuufsSjqR3B6g777g87bxFGCEuB9XlJxpkICsf+XL9l/kc+oFBKvOB28ra5IInY9WZFJPucbj3qfGgUAAAAbAAYA9hRXB3BqDxDjUEOBJIoY/ZjHmdv9Ea5ZvkKCZPIqqWYgKBkk7AAdc57YrN+GeCwsXuvq8aGR9UQ5agqg2VgMeVn+2e/mA7V3NrLdkc1TFbg5ELY1ykHbnY+ynfR1O2SMFToFFBwvLNJVKSorod9LAMNvgaofC9pHbSzWwREcEyIwADSRM22T1bQToP6T94VpqreMcKEwUhiksZLRygbqSMbj7ykbFe/7YCxqFf8IhmIMsMchHQsoJHsewqvi49yvLeLyW6c3cwN8RJ0Qn8L4PXGcZq6imVgGUgg7gggg+xHWg+WtskahI0VFHRVAUD2Arpmot/xSGAZmlSMdtTAZ+AHc/AVTyvLejSgeC3J88jApJIPwxqd41PdzvjoBnNB14Y3PunuP8ONTDEfUlsysPUZVFB/I3rV9XK1t1jRURQqKAqqBgAAYAArrQKUpQKUpQKUpQKUpQfCu1ZO9hshfR2ptV5k0bS61VVGEIBDYIJO/pWtNfn/AIq4G1zxi0/t0jFtKDNEWXB1jAMmCBnfY+lBbeG5rR7q7ihtlSS1ZEeQonmLqWGlt2xgd8VqNNYL6OuFPb3vFVYSlDLDokl1EyAI+TrI8+DtkVvxQKUpQVniLiotrW4m8paKGSUIWxqKIzAfPGK6cH4iJoYpPKGdFYqDnGQD71S+OPCUF3BO5t45Lr6u6QuwGQ2lygBOw87Zr34S8I21qkUiW8cc/LCu6gZyQNWT33FBpqUpQKyviIWcU9sstsrPcycpXVVBBwW87ZBxgH1rVVhfpI4W9xPwxVEukXJLyRAgoNBGrWAdG+NzQWVnFZrftbLbKJUhWbmFVOzMygAklgcqa0+KwfhzgTW3GZsG4kjNpHiWUs/m5kmVEmANhg4+Nb2gClKUHzNVHiXjws0SR4pXjLYd411csY+04G+nOBtWbn+jNHdm/pDia6iTpW7AUZJOFHL2HoKo/E/gdbaNdF1xm4kkbQkaXQwSR99uXhFxnc0H6bw3iMc8ayQusiN0ZTkf/fhUuvzv6M/AMlhqllmfW43gVsxjP4jjzv8AHb2r9EoFc5oVcFWUMp6hgCP2NdKUFR/+YtO1vGP9I0j9htUyx4XDDnlRJHnrpUAn3I3NS6UHzFZ7jviI295ZwEJon5mp2JGnQuRg5xv8a0RrI+K/Dhur2xdo0kgi5vMDYI8y4XynrvQTuFeITNf3NsAhSGOJ1dTkkya8g7420itBWCThX9HXN/dRJBDA0UCpk6V1Kz6squ+fMMAbk4G1bLhNw8kEUkict3jRmTVq0syglc98HIz8KCSUB67/AAqrfw1aEk/V4wSckqunPvpxVtSggWXBbeI6o4Y0b8QQav8Ad1qcFr7SgUpSgUpSgUpSgUpSgUpSgUpSgUpSgUpSgUpSgUpSgUpSgUpSgUpSgUpSgUpSgUpSgUpSgUpSg43Vssi6XVXU48rAEbb9Dt1r3DEFUKoCqBgKBgADYADtXulApSlApSlApSlApSlApSlB/9k="/>
          <p:cNvSpPr>
            <a:spLocks noChangeAspect="1" noChangeArrowheads="1"/>
          </p:cNvSpPr>
          <p:nvPr/>
        </p:nvSpPr>
        <p:spPr bwMode="auto">
          <a:xfrm>
            <a:off x="307975" y="-274638"/>
            <a:ext cx="391477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0" name="Picture 6" descr="http://www.komenskeho66.cz/materialy/chemie/WEB-CHEMIE8/obrazky/image0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197905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upload.wikimedia.org/wikipedia/commons/0/0c/Kovalentny_vodi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2490" y="5007148"/>
            <a:ext cx="3188110" cy="182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lačidlo akcie: Domov 8">
            <a:hlinkClick r:id="rId5" action="ppaction://hlinksldjump" highlightClick="1"/>
          </p:cNvPr>
          <p:cNvSpPr/>
          <p:nvPr/>
        </p:nvSpPr>
        <p:spPr>
          <a:xfrm>
            <a:off x="8654845" y="6100916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>
            <a:hlinkClick r:id="rId6"/>
          </p:cNvPr>
          <p:cNvSpPr/>
          <p:nvPr/>
        </p:nvSpPr>
        <p:spPr>
          <a:xfrm>
            <a:off x="7910619" y="390820"/>
            <a:ext cx="665568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11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!</a:t>
            </a:r>
            <a:endParaRPr lang="sk-SK" sz="11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1143000"/>
          </a:xfrm>
          <a:solidFill>
            <a:srgbClr val="FFFF99"/>
          </a:solidFill>
        </p:spPr>
        <p:txBody>
          <a:bodyPr/>
          <a:lstStyle/>
          <a:p>
            <a:r>
              <a:rPr lang="sk-SK" dirty="0" smtClean="0"/>
              <a:t>	KOVALENTNÁ VÄZBA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70719" y="1371601"/>
            <a:ext cx="8229600" cy="5486400"/>
          </a:xfrm>
        </p:spPr>
        <p:txBody>
          <a:bodyPr>
            <a:normAutofit/>
          </a:bodyPr>
          <a:lstStyle/>
          <a:p>
            <a:pPr algn="just"/>
            <a:r>
              <a:rPr lang="sk-SK" sz="2800" dirty="0" smtClean="0"/>
              <a:t>je </a:t>
            </a:r>
            <a:r>
              <a:rPr lang="sk-SK" sz="2800" dirty="0"/>
              <a:t>tvorená dvoma elektrónmi, ktoré majú  opačné </a:t>
            </a:r>
            <a:r>
              <a:rPr lang="sk-SK" sz="2800" dirty="0" err="1" smtClean="0"/>
              <a:t>spiny</a:t>
            </a:r>
            <a:r>
              <a:rPr lang="sk-SK" sz="2800" dirty="0" smtClean="0"/>
              <a:t> </a:t>
            </a:r>
          </a:p>
          <a:p>
            <a:pPr algn="just"/>
            <a:r>
              <a:rPr lang="sk-SK" sz="2800" dirty="0" smtClean="0"/>
              <a:t>má </a:t>
            </a:r>
            <a:r>
              <a:rPr lang="sk-SK" sz="2800" b="1" dirty="0"/>
              <a:t>smerový</a:t>
            </a:r>
            <a:r>
              <a:rPr lang="sk-SK" sz="2800" dirty="0"/>
              <a:t> </a:t>
            </a:r>
            <a:r>
              <a:rPr lang="sk-SK" sz="2800" dirty="0" smtClean="0"/>
              <a:t>charakter</a:t>
            </a:r>
          </a:p>
          <a:p>
            <a:pPr algn="just"/>
            <a:r>
              <a:rPr lang="sk-SK" sz="2800" dirty="0" smtClean="0"/>
              <a:t>názov je odvodený od toho, že pri </a:t>
            </a:r>
            <a:r>
              <a:rPr lang="sk-SK" sz="2800" dirty="0"/>
              <a:t>chemickej väzbe atómy </a:t>
            </a:r>
            <a:r>
              <a:rPr lang="sk-SK" sz="2800" dirty="0" err="1"/>
              <a:t>zdieľajú</a:t>
            </a:r>
            <a:r>
              <a:rPr lang="sk-SK" sz="2800" dirty="0"/>
              <a:t> </a:t>
            </a:r>
            <a:r>
              <a:rPr lang="sk-SK" sz="2800" dirty="0" smtClean="0"/>
              <a:t>väzbové </a:t>
            </a:r>
            <a:r>
              <a:rPr lang="sk-SK" sz="2800" dirty="0"/>
              <a:t>valenčné </a:t>
            </a:r>
            <a:r>
              <a:rPr lang="sk-SK" sz="2800" dirty="0" smtClean="0"/>
              <a:t>elektróny (</a:t>
            </a:r>
            <a:r>
              <a:rPr lang="sk-SK" sz="2800" dirty="0"/>
              <a:t>predpona ,,</a:t>
            </a:r>
            <a:r>
              <a:rPr lang="sk-SK" sz="2800" dirty="0" err="1"/>
              <a:t>ko</a:t>
            </a:r>
            <a:r>
              <a:rPr lang="sk-SK" sz="2800" dirty="0"/>
              <a:t>“)</a:t>
            </a:r>
            <a:endParaRPr lang="sk-SK" sz="2800" dirty="0" smtClean="0"/>
          </a:p>
          <a:p>
            <a:pPr marL="0" indent="0" algn="just">
              <a:buNone/>
            </a:pPr>
            <a:r>
              <a:rPr lang="sk-SK" sz="2800" b="1" u="sng" dirty="0" err="1" smtClean="0"/>
              <a:t>Kovalentná</a:t>
            </a:r>
            <a:r>
              <a:rPr lang="sk-SK" sz="2800" b="1" u="sng" dirty="0" smtClean="0"/>
              <a:t> </a:t>
            </a:r>
            <a:r>
              <a:rPr lang="sk-SK" sz="2800" b="1" u="sng" dirty="0"/>
              <a:t>väzba môže byť:</a:t>
            </a:r>
          </a:p>
          <a:p>
            <a:r>
              <a:rPr lang="sk-SK" sz="2800" b="1" dirty="0"/>
              <a:t>Jednoduchá</a:t>
            </a:r>
            <a:r>
              <a:rPr lang="sk-SK" sz="2800" dirty="0"/>
              <a:t> – napríklad v molekule Cl</a:t>
            </a:r>
            <a:r>
              <a:rPr lang="sk-SK" sz="2800" baseline="-25000" dirty="0"/>
              <a:t>2 </a:t>
            </a:r>
            <a:r>
              <a:rPr lang="sk-SK" sz="2800" dirty="0"/>
              <a:t>( </a:t>
            </a:r>
            <a:r>
              <a:rPr lang="sk-SK" sz="2800" dirty="0" err="1"/>
              <a:t>Cl-Cl</a:t>
            </a:r>
            <a:r>
              <a:rPr lang="sk-SK" sz="2800" dirty="0"/>
              <a:t>)</a:t>
            </a:r>
          </a:p>
          <a:p>
            <a:r>
              <a:rPr lang="sk-SK" sz="2800" b="1" dirty="0"/>
              <a:t>Dvojitá </a:t>
            </a:r>
            <a:r>
              <a:rPr lang="sk-SK" sz="2800" dirty="0"/>
              <a:t>– napríklad v molekule O</a:t>
            </a:r>
            <a:r>
              <a:rPr lang="sk-SK" sz="2800" baseline="-25000" dirty="0"/>
              <a:t>2</a:t>
            </a:r>
            <a:r>
              <a:rPr lang="sk-SK" sz="2800" dirty="0"/>
              <a:t> (O=O</a:t>
            </a:r>
            <a:r>
              <a:rPr lang="sk-SK" sz="2800" dirty="0" smtClean="0"/>
              <a:t>) </a:t>
            </a:r>
            <a:endParaRPr lang="sk-SK" sz="2800" dirty="0"/>
          </a:p>
          <a:p>
            <a:r>
              <a:rPr lang="sk-SK" sz="2800" b="1" dirty="0"/>
              <a:t>Trojitá </a:t>
            </a:r>
            <a:r>
              <a:rPr lang="sk-SK" sz="2800" dirty="0"/>
              <a:t>– napríklad v molekule </a:t>
            </a:r>
            <a:r>
              <a:rPr lang="sk-SK" sz="2800" dirty="0" smtClean="0"/>
              <a:t>N</a:t>
            </a:r>
            <a:r>
              <a:rPr lang="sk-SK" sz="2800" baseline="-25000" dirty="0" smtClean="0"/>
              <a:t>2 </a:t>
            </a:r>
            <a:r>
              <a:rPr lang="sk-SK" sz="2800" dirty="0" smtClean="0"/>
              <a:t>    (N≡N)</a:t>
            </a:r>
          </a:p>
          <a:p>
            <a:pPr marL="0" indent="0">
              <a:buNone/>
            </a:pPr>
            <a:r>
              <a:rPr lang="sk-SK" sz="2800" dirty="0" smtClean="0"/>
              <a:t>  - </a:t>
            </a:r>
            <a:r>
              <a:rPr lang="sk-SK" sz="2800" dirty="0" err="1" smtClean="0"/>
              <a:t>väzbovosť</a:t>
            </a:r>
            <a:r>
              <a:rPr lang="sk-SK" sz="2800" dirty="0" smtClean="0"/>
              <a:t> </a:t>
            </a:r>
            <a:endParaRPr lang="sk-SK" sz="2800" dirty="0"/>
          </a:p>
          <a:p>
            <a:endParaRPr lang="sk-SK" sz="2800" dirty="0"/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7433132" y="3581400"/>
            <a:ext cx="100540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13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10316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b="1" dirty="0" err="1" smtClean="0"/>
              <a:t>Elektronegativita</a:t>
            </a:r>
            <a:r>
              <a:rPr lang="sk-SK" b="1" dirty="0" smtClean="0"/>
              <a:t> - X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schopnosť priťahovať k </a:t>
            </a:r>
            <a:r>
              <a:rPr lang="sk-SK" dirty="0"/>
              <a:t>sebe </a:t>
            </a:r>
            <a:r>
              <a:rPr lang="sk-SK" dirty="0" smtClean="0"/>
              <a:t>väzbové elektróny</a:t>
            </a:r>
          </a:p>
          <a:p>
            <a:pPr algn="just"/>
            <a:r>
              <a:rPr lang="sk-SK" dirty="0" smtClean="0"/>
              <a:t>hodnoty </a:t>
            </a:r>
            <a:r>
              <a:rPr lang="sk-SK" dirty="0" err="1"/>
              <a:t>elektronegativity</a:t>
            </a:r>
            <a:r>
              <a:rPr lang="sk-SK" dirty="0"/>
              <a:t> pre jednotlivé prvky určil </a:t>
            </a:r>
            <a:r>
              <a:rPr lang="sk-SK" dirty="0" err="1"/>
              <a:t>Pauling</a:t>
            </a:r>
            <a:r>
              <a:rPr lang="sk-SK" dirty="0"/>
              <a:t> a </a:t>
            </a:r>
            <a:r>
              <a:rPr lang="sk-SK" dirty="0" err="1" smtClean="0"/>
              <a:t>Mulliken</a:t>
            </a:r>
            <a:endParaRPr lang="sk-SK" dirty="0" smtClean="0"/>
          </a:p>
          <a:p>
            <a:pPr algn="just"/>
            <a:r>
              <a:rPr lang="sk-SK" dirty="0" smtClean="0"/>
              <a:t>čím </a:t>
            </a:r>
            <a:r>
              <a:rPr lang="sk-SK" dirty="0"/>
              <a:t>má prvok vyššiu hodnotu </a:t>
            </a:r>
            <a:r>
              <a:rPr lang="sk-SK" dirty="0" err="1"/>
              <a:t>elektronegativity</a:t>
            </a:r>
            <a:r>
              <a:rPr lang="sk-SK" dirty="0"/>
              <a:t>, tým má vyššiu schopnosť pútať väzbový elektrónový </a:t>
            </a:r>
            <a:r>
              <a:rPr lang="sk-SK" dirty="0" smtClean="0"/>
              <a:t>pár</a:t>
            </a:r>
          </a:p>
          <a:p>
            <a:pPr algn="just"/>
            <a:r>
              <a:rPr lang="sk-SK" dirty="0" smtClean="0"/>
              <a:t>rozdiel </a:t>
            </a:r>
            <a:r>
              <a:rPr lang="sk-SK" dirty="0"/>
              <a:t>hodnôt </a:t>
            </a:r>
            <a:r>
              <a:rPr lang="sk-SK" dirty="0" err="1"/>
              <a:t>elektronegativít</a:t>
            </a:r>
            <a:r>
              <a:rPr lang="sk-SK" dirty="0"/>
              <a:t> viazaných prvkov určuje či je väzba:</a:t>
            </a:r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56523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55635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5161624"/>
            <a:ext cx="8485239" cy="1143000"/>
          </a:xfrm>
        </p:spPr>
        <p:txBody>
          <a:bodyPr/>
          <a:lstStyle/>
          <a:p>
            <a:r>
              <a:rPr lang="sk-SK" dirty="0" smtClean="0"/>
              <a:t>0               0,4                                1,7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84239" y="304800"/>
            <a:ext cx="8229600" cy="3763963"/>
          </a:xfrm>
        </p:spPr>
        <p:txBody>
          <a:bodyPr>
            <a:normAutofit/>
          </a:bodyPr>
          <a:lstStyle/>
          <a:p>
            <a:r>
              <a:rPr lang="sk-SK" b="1" dirty="0"/>
              <a:t>Nepolárna – </a:t>
            </a:r>
            <a:r>
              <a:rPr lang="sk-SK" dirty="0"/>
              <a:t>rozdiel </a:t>
            </a:r>
            <a:r>
              <a:rPr lang="sk-SK" dirty="0" err="1"/>
              <a:t>elektronegativít</a:t>
            </a:r>
            <a:r>
              <a:rPr lang="sk-SK" dirty="0"/>
              <a:t> </a:t>
            </a:r>
            <a:r>
              <a:rPr lang="el-GR" dirty="0" smtClean="0"/>
              <a:t>Δ</a:t>
            </a:r>
            <a:r>
              <a:rPr lang="sk-SK" dirty="0"/>
              <a:t>X je </a:t>
            </a:r>
            <a:r>
              <a:rPr lang="sk-SK" dirty="0" smtClean="0"/>
              <a:t>v intervale </a:t>
            </a:r>
            <a:r>
              <a:rPr lang="sk-SK" dirty="0"/>
              <a:t>&lt; </a:t>
            </a:r>
            <a:r>
              <a:rPr lang="sk-SK" dirty="0" smtClean="0"/>
              <a:t>0, 0,4</a:t>
            </a:r>
            <a:r>
              <a:rPr lang="sk-SK" dirty="0"/>
              <a:t>). </a:t>
            </a:r>
            <a:r>
              <a:rPr lang="sk-SK" dirty="0" smtClean="0"/>
              <a:t>Napr. </a:t>
            </a:r>
            <a:r>
              <a:rPr lang="sk-SK" dirty="0"/>
              <a:t>O</a:t>
            </a:r>
            <a:r>
              <a:rPr lang="sk-SK" baseline="-25000" dirty="0"/>
              <a:t>2</a:t>
            </a:r>
            <a:r>
              <a:rPr lang="sk-SK" dirty="0"/>
              <a:t>, </a:t>
            </a:r>
            <a:r>
              <a:rPr lang="sk-SK" dirty="0" smtClean="0"/>
              <a:t>Cl</a:t>
            </a:r>
            <a:r>
              <a:rPr lang="sk-SK" baseline="-25000" dirty="0" smtClean="0"/>
              <a:t>2</a:t>
            </a:r>
            <a:endParaRPr lang="sk-SK" dirty="0"/>
          </a:p>
          <a:p>
            <a:r>
              <a:rPr lang="sk-SK" b="1" dirty="0"/>
              <a:t>Polárna – </a:t>
            </a:r>
            <a:r>
              <a:rPr lang="sk-SK" dirty="0"/>
              <a:t>rozdiel </a:t>
            </a:r>
            <a:r>
              <a:rPr lang="sk-SK" dirty="0" err="1"/>
              <a:t>elektronegativít</a:t>
            </a:r>
            <a:r>
              <a:rPr lang="sk-SK" dirty="0"/>
              <a:t> </a:t>
            </a:r>
            <a:r>
              <a:rPr lang="el-GR" dirty="0" smtClean="0"/>
              <a:t>Δ</a:t>
            </a:r>
            <a:r>
              <a:rPr lang="sk-SK" dirty="0"/>
              <a:t>X je </a:t>
            </a:r>
            <a:r>
              <a:rPr lang="sk-SK" dirty="0" smtClean="0"/>
              <a:t>v intervale </a:t>
            </a:r>
            <a:r>
              <a:rPr lang="sk-SK" dirty="0"/>
              <a:t>&lt;0,4 – 1,7). </a:t>
            </a:r>
            <a:r>
              <a:rPr lang="sk-SK" dirty="0" smtClean="0"/>
              <a:t>Napr. H</a:t>
            </a:r>
            <a:r>
              <a:rPr lang="sk-SK" baseline="-25000" dirty="0" smtClean="0"/>
              <a:t>2</a:t>
            </a:r>
            <a:r>
              <a:rPr lang="sk-SK" dirty="0" smtClean="0"/>
              <a:t>O</a:t>
            </a:r>
            <a:endParaRPr lang="sk-SK" dirty="0"/>
          </a:p>
          <a:p>
            <a:r>
              <a:rPr lang="sk-SK" b="1" dirty="0"/>
              <a:t>Iónová - </a:t>
            </a:r>
            <a:r>
              <a:rPr lang="sk-SK" dirty="0"/>
              <a:t>rozdiel </a:t>
            </a:r>
            <a:r>
              <a:rPr lang="sk-SK" dirty="0" err="1"/>
              <a:t>elektronegativít</a:t>
            </a:r>
            <a:r>
              <a:rPr lang="sk-SK" dirty="0"/>
              <a:t> </a:t>
            </a:r>
            <a:r>
              <a:rPr lang="el-GR" dirty="0" smtClean="0"/>
              <a:t>Δ</a:t>
            </a:r>
            <a:r>
              <a:rPr lang="sk-SK" dirty="0"/>
              <a:t>X je väčší ako 1,7. </a:t>
            </a:r>
            <a:r>
              <a:rPr lang="sk-SK" dirty="0" smtClean="0"/>
              <a:t>Napr. </a:t>
            </a:r>
            <a:r>
              <a:rPr lang="sk-SK" dirty="0" err="1" smtClean="0"/>
              <a:t>NaCl</a:t>
            </a:r>
            <a:endParaRPr lang="sk-SK" dirty="0"/>
          </a:p>
        </p:txBody>
      </p:sp>
      <p:cxnSp>
        <p:nvCxnSpPr>
          <p:cNvPr id="5" name="Rovná spojnica 4"/>
          <p:cNvCxnSpPr/>
          <p:nvPr/>
        </p:nvCxnSpPr>
        <p:spPr>
          <a:xfrm>
            <a:off x="750939" y="48006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avá zložená zátvorka 6"/>
          <p:cNvSpPr/>
          <p:nvPr/>
        </p:nvSpPr>
        <p:spPr>
          <a:xfrm rot="5400000">
            <a:off x="1569558" y="4049422"/>
            <a:ext cx="762000" cy="2399237"/>
          </a:xfrm>
          <a:prstGeom prst="rightBrace">
            <a:avLst>
              <a:gd name="adj1" fmla="val 8333"/>
              <a:gd name="adj2" fmla="val 5161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á zložená zátvorka 7"/>
          <p:cNvSpPr/>
          <p:nvPr/>
        </p:nvSpPr>
        <p:spPr>
          <a:xfrm rot="5400000">
            <a:off x="5453132" y="2601621"/>
            <a:ext cx="762000" cy="5294839"/>
          </a:xfrm>
          <a:prstGeom prst="rightBrace">
            <a:avLst>
              <a:gd name="adj1" fmla="val 8333"/>
              <a:gd name="adj2" fmla="val 5161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162232" y="3946064"/>
            <a:ext cx="3355258" cy="923330"/>
          </a:xfrm>
          <a:prstGeom prst="rect">
            <a:avLst/>
          </a:prstGeom>
          <a:solidFill>
            <a:srgbClr val="FFFF99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nepolárna</a:t>
            </a:r>
            <a:endParaRPr lang="sk-SK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3507658" y="3894306"/>
            <a:ext cx="27295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polárna</a:t>
            </a:r>
            <a:endParaRPr lang="sk-SK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6705600" y="3894306"/>
            <a:ext cx="27295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iónová</a:t>
            </a:r>
            <a:endParaRPr lang="sk-SK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Tlačidlo akcie: Domov 12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5506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5132" y="533400"/>
            <a:ext cx="822960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sk-SK" b="1" dirty="0" smtClean="0"/>
              <a:t>Sigma väzba </a:t>
            </a:r>
            <a:r>
              <a:rPr lang="sk-SK" dirty="0" smtClean="0"/>
              <a:t>– vzniká prekrytím </a:t>
            </a:r>
            <a:r>
              <a:rPr lang="sk-SK" dirty="0" err="1" smtClean="0"/>
              <a:t>orbitálov</a:t>
            </a:r>
            <a:r>
              <a:rPr lang="sk-SK" dirty="0" smtClean="0"/>
              <a:t> na spojnici jadier, je možná voľná rotácia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http://kekule.science.upjs.sk/chemia/ucebtext/KUCH4/images/sigma%20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033" y="1981200"/>
            <a:ext cx="5404567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data:image/jpeg;base64,/9j/4AAQSkZJRgABAQAAAQABAAD/2wCEAAkGBxQQEhUSEBQQEBEQEBUQFxQRFhgYEBoQFBcWFhQRFxgYHCoiGRomGxQWIjEiJSorLy4yGCAzODMtNyotLisBCgoKDg0OGhAQGzQkICE3NCwrLCs3KywsLC0sNzg2NCwsLCwsLDcsLCwrMCwtLC4yLSwsNzcsLC4sNCwsLDQsLP/AABEIAKgBLAMBIgACEQEDEQH/xAAbAAEAAwEBAQEAAAAAAAAAAAAABAUGAQMCB//EADoQAAIBAwMDAwMBBAgHAQAAAAECAAMREgQhMQUTQQYiUTJhcYEjM5GhFBUWQlJicsEkNGNzkrKzB//EABgBAQEBAQEAAAAAAAAAAAAAAAACBAED/8QAIxEBAAICAQMFAQEAAAAAAAAAAAECAxESBBMxISIyQVFhFP/aAAwDAQACEQMRAD8A/cYiICIiAieOp1K0xk7BRxc/PgD5P2E+dJq0qglGDWNiOGB+CDuD+Yc3G9JEREOkTzr1lRSzkKoFyTsJF0nVKdVsVJDWvi6sjEDkqHAyAuNxxcRpybRE6ToiIdIiICIiAiIgIiICIiAiJ516oRWZtlRSx/AFzA9Imc/rasB3WFPEDM0rHILa5GeX1W+1vH3mhRri44O/6SrVmvl44s9Mu+E+H1ERJexERAREQEREBERAREQEREBERApuvUmyp1AGdaYcEKLkFsbVLDc2Cldt/f8AmROn1GFTu9ur2u2ULYm5OQKnA+4hbNuB/fP3mkiXznjxZ56as5e79ov9YUsDUzQU1+piwCrbkMT9J+xnx0/qtHUAmjUSoF+rE7j8g7j9ZnvX3TjWROyudVXzZEHvakAwubchWIIB+Nt5R+hukPUrd16bCgqMp7ikK7kiyYtzYgm9tiPzIaGu6rqhWULQDV2WorWp/uyFIvdzZLjkC97qJH0lF6lWmcKiLSqFyzrib4MuCg7m+fI2sDvNGotOy4vMRMPC/T0vkrknzBERIe5ERAREQEREBERAREQE4wvsfO07OEwM+nRx3TRzY0VpK2BAysWZe2X8pZQOL/eaACZCl6z051J/edtkSkKtv2eQZt7Xyx9w91v5bzXidmZnyimOtPjGtuxETiyIiAiIgIiICIiAiIgIiIELqeu7IFhm7tiq3sOCSSbGwAHx8fMj9P6mzP26iqGYEqyk4nG11IPB3v5vY8SR1PQ94CxwdGyVrXF7EEEXFwQTtcfykLouiYkVqhUkZKqoDiN8SxJ3LHH7WBI35lxx4/1mt3u9Gvj9rqRtXqcbKgyqMNh4A8ux8KP58CNVqcSEQZVGGw8AeXY+FH8+BO6XTBL3JZ23ZjyT/sB4HiQ0ml0+FyTk7G7MeSf9gPA8Tw6J+5H+up/9Hkf1DVYCmoJValXBmUkG2LFVuN1uwAv+nmQ+lDt1lp09kZHZkH0gCxFQDge4225yv4lxSZryZ7dTWuWMWvWWjiIkNBERAREQEREBERAREQPOvWVFLOyoo3LMQFH5J4nFrqVzDKUtlkCCtvm/xKX1B7aiPUsKSo1mP0JUuLsx4W67An4Yf3t4/TdN3lrimbUq1MKGA9jVSGu6+GFioJGxtbxL4e3e2b/RPe7XH68rAeoKXlawViArdtrMzGwAA3FyR9QHM+tZWd6bZKKFNlKkucqpDbWVENrm9h7ib+JVaqhUK41ENJclyclSPqG1PElmc8LsN7fiX2noszdyrsR9CeEB8n5cjk+OB5JXiIn0d6bJkvWZyV1L88pehdSxCPglIixfK74HYjED67eOAfJm/FepSFnTuKP79L6gP81Mm/8A45X+BLCDIaFM3qBOVSq9MXvUUDHbkhScmAt4H8ZbowIBFiDvtxb5mcTptamO0ihgoxSoW9uA2XMfVla3AN7ci+17oNMKVNKa3IpItME8kKAAT99pd4rERpmwXzWm3cjX4kRESGkiIgIiICIiAiIgInhq9WlJcqjBRew+S3hVA3Y7cDeRE63SbZGLv5pqrGqL8F0tkg+7ACHNxvST1DX09OhqVmCIPJudzsAANyT8DeU3QuvU61PChd6oLexgy2BYkO1x9NjyPxzI3q7puo1lJe2gTtP3BTZx3G9rKVNvYpGVx7jf7Sq9IdB1NKr32p9sKjIEqNZnytf6b2AtfcbkDjmHW40umwBJJZ23ZjyT/sB4HiSJAbq1Nf3t6BAvaqLX+yncOfspPI+Z3SdTp1WxUsGtkA6MhKi1yMgL8j8XjTk2iJ1tKr0VdSrqrKwsVYAqR8EHmeWk0NOlftoqZG5xG5/J8yTEGiIiHSIiAiIgIiICIiAiIgROq/uKv/Zf/wBTOrWCUlZjYBF+5uQAAAOSTsAOZkv/ANC6y6MmnpPgHps1QqRmVNlCX5Ubkkix4seZ8+geptWdqddzUagitSLkXCtkrC3LEAfUbmxIvubhrdPRZyKlUWYfQnIQHa58FyOT4vYeS0yIgIiICIiAiIgIiICIiAiIgIiIFN1yi2VOooZ1QOrKguQXwIqWG5tgRtc+/wDM8ukUXNU1bOidrD3AqXYsCDidxjZrXG/cMvol8548WeemrOXu/ZERIaFb1zStUpjAZNTqLUC7e7G/t32vvcX8gSBoqDvVRsKlNaTFyzjEk4suAHJ+q9+NuTNDEqLzEaeF+npfJGSfMEREl7kREBERAREQEREBBiIFF1PWVDVNJGNNUpo5KhcyXLgD3AgKMfi5PxY3dNV6xda1So4plQAtkUqVv7yliXvlcXC2x23k/X9MWsQxLo4Fg9M2bHmxBBDD8g28Wnto9GtFcUvuciSSWLbDIk8nYfwA4EuZrx1r1Zq48sZptNvb+I2q6Hp6tPtvSTAEsAoxIY8spWxBPkg7xpeiUKVPtpTUJln8tnYAPkfdlYD3XvtLGJDSoepdykyU0quEqBicrM4xx9iud98r73NlNiJ9dJ1Dir2izOjUy4yN2Uqyi2XJBy83PtP6Wms0i1VxcXANxYkMDxkCNwdzuPmfGi6elG+AN2tdmJZzbgFm3sLnb7mXyjjrXqzTiyTmi/L2/iXERIaSIiAiIgIiICIiAiIgIiICIlT6g6iaCpg9Gm9Rio7wOHFyxOa4gC5PzsBuRAtomV1XXqpVsUIsX3SwdDTq4BWzYKS6e9bkCwO52JhjrzjVgFhTRBXpuSWNIf8AIkVXRmBFjUdftck8NA20TIUfVjnElaRDDTtYE3Ir6ipQYA38YBr/AHt9550vV9UjJkoKO13cQXzFqlBGpPkBi4NVx53X8iBs4mR1PWHfTatt0NMK6OpZD7tgvuPtIKW8c7gG8l/2gckBVVvcgO1iS1Y0qtEe42ekoyYnYg3FhuA0cT8/T1NV1TaKmxSiNV/R6tVULB8a+l1TmjlkCpWrRpi+27oPs1rpPUdV2oJhTQahVYs9/Yxo1qj0GF7mpTaioa9v3q7A7QNXExmi9YVHp06jrSXuUtNUKgMWB1GnqVSlgbkq9O3FyDawO5l9N667exwiWFVgzZWqBWb6DkcbLix3IswttvA1ETM9B689Z6KYAJU0y1D9V1qduhUxyY+4HukX/wAp3JvbTQEREBESq9QdRNBFKPRR3fBe8DgWIJ3OS4gWuTvsCACSIFrEyX9qancKBU7WaoK5Rwi3bUpd1JuVLUKaggi/fU7ixPF65VpGsEU1iK2pZbkm70RQx0aG4s79x8f9B2+A10TH/wBrXsfbR+pxldsFRNTV0/de1zgQiG+1subbjqeqKjYq4pK1Tu0/2ebBalOrRpDmxIIrE3ONsbmwvYNfEyFXrbj+hVWPZFXS1XqKxJpof2HvdSQWC3b7i5PzJNX1HUDKMECvXFE5Xun7cURlvuWRu4trbA88wNNExHTuvPWqGqzJZU06hVLdukahqrVqVAH9y3VeeLruLXk6j6kqsQGWlTPfoUCrXLftkDZ8j72Ftx8EGBqYmE1HrKr2C4poag0dHVhEz3dqeoqPp7g7G+mtf/qAWPm2/r5iVuqr/wAc2mKHMVFxFaxNvqLKiOABxUHOxIaWJTemurPqlqF1C9uqqKQCA6NRo1g4BJt++K8ndT+BcwEREBERAREQEREBOETsQOWi07EDlotOxA5aLTsQOWi07EDlotOxA5adiICIiAnCJ2IHLRadiBy0WnYgctFp2IHLRadiBy0WnYgctOxEBERAREQEREBERAREQEREBERAREQEREBERAREQEREBERAREQEREBERAREQEREBERAREQEREBERAREQE+alQKCzEKoFySbAD5JM+pT+o6ZIptYtTSoWYAE2OJCOQOQD/C4PidiNzpGS01rNojeljpdZTqjKk6VFva6EEX+Np7zO9I/aVu5T3QU2V3H0tuuCg8MRZjtxv8AMl+punVNRS7dIqpOXuYkEXpuqMpHBDlD+htY2M7aNTpGDJOSkWmNLLvryCCC2G2/uBsV283B/hPWZXT+naqLgGRffqHyUkEVK1bupqBtu6i62Pzza4PlT6BqRY3p3yotfuPe9PVvWffHzRfD+XEl7NfPDV6paS5VDiuSrf8AzOwRRt8swH6yq1/RGepVemy0+7SXE2OY1Ch0FS/xgwG2+15D1np+q4ADIF7gqCmScKZFWjUshtvtSccC2e20DQUdajuyK13phWYWOyuWCnfwSjfwkiZDQ9B1KVDUPZa9NKVmdmsVbUnug4A5L3kAsRcF+NjLv09oHoU2SoVJNQuApuqhgt1Gw/vZHYeYFpERAREQEREBERAREQEREBERAREQEREBERAREQEREBERAREQEh9U6jT01M1KzYqDbgkljwoA3JkyZ31t0V9XSTtWL0qmYUmwYFSpAPht9r/cbXuAmdE6/R1eXaLBkAJRxiwB4PwR+CZZVq6pbNlTIhRkQLseFF+TMX6J9OVqNU1669q1NqaoWUuSxUktiSABiLb+fFt9J17pP9KQJmUFmBst7hhYHkWINj8fbggPeh1SlUCMjo61HampBG7ISG5O9ip4nsmtpsQFqUySQAAwJJIyAG/+Hf8AEpqfpuwVe4SoxBGPK06xr07e72tkbE+R8bSPovSrU+2O6h7S6RNqRFxpDUP+PbLufpbzfYLnXdXpUlZi6thldUZS/sIDgC/jIX+Lw/VqYfAHK6dwMpUoRmKZW9+ciBKrqPpjumowq4dw1CLpkB3VpK1/cL/uQRxzPOr6WZix7q2eo1QDtHYnUpqbfXv9GP63+0C50vWKLpmXRB5FRlVgMmUEi+1yjW+bSfMv/ZZzSNE1/wBm5dmAp8tUWqjbs5IXGopsPKfDMs0mnp4qq84qFv8AgWvA9IiICIiAiIgIiICIiAiIgIiICIiAiIgIiICIiAiIgIiICIiAiIgIiICIiAiIgIiICIiAiIgIiICIiAiIgIiICIiAiIgIiICIiAiIgIiICIiAiI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AutoShape 6" descr="data:image/jpeg;base64,/9j/4AAQSkZJRgABAQAAAQABAAD/2wCEAAkGBxQQEhUSEBQQEBEQEBUQFxQRFhgYEBoQFBcWFhQRFxgYHCoiGRomGxQWIjEiJSorLy4yGCAzODMtNyotLisBCgoKDg0OGhAQGzQkICE3NCwrLCs3KywsLC0sNzg2NCwsLCwsLDcsLCwrMCwtLC4yLSwsNzcsLC4sNCwsLDQsLP/AABEIAKgBLAMBIgACEQEDEQH/xAAbAAEAAwEBAQEAAAAAAAAAAAAABAUGAQMCB//EADoQAAIBAwMDAwMBBAgHAQAAAAECAAMREgQhMQUTQQYiUTJhcYEjM5GhFBUWQlJicsEkNGNzkrKzB//EABgBAQEBAQEAAAAAAAAAAAAAAAACBAED/8QAIxEBAAICAQMFAQEAAAAAAAAAAAECAxESBBMxISIyQVFhFP/aAAwDAQACEQMRAD8A/cYiICIiAieOp1K0xk7BRxc/PgD5P2E+dJq0qglGDWNiOGB+CDuD+Yc3G9JEREOkTzr1lRSzkKoFyTsJF0nVKdVsVJDWvi6sjEDkqHAyAuNxxcRpybRE6ToiIdIiICIiAiIgIiICIiAiJ516oRWZtlRSx/AFzA9Imc/rasB3WFPEDM0rHILa5GeX1W+1vH3mhRri44O/6SrVmvl44s9Mu+E+H1ERJexERAREQEREBERAREQEREBERApuvUmyp1AGdaYcEKLkFsbVLDc2Cldt/f8AmROn1GFTu9ur2u2ULYm5OQKnA+4hbNuB/fP3mkiXznjxZ56as5e79ov9YUsDUzQU1+piwCrbkMT9J+xnx0/qtHUAmjUSoF+rE7j8g7j9ZnvX3TjWROyudVXzZEHvakAwubchWIIB+Nt5R+hukPUrd16bCgqMp7ikK7kiyYtzYgm9tiPzIaGu6rqhWULQDV2WorWp/uyFIvdzZLjkC97qJH0lF6lWmcKiLSqFyzrib4MuCg7m+fI2sDvNGotOy4vMRMPC/T0vkrknzBERIe5ERAREQEREBERAREQE4wvsfO07OEwM+nRx3TRzY0VpK2BAysWZe2X8pZQOL/eaACZCl6z051J/edtkSkKtv2eQZt7Xyx9w91v5bzXidmZnyimOtPjGtuxETiyIiAiIgIiICIiAiIgIiIELqeu7IFhm7tiq3sOCSSbGwAHx8fMj9P6mzP26iqGYEqyk4nG11IPB3v5vY8SR1PQ94CxwdGyVrXF7EEEXFwQTtcfykLouiYkVqhUkZKqoDiN8SxJ3LHH7WBI35lxx4/1mt3u9Gvj9rqRtXqcbKgyqMNh4A8ux8KP58CNVqcSEQZVGGw8AeXY+FH8+BO6XTBL3JZ23ZjyT/sB4HiQ0ml0+FyTk7G7MeSf9gPA8Tw6J+5H+up/9Hkf1DVYCmoJValXBmUkG2LFVuN1uwAv+nmQ+lDt1lp09kZHZkH0gCxFQDge4225yv4lxSZryZ7dTWuWMWvWWjiIkNBERAREQEREBERAREQPOvWVFLOyoo3LMQFH5J4nFrqVzDKUtlkCCtvm/xKX1B7aiPUsKSo1mP0JUuLsx4W67An4Yf3t4/TdN3lrimbUq1MKGA9jVSGu6+GFioJGxtbxL4e3e2b/RPe7XH68rAeoKXlawViArdtrMzGwAA3FyR9QHM+tZWd6bZKKFNlKkucqpDbWVENrm9h7ib+JVaqhUK41ENJclyclSPqG1PElmc8LsN7fiX2noszdyrsR9CeEB8n5cjk+OB5JXiIn0d6bJkvWZyV1L88pehdSxCPglIixfK74HYjED67eOAfJm/FepSFnTuKP79L6gP81Mm/8A45X+BLCDIaFM3qBOVSq9MXvUUDHbkhScmAt4H8ZbowIBFiDvtxb5mcTptamO0ihgoxSoW9uA2XMfVla3AN7ci+17oNMKVNKa3IpItME8kKAAT99pd4rERpmwXzWm3cjX4kRESGkiIgIiICIiAiIgInhq9WlJcqjBRew+S3hVA3Y7cDeRE63SbZGLv5pqrGqL8F0tkg+7ACHNxvST1DX09OhqVmCIPJudzsAANyT8DeU3QuvU61PChd6oLexgy2BYkO1x9NjyPxzI3q7puo1lJe2gTtP3BTZx3G9rKVNvYpGVx7jf7Sq9IdB1NKr32p9sKjIEqNZnytf6b2AtfcbkDjmHW40umwBJJZ23ZjyT/sB4HiSJAbq1Nf3t6BAvaqLX+yncOfspPI+Z3SdTp1WxUsGtkA6MhKi1yMgL8j8XjTk2iJ1tKr0VdSrqrKwsVYAqR8EHmeWk0NOlftoqZG5xG5/J8yTEGiIiHSIiAiIgIiICIiAiIgROq/uKv/Zf/wBTOrWCUlZjYBF+5uQAAAOSTsAOZkv/ANC6y6MmnpPgHps1QqRmVNlCX5Ubkkix4seZ8+geptWdqddzUagitSLkXCtkrC3LEAfUbmxIvubhrdPRZyKlUWYfQnIQHa58FyOT4vYeS0yIgIiICIiAiIgIiICIiAiIgIiIFN1yi2VOooZ1QOrKguQXwIqWG5tgRtc+/wDM8ukUXNU1bOidrD3AqXYsCDidxjZrXG/cMvol8548WeemrOXu/ZERIaFb1zStUpjAZNTqLUC7e7G/t32vvcX8gSBoqDvVRsKlNaTFyzjEk4suAHJ+q9+NuTNDEqLzEaeF+npfJGSfMEREl7kREBERAREQEREBBiIFF1PWVDVNJGNNUpo5KhcyXLgD3AgKMfi5PxY3dNV6xda1So4plQAtkUqVv7yliXvlcXC2x23k/X9MWsQxLo4Fg9M2bHmxBBDD8g28Wnto9GtFcUvuciSSWLbDIk8nYfwA4EuZrx1r1Zq48sZptNvb+I2q6Hp6tPtvSTAEsAoxIY8spWxBPkg7xpeiUKVPtpTUJln8tnYAPkfdlYD3XvtLGJDSoepdykyU0quEqBicrM4xx9iud98r73NlNiJ9dJ1Dir2izOjUy4yN2Uqyi2XJBy83PtP6Wms0i1VxcXANxYkMDxkCNwdzuPmfGi6elG+AN2tdmJZzbgFm3sLnb7mXyjjrXqzTiyTmi/L2/iXERIaSIiAiIgIiICIiAiIgIiICIlT6g6iaCpg9Gm9Rio7wOHFyxOa4gC5PzsBuRAtomV1XXqpVsUIsX3SwdDTq4BWzYKS6e9bkCwO52JhjrzjVgFhTRBXpuSWNIf8AIkVXRmBFjUdftck8NA20TIUfVjnElaRDDTtYE3Ir6ipQYA38YBr/AHt9550vV9UjJkoKO13cQXzFqlBGpPkBi4NVx53X8iBs4mR1PWHfTatt0NMK6OpZD7tgvuPtIKW8c7gG8l/2gckBVVvcgO1iS1Y0qtEe42ekoyYnYg3FhuA0cT8/T1NV1TaKmxSiNV/R6tVULB8a+l1TmjlkCpWrRpi+27oPs1rpPUdV2oJhTQahVYs9/Yxo1qj0GF7mpTaioa9v3q7A7QNXExmi9YVHp06jrSXuUtNUKgMWB1GnqVSlgbkq9O3FyDawO5l9N667exwiWFVgzZWqBWb6DkcbLix3IswttvA1ETM9B689Z6KYAJU0y1D9V1qduhUxyY+4HukX/wAp3JvbTQEREBESq9QdRNBFKPRR3fBe8DgWIJ3OS4gWuTvsCACSIFrEyX9qancKBU7WaoK5Rwi3bUpd1JuVLUKaggi/fU7ixPF65VpGsEU1iK2pZbkm70RQx0aG4s79x8f9B2+A10TH/wBrXsfbR+pxldsFRNTV0/de1zgQiG+1subbjqeqKjYq4pK1Tu0/2ebBalOrRpDmxIIrE3ONsbmwvYNfEyFXrbj+hVWPZFXS1XqKxJpof2HvdSQWC3b7i5PzJNX1HUDKMECvXFE5Xun7cURlvuWRu4trbA88wNNExHTuvPWqGqzJZU06hVLdukahqrVqVAH9y3VeeLruLXk6j6kqsQGWlTPfoUCrXLftkDZ8j72Ftx8EGBqYmE1HrKr2C4poag0dHVhEz3dqeoqPp7g7G+mtf/qAWPm2/r5iVuqr/wAc2mKHMVFxFaxNvqLKiOABxUHOxIaWJTemurPqlqF1C9uqqKQCA6NRo1g4BJt++K8ndT+BcwEREBERAREQEREBOETsQOWi07EDlotOxA5aLTsQOWi07EDlotOxA5adiICIiAnCJ2IHLRadiBy0WnYgctFp2IHLRadiBy0WnYgctOxEBERAREQEREBERAREQEREBERAREQEREBERAREQEREBERAREQEREBERAREQEREBERAREQEREBERAREQE+alQKCzEKoFySbAD5JM+pT+o6ZIptYtTSoWYAE2OJCOQOQD/C4PidiNzpGS01rNojeljpdZTqjKk6VFva6EEX+Np7zO9I/aVu5T3QU2V3H0tuuCg8MRZjtxv8AMl+punVNRS7dIqpOXuYkEXpuqMpHBDlD+htY2M7aNTpGDJOSkWmNLLvryCCC2G2/uBsV283B/hPWZXT+naqLgGRffqHyUkEVK1bupqBtu6i62Pzza4PlT6BqRY3p3yotfuPe9PVvWffHzRfD+XEl7NfPDV6paS5VDiuSrf8AzOwRRt8swH6yq1/RGepVemy0+7SXE2OY1Ch0FS/xgwG2+15D1np+q4ADIF7gqCmScKZFWjUshtvtSccC2e20DQUdajuyK13phWYWOyuWCnfwSjfwkiZDQ9B1KVDUPZa9NKVmdmsVbUnug4A5L3kAsRcF+NjLv09oHoU2SoVJNQuApuqhgt1Gw/vZHYeYFpERAREQEREBERAREQEREBERAREQEREBERAREQEREBERAREQEh9U6jT01M1KzYqDbgkljwoA3JkyZ31t0V9XSTtWL0qmYUmwYFSpAPht9r/cbXuAmdE6/R1eXaLBkAJRxiwB4PwR+CZZVq6pbNlTIhRkQLseFF+TMX6J9OVqNU1669q1NqaoWUuSxUktiSABiLb+fFt9J17pP9KQJmUFmBst7hhYHkWINj8fbggPeh1SlUCMjo61HampBG7ISG5O9ip4nsmtpsQFqUySQAAwJJIyAG/+Hf8AEpqfpuwVe4SoxBGPK06xr07e72tkbE+R8bSPovSrU+2O6h7S6RNqRFxpDUP+PbLufpbzfYLnXdXpUlZi6thldUZS/sIDgC/jIX+Lw/VqYfAHK6dwMpUoRmKZW9+ciBKrqPpjumowq4dw1CLpkB3VpK1/cL/uQRxzPOr6WZix7q2eo1QDtHYnUpqbfXv9GP63+0C50vWKLpmXRB5FRlVgMmUEi+1yjW+bSfMv/ZZzSNE1/wBm5dmAp8tUWqjbs5IXGopsPKfDMs0mnp4qq84qFv8AgWvA9IiICIiAiIgIiICIiAiIgIiICIiAiIgIiICIiAiIgIiICIiAiIgIiICIiAiIgIiICIiAiIgIiICIiAiIgIiICIiAiIgIiICIiAiIgIiICIiAiIg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2" name="Picture 8" descr="http://www.oskole.sk/userfiles/image/ch%C3%A9mia/MO/alkany/alkany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9355"/>
          <a:stretch/>
        </p:blipFill>
        <p:spPr bwMode="auto">
          <a:xfrm>
            <a:off x="5346290" y="4173178"/>
            <a:ext cx="38100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Domov 4">
            <a:hlinkClick r:id="rId4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9072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8988" y="533400"/>
            <a:ext cx="822960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el-GR" b="1" dirty="0" smtClean="0"/>
              <a:t>π</a:t>
            </a:r>
            <a:r>
              <a:rPr lang="sk-SK" b="1" dirty="0" smtClean="0"/>
              <a:t>-väzba </a:t>
            </a:r>
            <a:r>
              <a:rPr lang="sk-SK" dirty="0" smtClean="0"/>
              <a:t>– vzniká prekrytím </a:t>
            </a:r>
            <a:r>
              <a:rPr lang="sk-SK" dirty="0" err="1" smtClean="0"/>
              <a:t>orbitálov</a:t>
            </a:r>
            <a:r>
              <a:rPr lang="sk-SK" dirty="0" smtClean="0"/>
              <a:t> kolmo na spojnicu jadier, nie je možná voľná rotácia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http://kekule.science.upjs.sk/chemia/ucebtext/KUCH4/images/sigma%201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865" y="2209800"/>
            <a:ext cx="4650486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oskole.sk/userfiles/image/Zofia/J%C3%BAn%20-%202012/Ch%C3%A9mia/Alk%C3%A9ny%20II_,%20MO_html_m6b788da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6445" y="3886200"/>
            <a:ext cx="3552755" cy="271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lačidlo akcie: Domov 5">
            <a:hlinkClick r:id="rId4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31121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Obsah</a:t>
            </a:r>
            <a:endParaRPr lang="sk-SK" b="1" dirty="0"/>
          </a:p>
        </p:txBody>
      </p:sp>
      <p:sp>
        <p:nvSpPr>
          <p:cNvPr id="4" name="BlokTextu 3">
            <a:hlinkClick r:id="rId2" action="ppaction://hlinksldjump"/>
          </p:cNvPr>
          <p:cNvSpPr txBox="1"/>
          <p:nvPr/>
        </p:nvSpPr>
        <p:spPr>
          <a:xfrm>
            <a:off x="685800" y="1295400"/>
            <a:ext cx="42672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sk-SK" sz="3200" b="1" dirty="0" smtClean="0"/>
              <a:t>Typy chemických väzieb</a:t>
            </a:r>
            <a:endParaRPr lang="sk-SK" sz="3200" b="1" dirty="0"/>
          </a:p>
        </p:txBody>
      </p:sp>
      <p:sp>
        <p:nvSpPr>
          <p:cNvPr id="5" name="BlokTextu 4">
            <a:hlinkClick r:id="rId3" action="ppaction://hlinksldjump"/>
          </p:cNvPr>
          <p:cNvSpPr txBox="1"/>
          <p:nvPr/>
        </p:nvSpPr>
        <p:spPr>
          <a:xfrm>
            <a:off x="685800" y="2133600"/>
            <a:ext cx="3168240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err="1" smtClean="0"/>
              <a:t>Kovalentná</a:t>
            </a:r>
            <a:r>
              <a:rPr lang="sk-SK" sz="3200" b="1" dirty="0" smtClean="0"/>
              <a:t> väzba</a:t>
            </a:r>
            <a:endParaRPr lang="sk-SK" sz="3200" b="1" dirty="0"/>
          </a:p>
        </p:txBody>
      </p:sp>
      <p:sp>
        <p:nvSpPr>
          <p:cNvPr id="6" name="BlokTextu 5">
            <a:hlinkClick r:id="rId4" action="ppaction://hlinksldjump"/>
          </p:cNvPr>
          <p:cNvSpPr txBox="1"/>
          <p:nvPr/>
        </p:nvSpPr>
        <p:spPr>
          <a:xfrm>
            <a:off x="685800" y="3048000"/>
            <a:ext cx="2779159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/>
              <a:t>Väzba v kovoch</a:t>
            </a:r>
            <a:endParaRPr lang="sk-SK" sz="3200" b="1" dirty="0"/>
          </a:p>
        </p:txBody>
      </p:sp>
      <p:sp>
        <p:nvSpPr>
          <p:cNvPr id="8" name="BlokTextu 7">
            <a:hlinkClick r:id="rId5" action="ppaction://hlinksldjump"/>
          </p:cNvPr>
          <p:cNvSpPr txBox="1"/>
          <p:nvPr/>
        </p:nvSpPr>
        <p:spPr>
          <a:xfrm>
            <a:off x="685800" y="3886200"/>
            <a:ext cx="2809808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/>
              <a:t>Vodíkové väzby</a:t>
            </a:r>
            <a:endParaRPr lang="sk-SK" sz="3200" b="1" dirty="0"/>
          </a:p>
        </p:txBody>
      </p:sp>
      <p:sp>
        <p:nvSpPr>
          <p:cNvPr id="9" name="BlokTextu 8">
            <a:hlinkClick r:id="rId6" action="ppaction://hlinksldjump"/>
          </p:cNvPr>
          <p:cNvSpPr txBox="1"/>
          <p:nvPr/>
        </p:nvSpPr>
        <p:spPr>
          <a:xfrm>
            <a:off x="685800" y="4724400"/>
            <a:ext cx="3971793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err="1" smtClean="0"/>
              <a:t>Van</a:t>
            </a:r>
            <a:r>
              <a:rPr lang="sk-SK" sz="3200" b="1" dirty="0" smtClean="0"/>
              <a:t> der </a:t>
            </a:r>
            <a:r>
              <a:rPr lang="sk-SK" sz="3200" b="1" dirty="0" err="1" smtClean="0"/>
              <a:t>Waalsove</a:t>
            </a:r>
            <a:r>
              <a:rPr lang="sk-SK" sz="3200" b="1" dirty="0" smtClean="0"/>
              <a:t> sily </a:t>
            </a:r>
            <a:endParaRPr lang="sk-SK" sz="3200" b="1" dirty="0"/>
          </a:p>
        </p:txBody>
      </p:sp>
      <p:sp>
        <p:nvSpPr>
          <p:cNvPr id="3" name="Sedemcípa hviezda 2"/>
          <p:cNvSpPr/>
          <p:nvPr/>
        </p:nvSpPr>
        <p:spPr>
          <a:xfrm>
            <a:off x="6934200" y="990600"/>
            <a:ext cx="1676400" cy="1676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PSP</a:t>
            </a:r>
            <a:endParaRPr lang="sk-SK" sz="36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lačidlo akcie: Domov 9">
            <a:hlinkClick r:id="" action="ppaction://hlinkshowjump?jump=firstslide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>
            <a:hlinkClick r:id="rId7" action="ppaction://hlinksldjump"/>
          </p:cNvPr>
          <p:cNvSpPr txBox="1"/>
          <p:nvPr/>
        </p:nvSpPr>
        <p:spPr>
          <a:xfrm>
            <a:off x="685800" y="5638800"/>
            <a:ext cx="3389069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/>
              <a:t>Koordinačná väzba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xmlns="" val="29880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dirty="0" smtClean="0"/>
              <a:t>Väzba v kovoch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Väzbu v kryštálovej štruktúre kovu si možno predstaviť ako množstvo pohyblivých elektrónov, ktoré sa nachádzajú okolo kladne nabitých iónov.</a:t>
            </a:r>
            <a:endParaRPr lang="sk-SK" dirty="0">
              <a:solidFill>
                <a:srgbClr val="FFFF00"/>
              </a:solidFill>
            </a:endParaRPr>
          </a:p>
        </p:txBody>
      </p:sp>
      <p:pic>
        <p:nvPicPr>
          <p:cNvPr id="43010" name="Picture 2" descr="http://kekule.science.upjs.sk/chemia/ucebtext/KUCH4/images/kovova9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733800"/>
            <a:ext cx="4162425" cy="2714626"/>
          </a:xfrm>
          <a:prstGeom prst="rect">
            <a:avLst/>
          </a:prstGeom>
          <a:noFill/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smtClean="0">
                <a:solidFill>
                  <a:schemeClr val="bg1"/>
                </a:solidFill>
              </a:rPr>
              <a:t>najtesnejšie </a:t>
            </a:r>
            <a:r>
              <a:rPr lang="sk-SK" dirty="0" smtClean="0">
                <a:solidFill>
                  <a:schemeClr val="bg1"/>
                </a:solidFill>
              </a:rPr>
              <a:t>usporiadanie </a:t>
            </a:r>
            <a:r>
              <a:rPr lang="sk-SK" dirty="0" smtClean="0">
                <a:solidFill>
                  <a:schemeClr val="bg1"/>
                </a:solidFill>
              </a:rPr>
              <a:t>častíc</a:t>
            </a:r>
          </a:p>
          <a:p>
            <a:pPr algn="just"/>
            <a:r>
              <a:rPr lang="sk-SK" dirty="0" smtClean="0">
                <a:solidFill>
                  <a:schemeClr val="bg1"/>
                </a:solidFill>
              </a:rPr>
              <a:t>v</a:t>
            </a:r>
            <a:r>
              <a:rPr lang="sk-SK" dirty="0" smtClean="0">
                <a:solidFill>
                  <a:schemeClr val="bg1"/>
                </a:solidFill>
              </a:rPr>
              <a:t> kryštáli kovu je jeden atóm obklopený 8 alebo 12 ďalšími atómami </a:t>
            </a:r>
            <a:r>
              <a:rPr lang="sk-SK" dirty="0" smtClean="0">
                <a:solidFill>
                  <a:schemeClr val="bg1"/>
                </a:solidFill>
              </a:rPr>
              <a:t>kovu</a:t>
            </a:r>
          </a:p>
          <a:p>
            <a:pPr algn="just"/>
            <a:r>
              <a:rPr lang="sk-SK" dirty="0" smtClean="0">
                <a:solidFill>
                  <a:schemeClr val="bg1"/>
                </a:solidFill>
              </a:rPr>
              <a:t>fyzikálne </a:t>
            </a:r>
            <a:r>
              <a:rPr lang="sk-SK" dirty="0" smtClean="0">
                <a:solidFill>
                  <a:schemeClr val="bg1"/>
                </a:solidFill>
              </a:rPr>
              <a:t>vlastnosti kovov (lesk, tepelná a elektrická vodivosť, kujnosť...) 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Iónová väzba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sk-SK" dirty="0"/>
              <a:t>e</a:t>
            </a:r>
            <a:r>
              <a:rPr lang="sk-SK" dirty="0" smtClean="0"/>
              <a:t>xtrémny prípad </a:t>
            </a:r>
            <a:r>
              <a:rPr lang="sk-SK" dirty="0" err="1" smtClean="0"/>
              <a:t>kovalentnej</a:t>
            </a:r>
            <a:r>
              <a:rPr lang="sk-SK" dirty="0" smtClean="0"/>
              <a:t> väzby</a:t>
            </a:r>
          </a:p>
          <a:p>
            <a:r>
              <a:rPr lang="sk-SK" dirty="0"/>
              <a:t>p</a:t>
            </a:r>
            <a:r>
              <a:rPr lang="sk-SK" dirty="0" smtClean="0"/>
              <a:t>osun väzbového el. páru k prvku s vyššou X</a:t>
            </a:r>
          </a:p>
          <a:p>
            <a:r>
              <a:rPr lang="sk-SK" dirty="0" smtClean="0"/>
              <a:t>nemá smerový charakter</a:t>
            </a:r>
          </a:p>
          <a:p>
            <a:r>
              <a:rPr lang="sk-SK" dirty="0"/>
              <a:t>v</a:t>
            </a:r>
            <a:r>
              <a:rPr lang="sk-SK" dirty="0" smtClean="0"/>
              <a:t>znikajú nabité častice: katióny</a:t>
            </a:r>
          </a:p>
          <a:p>
            <a:pPr marL="0" indent="0">
              <a:buNone/>
            </a:pPr>
            <a:r>
              <a:rPr lang="sk-SK" dirty="0" smtClean="0"/>
              <a:t>                                               anióny</a:t>
            </a:r>
          </a:p>
          <a:p>
            <a:endParaRPr lang="sk-SK" dirty="0"/>
          </a:p>
        </p:txBody>
      </p:sp>
      <p:pic>
        <p:nvPicPr>
          <p:cNvPr id="2050" name="Picture 2" descr="http://kekule.science.upjs.sk/chemia/ucebtext/KUCH4/images/ionova54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14798"/>
            <a:ext cx="5741311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77737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6146" name="Picture 2" descr="http://kekule.science.upjs.sk/chemia/ucebtext/KUCH4/images/ionova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28135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5261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/>
              <a:t>Väzbovosť</a:t>
            </a:r>
            <a:endParaRPr lang="sk-SK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14478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sk-SK" sz="3200" dirty="0" smtClean="0"/>
              <a:t>= počet </a:t>
            </a:r>
            <a:r>
              <a:rPr lang="sk-SK" sz="3200" dirty="0" smtClean="0"/>
              <a:t>väzbových </a:t>
            </a:r>
            <a:r>
              <a:rPr lang="sk-SK" sz="3200" dirty="0" smtClean="0"/>
              <a:t>párov, ktorými sa atóm v zlúčenine viaže</a:t>
            </a:r>
          </a:p>
          <a:p>
            <a:pPr algn="just">
              <a:buFontTx/>
              <a:buChar char="-"/>
            </a:pPr>
            <a:r>
              <a:rPr lang="sk-SK" sz="3200" dirty="0" smtClean="0"/>
              <a:t>napríklad </a:t>
            </a:r>
            <a:r>
              <a:rPr lang="sk-SK" sz="3200" dirty="0" err="1" smtClean="0"/>
              <a:t>Cl</a:t>
            </a:r>
            <a:r>
              <a:rPr lang="sk-SK" sz="3200" dirty="0" smtClean="0"/>
              <a:t> – </a:t>
            </a:r>
            <a:r>
              <a:rPr lang="sk-SK" sz="3200" dirty="0" err="1" smtClean="0"/>
              <a:t>Cl</a:t>
            </a:r>
            <a:r>
              <a:rPr lang="sk-SK" sz="3200" dirty="0" smtClean="0"/>
              <a:t>, chlór je v molekule Cl</a:t>
            </a:r>
            <a:r>
              <a:rPr lang="sk-SK" sz="3200" baseline="-25000" dirty="0" smtClean="0"/>
              <a:t>2</a:t>
            </a:r>
            <a:r>
              <a:rPr lang="sk-SK" sz="3200" dirty="0" smtClean="0"/>
              <a:t> jednoväzbový – je viazaný jednou väzbou</a:t>
            </a:r>
            <a:r>
              <a:rPr lang="sk-SK" sz="3200" dirty="0" smtClean="0"/>
              <a:t>,</a:t>
            </a:r>
          </a:p>
          <a:p>
            <a:pPr algn="just">
              <a:buFontTx/>
              <a:buChar char="-"/>
            </a:pPr>
            <a:r>
              <a:rPr lang="sk-SK" sz="3200" dirty="0" smtClean="0"/>
              <a:t> </a:t>
            </a:r>
            <a:r>
              <a:rPr lang="sk-SK" sz="3200" dirty="0" smtClean="0"/>
              <a:t>kyslík v molekule O</a:t>
            </a:r>
            <a:r>
              <a:rPr lang="sk-SK" sz="3200" baseline="-25000" dirty="0" smtClean="0"/>
              <a:t>2</a:t>
            </a:r>
            <a:r>
              <a:rPr lang="sk-SK" sz="3200" dirty="0" smtClean="0"/>
              <a:t> je </a:t>
            </a:r>
            <a:r>
              <a:rPr lang="sk-SK" sz="3200" dirty="0" smtClean="0"/>
              <a:t>____väzbový </a:t>
            </a:r>
            <a:r>
              <a:rPr lang="sk-SK" sz="3200" dirty="0" smtClean="0"/>
              <a:t>– je viazaný dvojitou väzbou, </a:t>
            </a:r>
            <a:endParaRPr lang="sk-SK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2" name="AutoShape 2" descr="data:image/jpeg;base64,/9j/4AAQSkZJRgABAQAAAQABAAD/2wBDAAkGBwgHBgkIBwgKCgkLDRYPDQwMDRsUFRAWIB0iIiAdHx8kKDQsJCYxJx8fLT0tMTU3Ojo6Iys/RD84QzQ5Ojf/2wBDAQoKCg0MDRoPDxo3JR8lNzc3Nzc3Nzc3Nzc3Nzc3Nzc3Nzc3Nzc3Nzc3Nzc3Nzc3Nzc3Nzc3Nzc3Nzc3Nzc3Nzf/wAARCACeATwDASIAAhEBAxEB/8QAGwABAQADAQEBAAAAAAAAAAAAAAYDBAUCBwH/xABHEAABAwMDAgMEBQcGDwAAAAABAAIDBAUREiExBkETUWEiMnGBFCNCcqEHFSRSYpHTM1aTlKKxNDU2U1RVY3WCg5KVstHw/8QAGwEBAAIDAQEAAAAAAAAAAAAAAAIEAQMFBgf/xAAqEQACAgIBAgUDBQEAAAAAAAAAAQIDBBExBRIhQVFxwSKBkRMyYbHwof/aAAwDAQACEQMRAD8A+4oiIAiIgCIiAIiIAiIgCIiAIiIAiIgCIiAIiIAiIgCIiAIiIAiIgCIiAIiIAiIgCIiAIiIAiIgCIiAIiIAiIgCIuLcOqLXRTPp2zGqqmHD6ekHivZ94DZvpqIzg4zhCMpRityekdpFJS9V3CQ/oVlaGDvWVYjLh2wGNf8wcY253xq/nfqX/AEy0/wDb5f46n2S9CjPquHB6di+23/Rbooll66jjcHvltVQ0cxCmlh1f8fiP0/8ASVtxdW1Me1fZZhjl9HM2ZvpgHS7+ysOEvQzX1PDseo2L7+H9lWi5trv1tuj/AAqWqZ9JDdT6Z50zMGcZcw7gZ78HsSukol5NNbQREQyEREAREQBERAEREAREQBEXEuPU9uo5pKaIyVdWzYw0zC7DvJzvdaeDhxBwcpyRnOMF3SekdtFHz9S3moGKSgpaJp4kqpTM4fGNmB8/E+XZab6q+yuL33ySJx5ZBSxBg+Ae1zv3uKn+nI51nWMOD1379i8RQXjXv+cFV/V6f+GtqHqC/wBOc1EFvrmnGRFrpnNA5wCZA4n1LQMcnOz9ORiHWcOb13a90yzRTlN1hQe7c4pra79apAMfzkaS0dveI5VECDwotNcnRrshZHug9r+D9REWCYREQBERAEREAREQBaV1ulLaqcS1b3e27THGxpc+R3OGgcn8BycBebzdYbTSiWVrpJHu0QwsxqlfgnAz6Akk7AAk8KQ+vqKl1bXuD6p4xhpOmJvOhme2wyeXEZPYCcY9xzuodRhhw9ZPhfL/AIPdbVXC7uJrZpKWmPu0dPLjbze8AOJ34BDeOcZPmCGKnibDTxsiiYMNYxoa1o9ANgsiLeklweMyMu7Jl3WS3/QREQrBERAYamlhqmBs8YcGnU05ILTxlpG4O53Hmty33mutLgyrdLX0JPtSOOZ4R5gAfWDv+sMHGrIAwosOKfJcxM67Flut+Hp5FlRVcFdSx1NJIJIZBlrh/wDbEHYg7g7FZ1CUlVUWiqdVUjXSwSOzU0oPv/tszw/8HDY74ItKKrgr6WOqpJBJDIMtcP8A12IOxB3B2K0Si4s9phZteXX3R5816GdERRLoREQBERAEREAWpc7jT2ykdU1TiGAhrWtGXPceGtHcnyX7c6+C2UMtZVFwijxnSMkkkAADzJIHzUZLJUXCr+nXDaQZEMAOWwNPYebj3d8htzKMe4oZ+fDDr2/GT4X+8jJX11deXO+kPkpKLP1dNE4skcPOR4Pz0twBncu2xjghip4mw08TIomDDWMaGtaPQDhZEVhJLg8Vk5d2TLusf28kEREKwREQBYKNlRaXB9mkELG80j8+A4dwGj3Dty3jyO4OdEaT5N1GRbRLurlplPZrzT3aN4ja+Goix4tPLgPZng7bFpwcOGxwe4OOkoGSOQSx1NLJ4NXCSYpcZxnlrhtlpwMjIzgbggEVdiu7LtTyEx+DUwP8Ooh1agx2AdjtkEEEHbY7gHIWicO09n03qUcyOn4TXK+UdNERQOoEREAREQBfhIAyV+qa65qNVvhtbCC6vk0SM7mAbyfIjDSePbA5IWUtvRC2yNcHOXC8TifTHXqrN0kJMDv8CYeGRY9/4v8Ae8wCB5hZ0RWUtLR88ycieRa7J8sIiIaAiIgCIiAIiIAslirnWm6MpXEmhrpA1jc7QTe0SR6P22HDhn7RIxrBWUzaumfC5zmasFr2EBzHA5a4Z7ggEeoCxJbWi5g5csW9TXHn7H0BFzOm7k+62anqZgxtTp0VDGAgMlbs8AHfGQcZ7YK6arH0BNNbQREQyEREARFyOqrjJbbJPJTO01cv1NMcAgSv2aSDtgHc+gKGJSUU2+ETt0rTeLs92f0OgkdHC0HLZJBgOefVpBaMce3ySA0sVLTx0tPHBCCGMGBkkk+pJ3JPJJ3J3WVWUtLR89zcqWTc7H9vYIiLJVCIiAIiIAiIgC15ZpbdUx3SlY90kG00UYJM0X2m4G5IyXNHmMfaK2ERrfgbqLp0WKyHKLWCaKohjngkZLFI0PY9jg5rmkZBBHII7rIpjoeo0QVdqe46qOTXE3yhkJLMegLXtx20+WFTqs1p6PodNsba42R4a2ERFg2BERAFEXqY1fVc+TllDTthZ2w+Q65PiC0QfDB9c26+fREvut5kecvNe9uo84a1oA+QU619Ryet2OGG0vNpfPwbCIi3niAiIgCk6rrWOS4CgsdC+5T5IJa8MYcc4O+R68eq6/VVTJSdO3CeE4e2EgHfbO2dvipr8lVNGKGuqtzK6YRb42aGg/3u/AIXaKoKmV01vXgkbg61dRVwpb/a5beXAFrw8SDB7nA4+Ge6rI3skY2SNzXMcAWuacgg8EFSn5TKeOXp4TuHtwzsLTt39kj4b/gFt9AVElT0vSmU5MZdGDvuGkgILaoSoV0Frx00USIiFIIiIDe6Jl8Oru9AT7srKlgxw2QEHfz1xybdhhVaibATH1fEGHSJrfN4gH29EkWjPw8STH3irZV5/uZ77pljsw65P01+PD4CIiiXwiIgCk+tZfFuFnod8F0tU8HhwjDWgfHVKxw+6fRViiL6S7rCoDiSGW+n0gn3cyT5x5Z0tz56R5BSh+5FDqljrw7JL01+fD5PKIisHgQiIgCk791g6luJtVopDV1+oM9rOkOPbHJPHkPXZVi+Yfk3/TOpqqrn9qbwXy6hsNTnDJwNu5Qu4tUHGdk1tRXB3K+/9SWQR1F3t1FJSOdpeaVzst+JJOPTbfjIVNZrnT3i3x1tLq8N+xa4YLSOQVi6khZPYLhHICW/R3nAONw0kfiApP8AJRM8wXKAkeG18bwMd3BwP4Nb+5CThC3HdiWnF+RfIiIUAiIgFolNJ1XRubnTWwSU72t+05v1jCfRoEo/5iuV8+mJFzszgcH84RjI5wQ7K+grRYvqPbdDm54aT8m18/IREUDrhERAF89g/wAZXj/eEn9zV9CUNdYjS9V1zXZ01cMVQxxGMkDw3NHnp0sJ8vEHpmdb+o5HXIOWG2vJp/HyERFvPEhERAa1zo2XC31FHLjTNGWEkZxkbHHod/kvnvStyk6Rr6i3X2OWCGYhzZCCWNcMjUNtwRjcfqj1x9LWOaCKdobPEyRoOQHtDhnz3Qs03qEJVzW4s+e9YX5vUYhtNhZLV5eHyOjacO5w3BHAO5JwBhWnTlt/NFmpqI6dbG5kLeC47n8Vuw00FPnwIY4tXOhgbn9yyoZtyFKtVQWor/rCIiFUIiID1Y/8saX0t9Tn+kp1bqS6Li8S53it3Dcw0rcDZ3hhzyc/GYtI7afXArVXn+5nvel1uvDrT9N/l7CIiidAIiIAom/As6vmLwWiW3w+GTtr0yTaseeNbM+WpvmFbKU61i8KttFeM4EklK8ngNkAcNuc64mD4E/ESh+5FDqlbsw7Ir03+PH4NFERWDwIREQBfN6233DpTqWS701I+ot73OLvD+y125BA4weMjHC+kIhYovdTfhtPwaIO/wDVQvVC612Kjq5p6n2HF0ZbpbtnG/4nYDOV3OibJJZLRoqQBUzP8SQAg6dsBufQfHclUCISnkJ1/pQjpc+oREQqhERAa8oLrpZmNBLvp7HaRucBriT8gvoKh7NCavqumABLKGnfO8jbS9/1cYPmCPGO3dgyRwbhaLH9R7bolbhhpvzbfx8BERQOuEREAUv1xT+G2hurAdVLL4Up7eFKWh37nNjPGduwJVQsVVTw1dNLTVMbZYZWFkkbxkPaRggjyIWU9PZruqjbXKuXDWiLRa9PHLQzy2yre589LgNkfzNGfcfnucbOPGoOWwrKez53dTKmx1z5QREQ1BERAEREAREQBYqmeOlp5aid2mKJhe92CcADJ2G6yr8t9G68XeKFozS0UjJqlx4c8ZLGDtkENcR2Gn9YFG9LZaw8aWTdGtefPsUPSVvlt9khbVMMdXOTPUsJB0SP3c3Y49n3cjnGe67KIqp9CjFRSiuEEREMhERAFyup7bJdLNUQU4b9KaPEpi44AlbuzJ7DIAPoSuqiGGk1pkBR1DKumjnjDmh4zpeMOaeC1w7OByCOxBCzL1eKJ1ouz5AP0GukL2uHEMu2Wn727geMgjktz5VlPa2fPs3Fli3Ot8eXsERFkqBERAEREAREQBEWB9LJdqplqgLtMm9VIw/yUPfJHBdgtGCDuSPdJBvS2bseid9qrhyztdDU4fR1N1c3Lq6TMT/OBuRHj0OXOHIOskcqmXmNjImNjja1jGjDWtGAB5BelWb29n0OquNUFCPCWgiIsGwIiIAiIgOT1DZ/zrBE+F7YqyncXwSOGRkjBa7zaRz8jyApeGVznyQzxmGphdplhcclh7fEHkHuPmBfLlXuxw3QMlZI6mrIwRHURgE4/VcD7zc9v3EHdThPtOV1LpscuPdHwmv9pk2iwVEs1umEF3iFNIThsu5hk+68gDOx9k4dsdiN1nW9PfB4y6iymXZYtMIiIagiIgCLy97WNLnuDWjkuOAF+W+CrvbgLcDHRk4fXOG2P9kCMPP7Xugke9gtBtLksY+Lbkz7K1v49wxtRWVYobeGmoIDpHuGWQMP2neffDcguweACRYWm3QWqhjpKYvLGZJc85c9xJLnH1JJO2B5ADZLVbae10gp6YOOTqkkecvleeXOPmcD0GAAAAAtxV5S7j2vT+nww69Lxk+X/vIIiKJ0AiIgCIiAIiIDXr6KnuNJJS1kfiQyD2m5IOxyCCNwQQCCNwQCoypp6i11TaSucXteT9HqcACYDfBxsHgcjYEAluwIbdrXr6KnuFK+mq4xJE/GRkggjcEEbgg7gjcFSjLtZRzsGvMr7ZeDXDI5F6r7XX2cuLY5q6gB9l8TTJPEOwc3l47Zbl3GQdysFNUQVUQlppWSxn7THAj8FvTT4PF5WFdiy7bF9/JmVERZKgREQBF5e9rGlz3BrRy4nAC80MdZeCBaosQHmumb9UPujIMh+Hs8jVkYRtLk34+NbkS7a47PxzpZKiOkooxLVy7sYTgNaOXuPZo8+5wBuVW2O0x2mldG15lnlf4k8xGDI/AGcdhgAAdgBzyv20WiltMTm04e6WQgyzyu1PkI7k/vwBgDOwAXQWic+49p07p0MOO+ZPl/CCIigdIIiIAiIgCIiAIiIDxNDFPG6KeNkkbhhzHtBBHqCpyq6QgZ7VmqpKB3+bOZocfccfZxv7hbzvnbFMiym1wa7aq7Y9tiTX8kTLZuoYHYZDQVjc4DmzOhOPMgtdz5A7eq19F5/m5cf6Wl/jK+RTVkjmz6Lhye1HXsyCbDe5HBjOn6tjjw6aenawfEtkcR8mlbUVhv9RjxZKCiafLVUOH/AIDdWaLDskzNfRsOD32792cCh6ToIi2WvMlwqBuXVDiYwf2YvcHcA4JxyTuV30RRb3ydKFcK49sFpBERYJhERAEREAREQBERAEREAXJufTlsuMrqiSn8KrIwKqA6JB5HI5+ByDwQRsusiGJRUlqS2iRl6XukGfoV2jqGjhlbAA4+eXx6R/Y+a1X2rqNjtIoKGXH221haD8iwkK4RTU5I59nScOb24a9vD+iG/NvUf+qqP+vn+GtmHpu9TOxVXCjpmZGfo0LpHOHfBcQGny2cPMbYNgiOyRiHSMOD32fnbODRdJWyFzZKxr7jO33Za3S/T8GgBjfk0ZwM5wu8iKDezoQhGC7YrS/gIiISCIiAIiIAiIgCIiAIiIAiIgCIiAIiIAiIgCIiAIiIAiIgCIiAIiIAiIgCIiAIiIAiIgCIiAIiIAiIgCIi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124" name="Picture 4" descr="http://www.pechac.webzdarma.cz/kyslik2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4267200"/>
            <a:ext cx="3762375" cy="1885950"/>
          </a:xfrm>
          <a:prstGeom prst="rect">
            <a:avLst/>
          </a:prstGeom>
          <a:noFill/>
        </p:spPr>
      </p:pic>
      <p:pic>
        <p:nvPicPr>
          <p:cNvPr id="5126" name="Picture 6" descr="http://www.oskole.sk/images/kyslik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495800"/>
            <a:ext cx="952500" cy="1524001"/>
          </a:xfrm>
          <a:prstGeom prst="rect">
            <a:avLst/>
          </a:prstGeom>
          <a:noFill/>
        </p:spPr>
      </p:pic>
      <p:sp>
        <p:nvSpPr>
          <p:cNvPr id="9" name="Tlačidlo akcie: Domov 8">
            <a:hlinkClick r:id="rId4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algn="just">
              <a:buFontTx/>
              <a:buChar char="-"/>
            </a:pPr>
            <a:r>
              <a:rPr lang="sk-SK" dirty="0" smtClean="0"/>
              <a:t>dusík v molekule N</a:t>
            </a:r>
            <a:r>
              <a:rPr lang="sk-SK" baseline="-25000" dirty="0" smtClean="0"/>
              <a:t>3</a:t>
            </a:r>
            <a:r>
              <a:rPr lang="sk-SK" dirty="0" smtClean="0"/>
              <a:t> je </a:t>
            </a:r>
            <a:r>
              <a:rPr lang="sk-SK" dirty="0" smtClean="0"/>
              <a:t>___________, </a:t>
            </a:r>
            <a:r>
              <a:rPr lang="sk-SK" dirty="0" smtClean="0"/>
              <a:t>pretože sa viaže trojitou väzbou</a:t>
            </a:r>
            <a:r>
              <a:rPr lang="sk-SK" dirty="0" smtClean="0"/>
              <a:t>,</a:t>
            </a:r>
          </a:p>
          <a:p>
            <a:pPr algn="just">
              <a:buFontTx/>
              <a:buChar char="-"/>
            </a:pPr>
            <a:endParaRPr lang="sk-SK" dirty="0" smtClean="0"/>
          </a:p>
          <a:p>
            <a:pPr algn="just">
              <a:buNone/>
            </a:pPr>
            <a:endParaRPr lang="sk-SK" dirty="0" smtClean="0"/>
          </a:p>
          <a:p>
            <a:pPr algn="just">
              <a:buNone/>
            </a:pPr>
            <a:endParaRPr lang="sk-SK" dirty="0" smtClean="0"/>
          </a:p>
          <a:p>
            <a:pPr algn="just">
              <a:buNone/>
            </a:pPr>
            <a:endParaRPr lang="sk-SK" dirty="0" smtClean="0"/>
          </a:p>
          <a:p>
            <a:pPr algn="just">
              <a:buFontTx/>
              <a:buChar char="-"/>
            </a:pPr>
            <a:r>
              <a:rPr lang="sk-SK" dirty="0" smtClean="0"/>
              <a:t> </a:t>
            </a:r>
          </a:p>
          <a:p>
            <a:pPr algn="just">
              <a:buFontTx/>
              <a:buChar char="-"/>
            </a:pPr>
            <a:r>
              <a:rPr lang="sk-SK" dirty="0" smtClean="0"/>
              <a:t>v </a:t>
            </a:r>
            <a:r>
              <a:rPr lang="sk-SK" dirty="0" smtClean="0"/>
              <a:t>molekule metánu CH</a:t>
            </a:r>
            <a:r>
              <a:rPr lang="sk-SK" baseline="-25000" dirty="0" smtClean="0"/>
              <a:t>4</a:t>
            </a:r>
            <a:r>
              <a:rPr lang="sk-SK" dirty="0" smtClean="0"/>
              <a:t> je uhlík </a:t>
            </a:r>
            <a:r>
              <a:rPr lang="sk-SK" dirty="0" smtClean="0"/>
              <a:t>_____väzbový, pretože </a:t>
            </a:r>
            <a:r>
              <a:rPr lang="sk-SK" dirty="0" smtClean="0"/>
              <a:t>sa viaže </a:t>
            </a:r>
            <a:r>
              <a:rPr lang="sk-SK" dirty="0" smtClean="0"/>
              <a:t>________väzbami a  </a:t>
            </a:r>
            <a:r>
              <a:rPr lang="sk-SK" dirty="0" smtClean="0"/>
              <a:t>vodík je </a:t>
            </a:r>
            <a:r>
              <a:rPr lang="sk-SK" dirty="0" smtClean="0"/>
              <a:t>_____väzbový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40962" name="Picture 2" descr="A metánmolekula konstitúciój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5295899"/>
            <a:ext cx="1807573" cy="1562101"/>
          </a:xfrm>
          <a:prstGeom prst="rect">
            <a:avLst/>
          </a:prstGeom>
          <a:noFill/>
        </p:spPr>
      </p:pic>
      <p:sp>
        <p:nvSpPr>
          <p:cNvPr id="40964" name="AutoShape 4" descr="data:image/jpeg;base64,/9j/4AAQSkZJRgABAQAAAQABAAD/2wCEAAkGBxATEhUUExQVFBQVFxQUFBcUGRYYFxYWGBUWFxQWFRgYHiggGh0oGxoXITEhJiksLi4vFx8zODMsNygtLisBCgoKDg0OFw8QFywcHBwsLCwsLCwsLCwsLCwsLCwsLCwsLCwrLCwsLCwrLCw3LCssLCssLCw3LCwsKyssLCsrLP/AABEIAKQBMwMBIgACEQEDEQH/xAAbAAEAAgMBAQAAAAAAAAAAAAAABAUBAwYCB//EAD8QAAICAQIEBAMEBgkFAQEAAAECABEDEiEEBTFBEyJRYTJxgQZCkaFScpKxwdEUIzNTYrLh8PEVQ4Kz0hZz/8QAFwEBAQEBAAAAAAAAAAAAAAAAAAECA//EAB0RAQEBAAMAAwEAAAAAAAAAAAABEQISMSFRYUH/2gAMAwEAAhEDEQA/APuMREBERAREQEREBERAREQEREBERAREQEREBERAREQEREBERAREQEREBERAREQEREBERAREQEREBERARPGVLBFkWCLHUbdROaHM87IvD6q4kZPDdhVjGvmOWvda+plwdREof+q5/EZFXG6oGLuC1LQ2Xpu3sJDz89znECyqni4cmXGcbG10hfisV94RlHVROX4DnOXxWxmjqfGFZyAqjwUZlFDdibNS15hzB1y48SBS2QO1uSAFSr6Dc7jb5xgs4nKYub8Sc2Uro0piDFNepQVZrKMo3Jqt+k3H7SubKY7VUxu16rJddQFgUoruYyprpYnOZ/tDlAdlRSiPjx7khiciqR2oVqFzGfnGQZArDScebS+g7OvgtkGxF9un5xlXXSROY5hznP8A0cvSY9aF8ZVxrWiuxVhuaO9dJ7P2lfSCMYtsvgopJ1AhSScgA26bAWTGVNjpInN4ucZHzYVIKHxMiOAaDUgZSQy39NpL5nzo4XZWXqmrDv8A2j3Rxn0NlfofaMXVxczOR5hzjKrF7bSj40dENqCPjGrw6HxdLvYdJYnmmY5DjVcbBb1srNWMdrsUW9hHWpq9icty3nXEjDg1KrvmRtB1eYuqlvOAKF126EiWnLeb+M1IvlGNWcnqHa/JXqADf0jFWsShbnrhzi8MeN4oRVs0cZthluumkHb1Elcw5hkXNixIqk5FdrYkVor0G/WMFpE5jH9qGC48j4wuPImR1piWHhizYIreeeac8zrjIIVGfE2XG2NtenTpJDAr6HrGU11MTmX+0jjURiLJjKq581k7aiPLpHXoTvHKud5WyPjI1EZc3mfygItUq0PMf93HWprponM8R9oXbh8TqoU5sWZ7u9GjGWBFjfeprwfaTJoFJ4mjHjOQ+a2ZlBNUKXr1JjrTXVXEpefcXkGLE2JtDZMmJQSAdn7EGRuC5vkfOit/V6UyDMhqg4K6TZ6giyDGGujieUcEWCCD0I3E9SKREQEREBERAREQEREBNI4VNevSusjSWoaq9L9JuiBAXk3DA2MOMHrelbvr6TaeXYSFXw1pVKKKFBTQKj0BofhJUQIh5bgojw0piGYaRuy0FJ9xQ39ps4ng8eQAOiuBuNQBo+3pN8QI2Pl+FemNB5dGwA8m/l+W5295rflPDmrxYzpAAtRsB0HyEmxAjNwGI3aL5iGbYbstaSfcUPwg8Di1atC6tQe6F6gukN89O3ykmIEJeUcOLHhY/N18o39Z6y8twMSWxoS2nUSos6fhv5SXECsHJsQyY3XyjHqKooULqYUWNCyar8JNz8LjcqWVWKnUtgHS3qPQzdECFm5Tw7Es2JGJ3JKg2fU+/vPP/ReFu/Bx3d/COvW5PiNEHHyrCl+Gi42oqGVVtb9LFT1yvl6YVKqSSzM7MatmY2Sa2kyIGk8MmvXpGutOqt69LmX4ZCwcqCyghT3APxAfPabYgRF5bhAQDGtICEFClDCmA9LFj6zWvJ+GAIGJAGGk+Ubr+j8vaT4gQsnKOHZtTYkJ23IH3fhv1rtPTcswH/trs5yDbo56sPeS4gV6ck4UdMKD4h8I6MCGHyIJ/Gen5Nwxq8SGgFFgfCOgPqB7ydEDTm4ZHADKCFKsoI6Fd1I+U0cby3Hks0BkK6Q+lSwF3XmBH4ybECPwHCjEioDYXuep3sk+/v3kiIgIiICJiZgIiICIiAiIga8+UKpY9FBJr0AuVuLn+FsS5RqIZkSttSlyAuoX7yx4nHqRl6agR+IqUeT7MgjDpfS2MYw5A2yBKIsX1BGx3lmC74rikxqWc6VFWfmQB+ZE8cdxi4sbZGBIQWQKv6XtNfMeW48wpxuOjbahuCQCR3qeOM5WrYHwoBjDKQKGwvvQqQeV5ziPhabPjEqtV5SBZDb7SXm4vGhAdgpa9OogXVWBffeVbch/r8eVW06d3SrDNp06hv5TWxkrjuTYcrKzremzQ2BJABJrcy/CPfNOZ48CB3sqWVfLv17/ACnrHzHG2REU6taHIrCipUEDrfvNHH8oV8aY0rGqZEegNvKelWOsg5eTPiyNlwk/CVTGAvlLMC2ksaC/Tb8o+FdDE08Lr0Lr+Khq7b99rM3SBERAREQETzrEyDAzETGoQMxMXMwESMc7lmCqpC0CSxHUA9NJ9Z5XiMhqlQ3f/cPbY15IEuJGwZ2LsrAAqFOxsENfsPSSCwgZiYuaMuZgwVQDYLbsR0IHYH1gSIkYZclkBUJFX5zt8/JNbcTlDqmhLYM16z93SD9z/EIE2JG8XJdaUurrWf8A4nh8+UFRoTzX99uwv9CBMiRfFy9NKX+ufr9yYPEOGQMqgOSthiaOlm6FR+jAlxEQEREBERAREQEREBERARIvF5DqRQa1lgT6UhIr6yByrlD43DM+qkC/f8zf3h1MaJHYQLmIiAiIgIiICRuP4oYkZyCQos1V13O5EkzzkxhhRAIPUHcQOMzcLxBy8TlRHAYL5WB/rEbHTAV8RHpvvLfk3FnFgxocWa1xljSHsxGnt5j10+8vaipbRX5OaAX/AFWY1o6Yyb1eny7+k5tcJ/pGtMOdFDsQ5XIz5HJ21M2y477X09J2lRUSjmPs7xPFnKBl8Ugq16k0qCOhNqK+QM6eKmYt0RsA8+X5r/kWQ+DwOnhgJQDZwd/hUuSp+or8ZYNw6EkkCz1mP6KnpINOL+3yfqYv82SV32pUFU/qXzEMSqrqKA11yheo9pc48CqSQACevv6T3UDiceXLi8DGHzqreKcgVDrvy/2aEE6Rf75echfOQhz3r05OooldSaSw9ZbthUkMQNQ6GhY9aPaaONy4Uo5WReoBYgel1f0mrdTGMCOMuQkDQQhB2smqIr2/jGb+3x/qZf34ppweG+QaaKFCRXQkPVz1xGXhsbAOcatW1kA0TX4WPykV7cP46kL5dDAtfQ6gQPf/AJmzP8eP5t/lM1eAniLQFFGPt1XeZ4oYMYBfQougTQ3PYQPeZX8VCBa04Y30vTW3fpPPGjz4f/6H/wBOWRyMTtiZNLK2vcdD5fz6ScvDICCFFjoa6dtoG6IiQIiICIiAiJH43PoUkCzsFHqxICj8YEiJynMeBzNbNkZjsa3C33pR0H8pUY+MzYm8rEEE3ua69wdiP5zfRNfQolfy3jWy41cKu9g+Y9QaPb6yUWf9Ff2j/wDMwrTxf9ph/Wf/ANbST4q3Vi/Sxf4SDxTP4mLyr8TV5j/dt18u0jcPybTm8YBQxZyQKqmCir0WPhBvruZRdRNGvJ+iv7R/+ZQce+fMLDNjT7oTYkAnct3uvziTSumifPs+TNjNHIw9Dqa/xv6zp/s5zQ5VKuQXWjYrzA96+e0t44kq6iImVIiYMDMTn+K+0fh58mN1AVaCtZ3YpqAb0vcfSWfJ+LbLhTIwClgbA3AokfwlyibETn8vPcqZ1xviUB2KgB9WQIOmVlAoL9bkwdBEq+V89w5zSa9xYJWgR/D61LSBi41D1kDHhVsuXUqtWirAP3feR+Eo6NWPGCzZQwCihoYgUfpAtwZmQ8GMLlcAADQnQAfeyek8c24rJjUHGqtv5i7BVRe7N3P0gT5D47gcblWYlWUMAwIBphTDewbofhKrg/tMpRC+Nw+QuEVAW1hK3W6O9yXwvF4uIZHUBl0ZR5huCGx2CDLlGzhsaJkRFPlXDpWzewZQNz1nrjeXYsrBmYgqKUq1V5lax72omWQeMF0JoKMboXqBXb5UfzmcvDY/ETyL0fsP8MD2WHiLuPgbv/iSOMwY8gCsdgytQPUg2Afa5qyoBlRdGPSyve3mJFVW1VV/jHFYUD4fKPjbsP7p4GpMSYzhRWsLrA1NZrQe8slyqehB+REi8VjClNKJRcBrA6EHp73UznwqGx0oHnPQD+7yQJkREgREQERNeTKq/EQPmQP3wNkhc2akDdkZWb2UHzH6Df6Ta3G4h1dR9RPepXBFhgRRqiKMCs47jFIO/wDz2E5LjcgZybNDykV6VX1/nJHNMGTE7IxJG5Qk/Em1e5I3B+h2uQsWfTksD4fXu2xHbsPzqdZjFdRyrDmx4K1Km7N0tt/XsPlR6yIvP82PIQ5GRduwDb+hG34/lIeXnWQiq26dSR6fy9OsrX1u2wZmbsP5dxX/ADHWLrtn47E7YGVwQWY9R/dP1Ei4ea5vH0MEGLU4DBW+6FIslq3s71XkNSPwGTFjXh0ZhqDuWBBBspkugQCRZqx1l6nFYzuAx/8AFh+8TDTZ46H7y/iJUcNx+MYlDFbUBTR7r5SB9RLH+nYe50/rgr/mAnOfavhWUjKpvE1BgN9L/dYegNAH3r1jj+pULnPEoaog72QCCaqvw3k77M4MgZsiadJUrZJq7uwPvVVde85zJR2HfqT8tz6X0r5y3wc6ZFCgVVDY0BW2/wCc6WMrPmHN+IxH4kYWLBFdb9Pl6/jLfk/NEzqSNmXZlPY/PuJw/FcY+Q21bHb8/wCf5zofsjw1FnJUAgKqir62WI6jf+Mzy4zFjp5F5nwzZMTop0sQQrWwo9j5SDJMzObSp/8Az+AhwwZvEVFcsxJOgeVrO4b3nvFyVFUKr5QAhxgByNiSSdvvb9ZZxLtTFa/KFII8TNuEG2RhWjoR7nv6zRi+zuJcjZA2XU5tjrPm9jW9e0uYjaYqOX/Z/DicONRYAgamur69rP1uW8RIqIuJw7sACG01uQRQo9jNf9FNqdC+VmZfO2xa9R+H3MnxAj4sba2YgAFVAo30LH095o5ryrHxAC5NVKdVKxAJ7XXWT4gUGf7OW+ErkcLjL3bEvvVBG7DbpJvCcsGHSMY8oD3qY2WYobuj+jLKJdojFXsHStgEDzHvV/d9hMMmQsrUuwYfEe9f4faSokEZkckHStrdeY9+v3Z4zYsjMhpfIxPxHe1Zf0feTIgRnVz1VdiCPMeo6fdhsbsVJ0gKb2JN+Vh6D1kmICIiAiUHLsmfGVLrkZcgxiixco1Eu7k/CvQV69pbeOzfAv8A5NYH0HU/kPeBvdgASTQHWcTg5k3iNq8zamsn9bYDbpVVX8Z144QEgudZG4voD2IXoPn1ji+GxsLZA5UEiwCfpfSWXEqs/wCrrVDc9gNyduwG5+cp+aJl1a9Omt7um69fLv0/4lhyfiMaYwygWwBJUeosKPRR2Eic145DsNyTX8b/ADnWIgvx75Ep2RiNBxF9NKdQDFmNbaNXXrJLcsbKhONcYyK761RlrTvpIrYm/Xf1lY6M2wU0ANVUaG5Hfv8AjU38v458Th1BNdR2K7ahv09vSSz6NRcnBvjP9ajqOpvYEWejDbp7yy4fnONFpAFur0gXVepPt6zrsHF61DKrFWAIPl6H/wApV874HLm0+GrYyNdnUFvynT8Lb+ajv6dJmclxxvG+JlzhxdKQA17JTE+Y9Af3zrsXMgB1odSTt7y34dmCAFGsAA7g/mWs/MypObF47akC+HQVSFG5AJbbY9QB9fWWct/hYi8RxLsPgYjffYKR7E9dvnK/+mLegghGJGTfajs1gDf5XLnmHM0KmzVg/l+//ScvkOpiQKs+Wr332+X+hm2UzBwpKhSqaxj/AKvQVLM2roy3ZOmifb8JXZSykK2x735T1O1HczciMpHatwR1B63frdztuV8SvEYvOoLDZwwB37GvfrM24vrnOVcRw6UStsK3bevcXsPnM805oMmw611NbHbof99e06R+RcKf+0v0sD8BGPkXCgg+EpI6avNXofNcneLjx9nMmRsIL2dyFJ6lb8pMtJgCZnNSIiAiJgmBmJqbiUDBSyhm3UEiyB1od4ycQisqlgGa9IJFmutDvA2xEQERNWPiEYlVZSV2YAglT7jtA2xNI4pCzKGXUtFhYtQdwSO02iBmIiAiIgIiICIiAmJo5ijNiyBd2KOF+ZU1KXgOGz4TjOkHWuPGyAmlIBLZXPTVvR+Q3MC/yZAoskAepmjxmb4FofpPY/Bep/Ke04Zb1HzHsW3r9X0+k3wOZ477MG9WNxqPUNYUb2Smn4flRkVvs/lVWZnQUNgoJs3t1oAbzsJB47Irq2MWxYFaXetu5OwPfczXapiM3LkRKUbfmT6kzm+bYqN9Oo/ISx4vmeVAVyjQ3oOhO+4Y0CCP93KnJmbI21nrSqC19PT5TpEdD9j8pOJlP3WNdtmAY/mTL+U/IeXZMWPcgMxLsKur2Au/QD63LIpk/TH7P+s5X1po4fmuF20I4Zhewvt13qvWRecclXKdanRkqr7MB0DD+I3m3huUhHLhjqOq7LEGyTuC1GrNegk3Q/6Q/Z/1jzwcn/8AmuIJ3KV+sxoVvtW8seV8oVQzHdtTrZ7BWK+Udrr3l0Uf9Ifs/wCsp+LzPhLaj5SSytW1sbKk9jd/MGanK1nEDm/DCrGxBFUO4Br+M8fZnNWYAdHDA1fUeff36j6yLzDjtdgEdALO3Ue/SWf2Z4BtfisKADBb2sk9R7Vf7XtN8vCOniInFoiIgIiICa8/wt8j+6bJgiByvN+DGTiOGXUVJw5NJHYgKQfxEjrxmR+K4ZMy6cuJsivXRgQNDA+hA/32648MmoMVXUoIU0LAPUA9ph+Fxlg5VSy/CxA1D5HqO8upiLnBLH4u3Q5R/l2mtg3+L9rP/KWkSKrsIbUNzXezl/iKnNYOHynieLyYSPEx5FOjs6sPMp9zQr5TtppxcMiszKqhmNsQACxHQse8ujleWcUMubi8gBGrCux6gjHRU+4IM69OgmlODxhmYIoL/GQBbfres3CKMxESBERAREQMTMRATFTMQKludAZWQqaXIuEtY+JlDDy9a3En5crXSrZ9SaX8f5CajyvDqdtPmyWWPfdQh0nquw7TdwnDJjRUQUqigPaB4/o7N8bX/hXZf5n6mvab0QAUAAB0AnqIGCo9JhUA6AD5T1EBERAREQEwVEzEDWMCDoq/gJsiICIiAiIgIiICIiAiIgIiICIiAiIgIiICIiAiIgIiICIiAiIgIiICIiAiIgIiICIiAiIgIiICIiAiIgIiICIiAiIgIiICIiAiIgIiICIiAiI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0966" name="AutoShape 6" descr="data:image/jpeg;base64,/9j/4AAQSkZJRgABAQAAAQABAAD/2wCEAAkGBxATEhUUExQVFBQVFxQUFBcUGRYYFxYWGBUWFxQWFRgYHiggGh0oGxoXITEhJiksLi4vFx8zODMsNygtLisBCgoKDg0OFw8QFywcHBwsLCwsLCwsLCwsLCwsLCwsLCwsLCwrLCwsLCwrLCw3LCssLCssLCw3LCwsKyssLCsrLP/AABEIAKQBMwMBIgACEQEDEQH/xAAbAAEAAgMBAQAAAAAAAAAAAAAABAUBAwYCB//EAD8QAAICAQIEBAMEBgkFAQEAAAECABEDEiEEBTFBEyJRYTJxgQZCkaFScpKxwdEUIzNTYrLh8PEVQ4Kz0hZz/8QAFwEBAQEBAAAAAAAAAAAAAAAAAAECA//EAB0RAQEBAAMAAwEAAAAAAAAAAAABEQISMSFRYUH/2gAMAwEAAhEDEQA/APuMREBERAREQEREBERAREQEREBERAREQEREBERAREQEREBERAREQEREBERAREQEREBERAREQEREBERARPGVLBFkWCLHUbdROaHM87IvD6q4kZPDdhVjGvmOWvda+plwdREof+q5/EZFXG6oGLuC1LQ2Xpu3sJDz89znECyqni4cmXGcbG10hfisV94RlHVROX4DnOXxWxmjqfGFZyAqjwUZlFDdibNS15hzB1y48SBS2QO1uSAFSr6Dc7jb5xgs4nKYub8Sc2Uro0piDFNepQVZrKMo3Jqt+k3H7SubKY7VUxu16rJddQFgUoruYyprpYnOZ/tDlAdlRSiPjx7khiciqR2oVqFzGfnGQZArDScebS+g7OvgtkGxF9un5xlXXSROY5hznP8A0cvSY9aF8ZVxrWiuxVhuaO9dJ7P2lfSCMYtsvgopJ1AhSScgA26bAWTGVNjpInN4ucZHzYVIKHxMiOAaDUgZSQy39NpL5nzo4XZWXqmrDv8A2j3Rxn0NlfofaMXVxczOR5hzjKrF7bSj40dENqCPjGrw6HxdLvYdJYnmmY5DjVcbBb1srNWMdrsUW9hHWpq9icty3nXEjDg1KrvmRtB1eYuqlvOAKF126EiWnLeb+M1IvlGNWcnqHa/JXqADf0jFWsShbnrhzi8MeN4oRVs0cZthluumkHb1Elcw5hkXNixIqk5FdrYkVor0G/WMFpE5jH9qGC48j4wuPImR1piWHhizYIreeeac8zrjIIVGfE2XG2NtenTpJDAr6HrGU11MTmX+0jjURiLJjKq581k7aiPLpHXoTvHKud5WyPjI1EZc3mfygItUq0PMf93HWprponM8R9oXbh8TqoU5sWZ7u9GjGWBFjfeprwfaTJoFJ4mjHjOQ+a2ZlBNUKXr1JjrTXVXEpefcXkGLE2JtDZMmJQSAdn7EGRuC5vkfOit/V6UyDMhqg4K6TZ6giyDGGujieUcEWCCD0I3E9SKREQEREBERAREQEREBNI4VNevSusjSWoaq9L9JuiBAXk3DA2MOMHrelbvr6TaeXYSFXw1pVKKKFBTQKj0BofhJUQIh5bgojw0piGYaRuy0FJ9xQ39ps4ng8eQAOiuBuNQBo+3pN8QI2Pl+FemNB5dGwA8m/l+W5295rflPDmrxYzpAAtRsB0HyEmxAjNwGI3aL5iGbYbstaSfcUPwg8Di1atC6tQe6F6gukN89O3ykmIEJeUcOLHhY/N18o39Z6y8twMSWxoS2nUSos6fhv5SXECsHJsQyY3XyjHqKooULqYUWNCyar8JNz8LjcqWVWKnUtgHS3qPQzdECFm5Tw7Es2JGJ3JKg2fU+/vPP/ReFu/Bx3d/COvW5PiNEHHyrCl+Gi42oqGVVtb9LFT1yvl6YVKqSSzM7MatmY2Sa2kyIGk8MmvXpGutOqt69LmX4ZCwcqCyghT3APxAfPabYgRF5bhAQDGtICEFClDCmA9LFj6zWvJ+GAIGJAGGk+Ubr+j8vaT4gQsnKOHZtTYkJ23IH3fhv1rtPTcswH/trs5yDbo56sPeS4gV6ck4UdMKD4h8I6MCGHyIJ/Gen5Nwxq8SGgFFgfCOgPqB7ydEDTm4ZHADKCFKsoI6Fd1I+U0cby3Hks0BkK6Q+lSwF3XmBH4ybECPwHCjEioDYXuep3sk+/v3kiIgIiICJiZgIiICIiAiIga8+UKpY9FBJr0AuVuLn+FsS5RqIZkSttSlyAuoX7yx4nHqRl6agR+IqUeT7MgjDpfS2MYw5A2yBKIsX1BGx3lmC74rikxqWc6VFWfmQB+ZE8cdxi4sbZGBIQWQKv6XtNfMeW48wpxuOjbahuCQCR3qeOM5WrYHwoBjDKQKGwvvQqQeV5ziPhabPjEqtV5SBZDb7SXm4vGhAdgpa9OogXVWBffeVbch/r8eVW06d3SrDNp06hv5TWxkrjuTYcrKzremzQ2BJABJrcy/CPfNOZ48CB3sqWVfLv17/ACnrHzHG2REU6taHIrCipUEDrfvNHH8oV8aY0rGqZEegNvKelWOsg5eTPiyNlwk/CVTGAvlLMC2ksaC/Tb8o+FdDE08Lr0Lr+Khq7b99rM3SBERAREQETzrEyDAzETGoQMxMXMwESMc7lmCqpC0CSxHUA9NJ9Z5XiMhqlQ3f/cPbY15IEuJGwZ2LsrAAqFOxsENfsPSSCwgZiYuaMuZgwVQDYLbsR0IHYH1gSIkYZclkBUJFX5zt8/JNbcTlDqmhLYM16z93SD9z/EIE2JG8XJdaUurrWf8A4nh8+UFRoTzX99uwv9CBMiRfFy9NKX+ufr9yYPEOGQMqgOSthiaOlm6FR+jAlxEQEREBERAREQEREBERARIvF5DqRQa1lgT6UhIr6yByrlD43DM+qkC/f8zf3h1MaJHYQLmIiAiIgIiICRuP4oYkZyCQos1V13O5EkzzkxhhRAIPUHcQOMzcLxBy8TlRHAYL5WB/rEbHTAV8RHpvvLfk3FnFgxocWa1xljSHsxGnt5j10+8vaipbRX5OaAX/AFWY1o6Yyb1eny7+k5tcJ/pGtMOdFDsQ5XIz5HJ21M2y477X09J2lRUSjmPs7xPFnKBl8Ugq16k0qCOhNqK+QM6eKmYt0RsA8+X5r/kWQ+DwOnhgJQDZwd/hUuSp+or8ZYNw6EkkCz1mP6KnpINOL+3yfqYv82SV32pUFU/qXzEMSqrqKA11yheo9pc48CqSQACevv6T3UDiceXLi8DGHzqreKcgVDrvy/2aEE6Rf75echfOQhz3r05OooldSaSw9ZbthUkMQNQ6GhY9aPaaONy4Uo5WReoBYgel1f0mrdTGMCOMuQkDQQhB2smqIr2/jGb+3x/qZf34ppweG+QaaKFCRXQkPVz1xGXhsbAOcatW1kA0TX4WPykV7cP46kL5dDAtfQ6gQPf/AJmzP8eP5t/lM1eAniLQFFGPt1XeZ4oYMYBfQougTQ3PYQPeZX8VCBa04Y30vTW3fpPPGjz4f/6H/wBOWRyMTtiZNLK2vcdD5fz6ScvDICCFFjoa6dtoG6IiQIiICIiAiJH43PoUkCzsFHqxICj8YEiJynMeBzNbNkZjsa3C33pR0H8pUY+MzYm8rEEE3ua69wdiP5zfRNfQolfy3jWy41cKu9g+Y9QaPb6yUWf9Ff2j/wDMwrTxf9ph/Wf/ANbST4q3Vi/Sxf4SDxTP4mLyr8TV5j/dt18u0jcPybTm8YBQxZyQKqmCir0WPhBvruZRdRNGvJ+iv7R/+ZQce+fMLDNjT7oTYkAnct3uvziTSumifPs+TNjNHIw9Dqa/xv6zp/s5zQ5VKuQXWjYrzA96+e0t44kq6iImVIiYMDMTn+K+0fh58mN1AVaCtZ3YpqAb0vcfSWfJ+LbLhTIwClgbA3AokfwlyibETn8vPcqZ1xviUB2KgB9WQIOmVlAoL9bkwdBEq+V89w5zSa9xYJWgR/D61LSBi41D1kDHhVsuXUqtWirAP3feR+Eo6NWPGCzZQwCihoYgUfpAtwZmQ8GMLlcAADQnQAfeyek8c24rJjUHGqtv5i7BVRe7N3P0gT5D47gcblWYlWUMAwIBphTDewbofhKrg/tMpRC+Nw+QuEVAW1hK3W6O9yXwvF4uIZHUBl0ZR5huCGx2CDLlGzhsaJkRFPlXDpWzewZQNz1nrjeXYsrBmYgqKUq1V5lax72omWQeMF0JoKMboXqBXb5UfzmcvDY/ETyL0fsP8MD2WHiLuPgbv/iSOMwY8gCsdgytQPUg2Afa5qyoBlRdGPSyve3mJFVW1VV/jHFYUD4fKPjbsP7p4GpMSYzhRWsLrA1NZrQe8slyqehB+REi8VjClNKJRcBrA6EHp73UznwqGx0oHnPQD+7yQJkREgREQERNeTKq/EQPmQP3wNkhc2akDdkZWb2UHzH6Df6Ta3G4h1dR9RPepXBFhgRRqiKMCs47jFIO/wDz2E5LjcgZybNDykV6VX1/nJHNMGTE7IxJG5Qk/Em1e5I3B+h2uQsWfTksD4fXu2xHbsPzqdZjFdRyrDmx4K1Km7N0tt/XsPlR6yIvP82PIQ5GRduwDb+hG34/lIeXnWQiq26dSR6fy9OsrX1u2wZmbsP5dxX/ADHWLrtn47E7YGVwQWY9R/dP1Ei4ea5vH0MEGLU4DBW+6FIslq3s71XkNSPwGTFjXh0ZhqDuWBBBspkugQCRZqx1l6nFYzuAx/8AFh+8TDTZ46H7y/iJUcNx+MYlDFbUBTR7r5SB9RLH+nYe50/rgr/mAnOfavhWUjKpvE1BgN9L/dYegNAH3r1jj+pULnPEoaog72QCCaqvw3k77M4MgZsiadJUrZJq7uwPvVVde85zJR2HfqT8tz6X0r5y3wc6ZFCgVVDY0BW2/wCc6WMrPmHN+IxH4kYWLBFdb9Pl6/jLfk/NEzqSNmXZlPY/PuJw/FcY+Q21bHb8/wCf5zofsjw1FnJUAgKqir62WI6jf+Mzy4zFjp5F5nwzZMTop0sQQrWwo9j5SDJMzObSp/8Az+AhwwZvEVFcsxJOgeVrO4b3nvFyVFUKr5QAhxgByNiSSdvvb9ZZxLtTFa/KFII8TNuEG2RhWjoR7nv6zRi+zuJcjZA2XU5tjrPm9jW9e0uYjaYqOX/Z/DicONRYAgamur69rP1uW8RIqIuJw7sACG01uQRQo9jNf9FNqdC+VmZfO2xa9R+H3MnxAj4sba2YgAFVAo30LH095o5ryrHxAC5NVKdVKxAJ7XXWT4gUGf7OW+ErkcLjL3bEvvVBG7DbpJvCcsGHSMY8oD3qY2WYobuj+jLKJdojFXsHStgEDzHvV/d9hMMmQsrUuwYfEe9f4faSokEZkckHStrdeY9+v3Z4zYsjMhpfIxPxHe1Zf0feTIgRnVz1VdiCPMeo6fdhsbsVJ0gKb2JN+Vh6D1kmICIiAiUHLsmfGVLrkZcgxiixco1Eu7k/CvQV69pbeOzfAv8A5NYH0HU/kPeBvdgASTQHWcTg5k3iNq8zamsn9bYDbpVVX8Z144QEgudZG4voD2IXoPn1ji+GxsLZA5UEiwCfpfSWXEqs/wCrrVDc9gNyduwG5+cp+aJl1a9Omt7um69fLv0/4lhyfiMaYwygWwBJUeosKPRR2Eic145DsNyTX8b/ADnWIgvx75Ep2RiNBxF9NKdQDFmNbaNXXrJLcsbKhONcYyK761RlrTvpIrYm/Xf1lY6M2wU0ANVUaG5Hfv8AjU38v458Th1BNdR2K7ahv09vSSz6NRcnBvjP9ajqOpvYEWejDbp7yy4fnONFpAFur0gXVepPt6zrsHF61DKrFWAIPl6H/wApV874HLm0+GrYyNdnUFvynT8Lb+ajv6dJmclxxvG+JlzhxdKQA17JTE+Y9Af3zrsXMgB1odSTt7y34dmCAFGsAA7g/mWs/MypObF47akC+HQVSFG5AJbbY9QB9fWWct/hYi8RxLsPgYjffYKR7E9dvnK/+mLegghGJGTfajs1gDf5XLnmHM0KmzVg/l+//ScvkOpiQKs+Wr332+X+hm2UzBwpKhSqaxj/AKvQVLM2roy3ZOmifb8JXZSykK2x735T1O1HczciMpHatwR1B63frdztuV8SvEYvOoLDZwwB37GvfrM24vrnOVcRw6UStsK3bevcXsPnM805oMmw611NbHbof99e06R+RcKf+0v0sD8BGPkXCgg+EpI6avNXofNcneLjx9nMmRsIL2dyFJ6lb8pMtJgCZnNSIiAiJgmBmJqbiUDBSyhm3UEiyB1od4ycQisqlgGa9IJFmutDvA2xEQERNWPiEYlVZSV2YAglT7jtA2xNI4pCzKGXUtFhYtQdwSO02iBmIiAiIgIiICIiAmJo5ijNiyBd2KOF+ZU1KXgOGz4TjOkHWuPGyAmlIBLZXPTVvR+Q3MC/yZAoskAepmjxmb4FofpPY/Bep/Ke04Zb1HzHsW3r9X0+k3wOZ477MG9WNxqPUNYUb2Smn4flRkVvs/lVWZnQUNgoJs3t1oAbzsJB47Irq2MWxYFaXetu5OwPfczXapiM3LkRKUbfmT6kzm+bYqN9Oo/ISx4vmeVAVyjQ3oOhO+4Y0CCP93KnJmbI21nrSqC19PT5TpEdD9j8pOJlP3WNdtmAY/mTL+U/IeXZMWPcgMxLsKur2Au/QD63LIpk/TH7P+s5X1po4fmuF20I4Zhewvt13qvWRecclXKdanRkqr7MB0DD+I3m3huUhHLhjqOq7LEGyTuC1GrNegk3Q/6Q/Z/1jzwcn/8AmuIJ3KV+sxoVvtW8seV8oVQzHdtTrZ7BWK+Udrr3l0Uf9Ifs/wCsp+LzPhLaj5SSytW1sbKk9jd/MGanK1nEDm/DCrGxBFUO4Br+M8fZnNWYAdHDA1fUeff36j6yLzDjtdgEdALO3Ue/SWf2Z4BtfisKADBb2sk9R7Vf7XtN8vCOniInFoiIgIiICa8/wt8j+6bJgiByvN+DGTiOGXUVJw5NJHYgKQfxEjrxmR+K4ZMy6cuJsivXRgQNDA+hA/32648MmoMVXUoIU0LAPUA9ph+Fxlg5VSy/CxA1D5HqO8upiLnBLH4u3Q5R/l2mtg3+L9rP/KWkSKrsIbUNzXezl/iKnNYOHynieLyYSPEx5FOjs6sPMp9zQr5TtppxcMiszKqhmNsQACxHQse8ujleWcUMubi8gBGrCux6gjHRU+4IM69OgmlODxhmYIoL/GQBbfres3CKMxESBERAREQMTMRATFTMQKludAZWQqaXIuEtY+JlDDy9a3En5crXSrZ9SaX8f5CajyvDqdtPmyWWPfdQh0nquw7TdwnDJjRUQUqigPaB4/o7N8bX/hXZf5n6mvab0QAUAAB0AnqIGCo9JhUA6AD5T1EBERAREQEwVEzEDWMCDoq/gJsiICIiAiIgIiICIiAiIgIiICIiAiIgIiICIiAiIgIiICIiAiIgIiICIiAiIgIiICIiAiIgIiICIiAiIgIiICIiAiIgIiICIiAiIgIiICIiAiI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0968" name="AutoShape 8" descr="data:image/jpeg;base64,/9j/4AAQSkZJRgABAQAAAQABAAD/2wCEAAkGBxATEhUUExQVFBQVFxQUFBcUGRYYFxYWGBUWFxQWFRgYHiggGh0oGxoXITEhJiksLi4vFx8zODMsNygtLisBCgoKDg0OFw8QFywcHBwsLCwsLCwsLCwsLCwsLCwsLCwsLCwrLCwsLCwrLCw3LCssLCssLCw3LCwsKyssLCsrLP/AABEIAKQBMwMBIgACEQEDEQH/xAAbAAEAAgMBAQAAAAAAAAAAAAAABAUBAwYCB//EAD8QAAICAQIEBAMEBgkFAQEAAAECABEDEiEEBTFBEyJRYTJxgQZCkaFScpKxwdEUIzNTYrLh8PEVQ4Kz0hZz/8QAFwEBAQEBAAAAAAAAAAAAAAAAAAECA//EAB0RAQEBAAMAAwEAAAAAAAAAAAABEQISMSFRYUH/2gAMAwEAAhEDEQA/APuMREBERAREQEREBERAREQEREBERAREQEREBERAREQEREBERAREQEREBERAREQEREBERAREQEREBERARPGVLBFkWCLHUbdROaHM87IvD6q4kZPDdhVjGvmOWvda+plwdREof+q5/EZFXG6oGLuC1LQ2Xpu3sJDz89znECyqni4cmXGcbG10hfisV94RlHVROX4DnOXxWxmjqfGFZyAqjwUZlFDdibNS15hzB1y48SBS2QO1uSAFSr6Dc7jb5xgs4nKYub8Sc2Uro0piDFNepQVZrKMo3Jqt+k3H7SubKY7VUxu16rJddQFgUoruYyprpYnOZ/tDlAdlRSiPjx7khiciqR2oVqFzGfnGQZArDScebS+g7OvgtkGxF9un5xlXXSROY5hznP8A0cvSY9aF8ZVxrWiuxVhuaO9dJ7P2lfSCMYtsvgopJ1AhSScgA26bAWTGVNjpInN4ucZHzYVIKHxMiOAaDUgZSQy39NpL5nzo4XZWXqmrDv8A2j3Rxn0NlfofaMXVxczOR5hzjKrF7bSj40dENqCPjGrw6HxdLvYdJYnmmY5DjVcbBb1srNWMdrsUW9hHWpq9icty3nXEjDg1KrvmRtB1eYuqlvOAKF126EiWnLeb+M1IvlGNWcnqHa/JXqADf0jFWsShbnrhzi8MeN4oRVs0cZthluumkHb1Elcw5hkXNixIqk5FdrYkVor0G/WMFpE5jH9qGC48j4wuPImR1piWHhizYIreeeac8zrjIIVGfE2XG2NtenTpJDAr6HrGU11MTmX+0jjURiLJjKq581k7aiPLpHXoTvHKud5WyPjI1EZc3mfygItUq0PMf93HWprponM8R9oXbh8TqoU5sWZ7u9GjGWBFjfeprwfaTJoFJ4mjHjOQ+a2ZlBNUKXr1JjrTXVXEpefcXkGLE2JtDZMmJQSAdn7EGRuC5vkfOit/V6UyDMhqg4K6TZ6giyDGGujieUcEWCCD0I3E9SKREQEREBERAREQEREBNI4VNevSusjSWoaq9L9JuiBAXk3DA2MOMHrelbvr6TaeXYSFXw1pVKKKFBTQKj0BofhJUQIh5bgojw0piGYaRuy0FJ9xQ39ps4ng8eQAOiuBuNQBo+3pN8QI2Pl+FemNB5dGwA8m/l+W5295rflPDmrxYzpAAtRsB0HyEmxAjNwGI3aL5iGbYbstaSfcUPwg8Di1atC6tQe6F6gukN89O3ykmIEJeUcOLHhY/N18o39Z6y8twMSWxoS2nUSos6fhv5SXECsHJsQyY3XyjHqKooULqYUWNCyar8JNz8LjcqWVWKnUtgHS3qPQzdECFm5Tw7Es2JGJ3JKg2fU+/vPP/ReFu/Bx3d/COvW5PiNEHHyrCl+Gi42oqGVVtb9LFT1yvl6YVKqSSzM7MatmY2Sa2kyIGk8MmvXpGutOqt69LmX4ZCwcqCyghT3APxAfPabYgRF5bhAQDGtICEFClDCmA9LFj6zWvJ+GAIGJAGGk+Ubr+j8vaT4gQsnKOHZtTYkJ23IH3fhv1rtPTcswH/trs5yDbo56sPeS4gV6ck4UdMKD4h8I6MCGHyIJ/Gen5Nwxq8SGgFFgfCOgPqB7ydEDTm4ZHADKCFKsoI6Fd1I+U0cby3Hks0BkK6Q+lSwF3XmBH4ybECPwHCjEioDYXuep3sk+/v3kiIgIiICJiZgIiICIiAiIga8+UKpY9FBJr0AuVuLn+FsS5RqIZkSttSlyAuoX7yx4nHqRl6agR+IqUeT7MgjDpfS2MYw5A2yBKIsX1BGx3lmC74rikxqWc6VFWfmQB+ZE8cdxi4sbZGBIQWQKv6XtNfMeW48wpxuOjbahuCQCR3qeOM5WrYHwoBjDKQKGwvvQqQeV5ziPhabPjEqtV5SBZDb7SXm4vGhAdgpa9OogXVWBffeVbch/r8eVW06d3SrDNp06hv5TWxkrjuTYcrKzremzQ2BJABJrcy/CPfNOZ48CB3sqWVfLv17/ACnrHzHG2REU6taHIrCipUEDrfvNHH8oV8aY0rGqZEegNvKelWOsg5eTPiyNlwk/CVTGAvlLMC2ksaC/Tb8o+FdDE08Lr0Lr+Khq7b99rM3SBERAREQETzrEyDAzETGoQMxMXMwESMc7lmCqpC0CSxHUA9NJ9Z5XiMhqlQ3f/cPbY15IEuJGwZ2LsrAAqFOxsENfsPSSCwgZiYuaMuZgwVQDYLbsR0IHYH1gSIkYZclkBUJFX5zt8/JNbcTlDqmhLYM16z93SD9z/EIE2JG8XJdaUurrWf8A4nh8+UFRoTzX99uwv9CBMiRfFy9NKX+ufr9yYPEOGQMqgOSthiaOlm6FR+jAlxEQEREBERAREQEREBERARIvF5DqRQa1lgT6UhIr6yByrlD43DM+qkC/f8zf3h1MaJHYQLmIiAiIgIiICRuP4oYkZyCQos1V13O5EkzzkxhhRAIPUHcQOMzcLxBy8TlRHAYL5WB/rEbHTAV8RHpvvLfk3FnFgxocWa1xljSHsxGnt5j10+8vaipbRX5OaAX/AFWY1o6Yyb1eny7+k5tcJ/pGtMOdFDsQ5XIz5HJ21M2y477X09J2lRUSjmPs7xPFnKBl8Ugq16k0qCOhNqK+QM6eKmYt0RsA8+X5r/kWQ+DwOnhgJQDZwd/hUuSp+or8ZYNw6EkkCz1mP6KnpINOL+3yfqYv82SV32pUFU/qXzEMSqrqKA11yheo9pc48CqSQACevv6T3UDiceXLi8DGHzqreKcgVDrvy/2aEE6Rf75echfOQhz3r05OooldSaSw9ZbthUkMQNQ6GhY9aPaaONy4Uo5WReoBYgel1f0mrdTGMCOMuQkDQQhB2smqIr2/jGb+3x/qZf34ppweG+QaaKFCRXQkPVz1xGXhsbAOcatW1kA0TX4WPykV7cP46kL5dDAtfQ6gQPf/AJmzP8eP5t/lM1eAniLQFFGPt1XeZ4oYMYBfQougTQ3PYQPeZX8VCBa04Y30vTW3fpPPGjz4f/6H/wBOWRyMTtiZNLK2vcdD5fz6ScvDICCFFjoa6dtoG6IiQIiICIiAiJH43PoUkCzsFHqxICj8YEiJynMeBzNbNkZjsa3C33pR0H8pUY+MzYm8rEEE3ua69wdiP5zfRNfQolfy3jWy41cKu9g+Y9QaPb6yUWf9Ff2j/wDMwrTxf9ph/Wf/ANbST4q3Vi/Sxf4SDxTP4mLyr8TV5j/dt18u0jcPybTm8YBQxZyQKqmCir0WPhBvruZRdRNGvJ+iv7R/+ZQce+fMLDNjT7oTYkAnct3uvziTSumifPs+TNjNHIw9Dqa/xv6zp/s5zQ5VKuQXWjYrzA96+e0t44kq6iImVIiYMDMTn+K+0fh58mN1AVaCtZ3YpqAb0vcfSWfJ+LbLhTIwClgbA3AokfwlyibETn8vPcqZ1xviUB2KgB9WQIOmVlAoL9bkwdBEq+V89w5zSa9xYJWgR/D61LSBi41D1kDHhVsuXUqtWirAP3feR+Eo6NWPGCzZQwCihoYgUfpAtwZmQ8GMLlcAADQnQAfeyek8c24rJjUHGqtv5i7BVRe7N3P0gT5D47gcblWYlWUMAwIBphTDewbofhKrg/tMpRC+Nw+QuEVAW1hK3W6O9yXwvF4uIZHUBl0ZR5huCGx2CDLlGzhsaJkRFPlXDpWzewZQNz1nrjeXYsrBmYgqKUq1V5lax72omWQeMF0JoKMboXqBXb5UfzmcvDY/ETyL0fsP8MD2WHiLuPgbv/iSOMwY8gCsdgytQPUg2Afa5qyoBlRdGPSyve3mJFVW1VV/jHFYUD4fKPjbsP7p4GpMSYzhRWsLrA1NZrQe8slyqehB+REi8VjClNKJRcBrA6EHp73UznwqGx0oHnPQD+7yQJkREgREQERNeTKq/EQPmQP3wNkhc2akDdkZWb2UHzH6Df6Ta3G4h1dR9RPepXBFhgRRqiKMCs47jFIO/wDz2E5LjcgZybNDykV6VX1/nJHNMGTE7IxJG5Qk/Em1e5I3B+h2uQsWfTksD4fXu2xHbsPzqdZjFdRyrDmx4K1Km7N0tt/XsPlR6yIvP82PIQ5GRduwDb+hG34/lIeXnWQiq26dSR6fy9OsrX1u2wZmbsP5dxX/ADHWLrtn47E7YGVwQWY9R/dP1Ei4ea5vH0MEGLU4DBW+6FIslq3s71XkNSPwGTFjXh0ZhqDuWBBBspkugQCRZqx1l6nFYzuAx/8AFh+8TDTZ46H7y/iJUcNx+MYlDFbUBTR7r5SB9RLH+nYe50/rgr/mAnOfavhWUjKpvE1BgN9L/dYegNAH3r1jj+pULnPEoaog72QCCaqvw3k77M4MgZsiadJUrZJq7uwPvVVde85zJR2HfqT8tz6X0r5y3wc6ZFCgVVDY0BW2/wCc6WMrPmHN+IxH4kYWLBFdb9Pl6/jLfk/NEzqSNmXZlPY/PuJw/FcY+Q21bHb8/wCf5zofsjw1FnJUAgKqir62WI6jf+Mzy4zFjp5F5nwzZMTop0sQQrWwo9j5SDJMzObSp/8Az+AhwwZvEVFcsxJOgeVrO4b3nvFyVFUKr5QAhxgByNiSSdvvb9ZZxLtTFa/KFII8TNuEG2RhWjoR7nv6zRi+zuJcjZA2XU5tjrPm9jW9e0uYjaYqOX/Z/DicONRYAgamur69rP1uW8RIqIuJw7sACG01uQRQo9jNf9FNqdC+VmZfO2xa9R+H3MnxAj4sba2YgAFVAo30LH095o5ryrHxAC5NVKdVKxAJ7XXWT4gUGf7OW+ErkcLjL3bEvvVBG7DbpJvCcsGHSMY8oD3qY2WYobuj+jLKJdojFXsHStgEDzHvV/d9hMMmQsrUuwYfEe9f4faSokEZkckHStrdeY9+v3Z4zYsjMhpfIxPxHe1Zf0feTIgRnVz1VdiCPMeo6fdhsbsVJ0gKb2JN+Vh6D1kmICIiAiUHLsmfGVLrkZcgxiixco1Eu7k/CvQV69pbeOzfAv8A5NYH0HU/kPeBvdgASTQHWcTg5k3iNq8zamsn9bYDbpVVX8Z144QEgudZG4voD2IXoPn1ji+GxsLZA5UEiwCfpfSWXEqs/wCrrVDc9gNyduwG5+cp+aJl1a9Omt7um69fLv0/4lhyfiMaYwygWwBJUeosKPRR2Eic145DsNyTX8b/ADnWIgvx75Ep2RiNBxF9NKdQDFmNbaNXXrJLcsbKhONcYyK761RlrTvpIrYm/Xf1lY6M2wU0ANVUaG5Hfv8AjU38v458Th1BNdR2K7ahv09vSSz6NRcnBvjP9ajqOpvYEWejDbp7yy4fnONFpAFur0gXVepPt6zrsHF61DKrFWAIPl6H/wApV874HLm0+GrYyNdnUFvynT8Lb+ajv6dJmclxxvG+JlzhxdKQA17JTE+Y9Af3zrsXMgB1odSTt7y34dmCAFGsAA7g/mWs/MypObF47akC+HQVSFG5AJbbY9QB9fWWct/hYi8RxLsPgYjffYKR7E9dvnK/+mLegghGJGTfajs1gDf5XLnmHM0KmzVg/l+//ScvkOpiQKs+Wr332+X+hm2UzBwpKhSqaxj/AKvQVLM2roy3ZOmifb8JXZSykK2x735T1O1HczciMpHatwR1B63frdztuV8SvEYvOoLDZwwB37GvfrM24vrnOVcRw6UStsK3bevcXsPnM805oMmw611NbHbof99e06R+RcKf+0v0sD8BGPkXCgg+EpI6avNXofNcneLjx9nMmRsIL2dyFJ6lb8pMtJgCZnNSIiAiJgmBmJqbiUDBSyhm3UEiyB1od4ycQisqlgGa9IJFmutDvA2xEQERNWPiEYlVZSV2YAglT7jtA2xNI4pCzKGXUtFhYtQdwSO02iBmIiAiIgIiICIiAmJo5ijNiyBd2KOF+ZU1KXgOGz4TjOkHWuPGyAmlIBLZXPTVvR+Q3MC/yZAoskAepmjxmb4FofpPY/Bep/Ke04Zb1HzHsW3r9X0+k3wOZ477MG9WNxqPUNYUb2Smn4flRkVvs/lVWZnQUNgoJs3t1oAbzsJB47Irq2MWxYFaXetu5OwPfczXapiM3LkRKUbfmT6kzm+bYqN9Oo/ISx4vmeVAVyjQ3oOhO+4Y0CCP93KnJmbI21nrSqC19PT5TpEdD9j8pOJlP3WNdtmAY/mTL+U/IeXZMWPcgMxLsKur2Au/QD63LIpk/TH7P+s5X1po4fmuF20I4Zhewvt13qvWRecclXKdanRkqr7MB0DD+I3m3huUhHLhjqOq7LEGyTuC1GrNegk3Q/6Q/Z/1jzwcn/8AmuIJ3KV+sxoVvtW8seV8oVQzHdtTrZ7BWK+Udrr3l0Uf9Ifs/wCsp+LzPhLaj5SSytW1sbKk9jd/MGanK1nEDm/DCrGxBFUO4Br+M8fZnNWYAdHDA1fUeff36j6yLzDjtdgEdALO3Ue/SWf2Z4BtfisKADBb2sk9R7Vf7XtN8vCOniInFoiIgIiICa8/wt8j+6bJgiByvN+DGTiOGXUVJw5NJHYgKQfxEjrxmR+K4ZMy6cuJsivXRgQNDA+hA/32648MmoMVXUoIU0LAPUA9ph+Fxlg5VSy/CxA1D5HqO8upiLnBLH4u3Q5R/l2mtg3+L9rP/KWkSKrsIbUNzXezl/iKnNYOHynieLyYSPEx5FOjs6sPMp9zQr5TtppxcMiszKqhmNsQACxHQse8ujleWcUMubi8gBGrCux6gjHRU+4IM69OgmlODxhmYIoL/GQBbfres3CKMxESBERAREQMTMRATFTMQKludAZWQqaXIuEtY+JlDDy9a3En5crXSrZ9SaX8f5CajyvDqdtPmyWWPfdQh0nquw7TdwnDJjRUQUqigPaB4/o7N8bX/hXZf5n6mvab0QAUAAB0AnqIGCo9JhUA6AD5T1EBERAREQEwVEzEDWMCDoq/gJsiICIiAiIgIiICIiAiIgIiICIiAiIgIiICIiAiIgIiICIiAiIgIiICIiAiIgIiICIiAiIgIiICIiAiIgIiICIiAiIgIiICIiAiIgIiICIiAiI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0970" name="Picture 10" descr="http://kekule.science.upjs.sk/chemia/ucebtext/KUCH4/images/jednod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143000"/>
            <a:ext cx="5029200" cy="2685845"/>
          </a:xfrm>
          <a:prstGeom prst="rect">
            <a:avLst/>
          </a:prstGeom>
          <a:noFill/>
        </p:spPr>
      </p:pic>
      <p:sp>
        <p:nvSpPr>
          <p:cNvPr id="9" name="Tlačidlo akcie: Domov 8">
            <a:hlinkClick r:id="rId4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290" y="152400"/>
            <a:ext cx="8229600" cy="1143000"/>
          </a:xfrm>
        </p:spPr>
        <p:txBody>
          <a:bodyPr/>
          <a:lstStyle/>
          <a:p>
            <a:r>
              <a:rPr lang="sk-SK" dirty="0" smtClean="0"/>
              <a:t>	</a:t>
            </a:r>
            <a:r>
              <a:rPr lang="sk-SK" b="1" dirty="0" smtClean="0"/>
              <a:t>Vodíkové väzby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49826" y="1066800"/>
            <a:ext cx="8534400" cy="5410200"/>
          </a:xfrm>
        </p:spPr>
        <p:txBody>
          <a:bodyPr>
            <a:normAutofit/>
          </a:bodyPr>
          <a:lstStyle/>
          <a:p>
            <a:r>
              <a:rPr lang="sk-SK" dirty="0" smtClean="0"/>
              <a:t>v</a:t>
            </a:r>
            <a:r>
              <a:rPr lang="sk-SK" dirty="0" smtClean="0"/>
              <a:t>odíkové </a:t>
            </a:r>
            <a:r>
              <a:rPr lang="sk-SK" dirty="0" smtClean="0"/>
              <a:t>mostíky, </a:t>
            </a:r>
            <a:r>
              <a:rPr lang="sk-SK" dirty="0" smtClean="0"/>
              <a:t>10-30 </a:t>
            </a:r>
            <a:r>
              <a:rPr lang="sk-SK" dirty="0" smtClean="0"/>
              <a:t>kJ.mol</a:t>
            </a:r>
            <a:r>
              <a:rPr lang="sk-SK" baseline="30000" dirty="0" smtClean="0"/>
              <a:t>-1</a:t>
            </a:r>
          </a:p>
          <a:p>
            <a:r>
              <a:rPr lang="sk-SK" dirty="0" smtClean="0"/>
              <a:t>označuje </a:t>
            </a:r>
            <a:r>
              <a:rPr lang="sk-SK" dirty="0"/>
              <a:t>sa bodkovaním: H – F...H – F...H – F</a:t>
            </a:r>
          </a:p>
          <a:p>
            <a:r>
              <a:rPr lang="sk-SK" dirty="0" smtClean="0"/>
              <a:t>m</a:t>
            </a:r>
            <a:r>
              <a:rPr lang="sk-SK" dirty="0" smtClean="0"/>
              <a:t>edzi </a:t>
            </a:r>
            <a:r>
              <a:rPr lang="sk-SK" dirty="0" smtClean="0"/>
              <a:t>silne </a:t>
            </a:r>
            <a:r>
              <a:rPr lang="sk-SK" dirty="0" err="1" smtClean="0"/>
              <a:t>elektronegatívnym</a:t>
            </a:r>
            <a:r>
              <a:rPr lang="sk-SK" dirty="0" smtClean="0"/>
              <a:t> prvkom </a:t>
            </a:r>
            <a:r>
              <a:rPr lang="sk-SK" b="1" dirty="0" smtClean="0"/>
              <a:t>F,O,N</a:t>
            </a:r>
            <a:r>
              <a:rPr lang="sk-SK" dirty="0" smtClean="0"/>
              <a:t> a </a:t>
            </a:r>
            <a:r>
              <a:rPr lang="sk-SK" b="1" dirty="0" smtClean="0"/>
              <a:t>vodíkom</a:t>
            </a:r>
          </a:p>
          <a:p>
            <a:r>
              <a:rPr lang="sk-SK" dirty="0" smtClean="0"/>
              <a:t>d</a:t>
            </a:r>
            <a:r>
              <a:rPr lang="sk-SK" dirty="0" smtClean="0"/>
              <a:t>ôsledkom </a:t>
            </a:r>
            <a:r>
              <a:rPr lang="sk-SK" dirty="0" smtClean="0"/>
              <a:t>je, zvýšenie </a:t>
            </a:r>
            <a:r>
              <a:rPr lang="sk-SK" dirty="0"/>
              <a:t>teploty topenia a </a:t>
            </a:r>
            <a:r>
              <a:rPr lang="sk-SK" dirty="0" smtClean="0"/>
              <a:t>varu</a:t>
            </a:r>
          </a:p>
          <a:p>
            <a:r>
              <a:rPr lang="sk-SK" dirty="0" smtClean="0"/>
              <a:t>voda je v bežných podmienkach kvapalná </a:t>
            </a:r>
          </a:p>
          <a:p>
            <a:r>
              <a:rPr lang="sk-SK" dirty="0"/>
              <a:t>s</a:t>
            </a:r>
            <a:r>
              <a:rPr lang="sk-SK" dirty="0" smtClean="0"/>
              <a:t>ú v ľade, NH</a:t>
            </a:r>
            <a:r>
              <a:rPr lang="sk-SK" baseline="-25000" dirty="0" smtClean="0"/>
              <a:t>3</a:t>
            </a:r>
            <a:r>
              <a:rPr lang="sk-SK" dirty="0" smtClean="0"/>
              <a:t>, DNA, </a:t>
            </a:r>
            <a:r>
              <a:rPr lang="sk-SK" dirty="0" smtClean="0"/>
              <a:t> KK, sek</a:t>
            </a:r>
            <a:r>
              <a:rPr lang="sk-SK" dirty="0" smtClean="0"/>
              <a:t>. štruktúre bielkovín</a:t>
            </a:r>
          </a:p>
          <a:p>
            <a:r>
              <a:rPr lang="sk-SK" dirty="0" smtClean="0"/>
              <a:t>nie sú vo vodnej pare, </a:t>
            </a:r>
            <a:r>
              <a:rPr lang="sk-SK" dirty="0" err="1" smtClean="0"/>
              <a:t>HCl</a:t>
            </a:r>
            <a:endParaRPr lang="sk-SK" dirty="0"/>
          </a:p>
        </p:txBody>
      </p:sp>
      <p:pic>
        <p:nvPicPr>
          <p:cNvPr id="3074" name="Picture 2" descr="https://encrypted-tbn0.gstatic.com/images?q=tbn:ANd9GcT7RGtK6Pe2YwcTmJm_CUKvXVNzYiB32S54XJCXmzf5jcUrT-e-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038725"/>
            <a:ext cx="28765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9267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sk-SK" dirty="0" smtClean="0"/>
              <a:t>Stredné postavenie medzi väzbami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Prítomnosť vodíkovej väzby je príčinou anomálnych vlastností zlúčenín, zvyšuje teplotu varu</a:t>
            </a:r>
            <a:endParaRPr lang="sk-SK" dirty="0"/>
          </a:p>
        </p:txBody>
      </p:sp>
      <p:sp>
        <p:nvSpPr>
          <p:cNvPr id="1026" name="AutoShape 2" descr="data:image/jpeg;base64,/9j/4AAQSkZJRgABAQAAAQABAAD/2wCEAAkGBhQSEBQUEBMWEhUVGRgZFBIXFhUSGxogGhQXHBscFxoYGyYeHBwjGhsXIjEiIzMvLCwwGB4xNTAqNig3LSkBCQoKDgwOGg8PGiwkHSQsLTA0NC0sNSw1KS8sKS41NTQuLjQsNSwsKiw1LDAvLSwsKSwsLCw0LCksLC8vKiksKf/AABEIAI0AqQMBIgACEQEDEQH/xAAcAAEAAwADAQEAAAAAAAAAAAAABQYHAgQIAwH/xAA4EAACAQIEBAUBBgYCAwEAAAABAgMAEQQSITEFBkFRBxMiYXGBFDJCkaHwIzNSkrHBF9EVFuEI/8QAGwEBAAIDAQEAAAAAAAAAAAAAAAQFAgMGAQf/xAAqEQACAgEDAwIFBQAAAAAAAAAAAQIDEQQFEiExURNBFCJhcaEGMoHR8f/aAAwDAQACEQMRAD8A3GlKUApSlAKUpQClKUApSlAKUpQCurxHikUC555FjXuxAv8AHf6V0uZ+ZI8FAZZNTsiA2LN0Hx3PSscY4jiU5kmJa50XUKovso6DT56mo11/D5V1ZdbbtT1Sdtj41r38/Rf2aFjPF/BobIJZdTqqhRp19bDevzB+MOCc2cSxXNrsgI+SUJsKqk/IBSO5HTe19vrVK4xw/wAtrbfn+/eozvuj3LyG1bdcsVt585PSHD+JxTpngkWVdsykMPjTrXZrzDy9zXNgJhJAxtf1xEnK47MP8HcV6J5Z5jix2GSeHZtCptdWG6tbqP1BB61MqtVi+pzm4bfLSS6PMfJK0pStxWClKUApSlAKUpQClKUApSlAKUpQClKUBi/izxgy49YfwwqBve5cBmv20sLex71L8jTxxqM1v9f57WqkeIoKcVxOYWuwI+Ci2Iro4LmIxjT/AD7Df9aqXLFrkz6DGhWaCuqD9l+TSeM8+gzywuVIuwiYC6NZFJXOBpKDnDIb39NuorLeN8TkdznWMd8sjN0tp6AK6UuLbIqZgVSUyKbktcszWPT7zHWunNiCdzWyyfNkTRaZ6aLy8HCZ60jwF40VxU2HP3ZUzi5tZkIGg63Vj/bWXyPVz8HMKx4rBJlORPMDN0BaGQAfP+r1nUsNEXcZqdcsnpClfN5bdCa6p4ugOVzlPvt+dTzkzvUoDSgFKUoBSlKAUpVUbxKwvoA8xne1ognqDHEGAIbkLmMwdd7egm4FiQLXSqdxvxFiTBtLh1aSVosS8cZT7pwwIkMvqFlR7A5Tc/hvvUQfFIpiIhM0MUI8oYjMkmYGTByThkfPYhiqqqBWY33uQABpFKrH/IWHEywssqMTCjZo7eW+IUtFHJrcOwHS4Fxcjpx/5GwpTMpY2j8xgckWUeeYLM0rqmbzQ62B/Ae4uBaaVD8q8b+1YOOfOj5812RWRbh2UqAzMTlIy3vZiLiwNqlHFAY944cvFJY8XGps4yTHsV0QkdLjS+3pG3XKjNXpLjpFiCAwIK5XGYEEWYEHoQR+xXn/AI/y28eIKQozg3KBQzaDe25Nu24qJbTl8kdDt+5cYKmft2Ilpq+DSVxNFUkgAXJ2A1rSo4LGdzkflehvCTApHglYKATcBgBc2IzEka6tcewUCs/5D8IZ8TIsuMRoIAblWBSR7dApF1B7n6VqOOdMI4iQBIwBkUdB1t+u/c71Kqjjqyh19yliEX9yeXjMTs6KblCysQDYFcpYX7jMt799L1SuLcfR5JYxvFlBNxY51vcVTzxt2mSa5GIkmePFxD7phBkC5k2IVBGQ51N7XN7V1JcJDHLI8ccalsuXKirkyrY5SB1+lbyrNU8P+OmVZInNzHYqepB+exq31mvhPhGMk0p2yhPqSD/r9a0qgFKVXubeY/s6qi/fkvb2A3PzQE88oG5ArkrA7VUeC4zMwubk66m9+h6fNWaOZbhSwDWzZLi9hYEgbkAkC/uKA7NVafw5wrPK6+ZHJLLFN5iuCUaJ86+WrKUC5y7FSCCXN+lrMj3qr85c6PgGUeR5wlRvJCsQzTCRFWK2XUsHuMt29D+nSgOOK8N4HgWISzJlXEI0imLM64o3mDZoygzHX0gW6WFcf+MMIZfMkzyg+XmjcxsjeXhGw4BGS+qMSdfvAEW2qFwXNUi4hQHYxhcayYiafLC5imQS+b/DzZYyWVG0sB+K9x2sVzFjZG4e6xrCZZ5wsZeULLGuFkZWkHlh1uQWCkXFlva9gBIYbwyw6SpJ5s7ZXgcozRkM2GDLAWIjD+hSo0IzZBmzEkt9J/DbClpHUyRu88eIDq4JjeJiy+WrqyBc7SMVIIJkb2tE4fxWEj4XJBmWY4RJvVrC+LBMYuRZ9Mp06HodK0EUBXeH4FMDFHh0Z3UGR87lMxMkru18qqv3mPTtVd5l5uMU7SQ5pEwqI2KjzeXlDEuGiP4nyAlkYWK2sQd7FzlA3lCRBcpfMAL6fHtWV8SeORpWuw85QkqqQA4FwL3BINjluLG2lAd/mbiOIkxkcsckfl5JsreS5sreWQHIlALEDQjLsdO3a5L4kf8AyMYH4syn+0n89P1quYnHFtBoBoPpV08L+AsZGxLiyqCEv1J3I9gKAvOO5ZwsxvNhoZDcm7RqTc7m9utcsBy5hoP5OHijN73WNQb972vUjSvMIy5yxjIqE5o5c+1R+lski/dbp8N7VN0r0xMT4ry/jIjaSJ2HQrdwff0/vWufB+RsViGF4zGp3dxl79NzW00oCP4HwVMLCsUfTdupPUmpClKAVlPiZMy45Sb5fLXL+Zvb61q1VTn/AJYOKiDxayR3sP6h1Hz2+tAZUvMjRSviE1TDlFmRr3IGpaK2qlRJqCbN20Bq4QtM2OWX7XKFWJ1uI8JYXmiPl28q+UgE3OvpHq11oUvDwsjZ0IYkZ0OYXK2tmW9jbTftUtFxsqNT8m9qA1vhfEc81h2JP7/e9d3ijYcZWxJiHlkOjSlBkOoDAtsdSL1j/wD76kOHkMZb7S/pjI2QdW/In6gdjVMV5J3vI7Ox0zMWcnfqai3aj03hLLLzbtolq485S4x+3c3gcO4RO72GDlaQHOA0T3BZWa4v1YKx9wDUk3KeEaNUMCMgYuoNzZmUKWBve5XSsQwvKzutwD+n/fz9Kk+FcwYzhzizF4xoYnLFbe39PyP12rUtW1++PQsLf09CSa09qcvD6fk15uUsIXjkOGizx5PLbIBl8v8Al2t/T07VIz4hY1zOyotwMzEKLkgAXPckD61HcF5mhxWH8+IkgAl0sWZSBcgqtyT2tv0qr4SCHmGBJMTh54YIpi0SM+VZ1W4BdB0/+gNvU5NNZRy1lcq5OE1holeC4jiMvEMQcTGkGDQeXDHo7yG9/NDA6KQdj7C1wTTi/h3hpyWAMTHcpt/adKs6IAABoBoBXKvTAp3DvDDDRm7l5bHQGyjpuBvVuiiCqFUBQNgBYCudKAUpSgFKUoBSlKAUpSgFKUoDoY/gUE/86JH9yNfzGtZ74u4TCYThwWOFFklkAjsDcW1Y3vsB0OlztWo1i/8A+hJ2z4RL+m0rW97oL/kTWE3iJJ0sFO1J9jLIpL6mpzgsozC/71/f51W43r7PiLAAGxYix7Ea37EabdarZRyztqrlGvB6G5RxEZUXt3sfcafNfHnXhkTISLX6fQfqf38ZBwTj5KhWeRDGSP4ckkQO2voYdLb7a1Py8z/w8md331d3mb4zPcgb/FbZTjx4sr6tJb8QroPodnkHjpwnEFUkiOU5HHTW+Q/Rra+7VuYHavL5xpEqupsQwIPaxFj86V6gQ6CstG3hxNH6krj6sLV3a6/x/p+0pSpxy4pSlAKUpQClKUApSlAKUpQClKUArMvHjgxkwUc62/gP6tNcr2XfsGt+dabXXx+HjkjeOYKyOCrK1iCCNd6xksrBtps9Oal4PH4rne++tXLnDw0mwsz+QGlg0KSkW0PQt90kd9O9hVMdCpsQQRuDpUOUWu50lV8LF8rydmGS22l6+4xB71HBq7OCw0krrHEjSOxsqqCSb+1anDJYw1XBFk5J4Y2Kx8ES/wBYZiRcBU9TX+gtr1I716aFUnw08Phw6IvKQ2IlAzkWIQb5FPX3PUj2q7VMpr4I5jctZ8TbldkKUpW8rBSlKAUpSgFKUoBSlKAUpSgFKUoCH5n46MLEGGrucqD37moDhPEM5DSNcm253O9vmo/xYZg+HOuWzfF7j9bVRpuJNJIkcRCyqjSZnGZCCQpRl3OY9QQVtcUBubOgCrIVHmHIAbeokE5RfckAm3tVN454Q4PFSFrvFddFQ7G+4zX0tcZdtdLVBpxSTHJgp0nmiGdJGiX7PaO0UqllzxklrkDUnQnTteOG8RJeNMxc7FjYFvc5QBf4A+K8ayuplGTi8x7lTw3gFg1a7zTuLfduifW4WrtwDlDC4IWw0KobAF7ZnPyx1NTNK8UUuxsnfZNYkxSlKyNIpSlAKUpQClKUApSlAKUpQClKUApSlAQXOHL32vDlBo6+pD79j8/9ViuP4W0clpUKOtxuyGx3FwQbGvQ9dXHcLimFpY1ce4B/XegMPwXEigVVAAAACi4tbYadNBWl8kcJlF5pgUuLIp3t3I6VO4HlzDQm8UKKe9r/AJX2qSoBSlKAUpSgFKUoBSlKAUpSgFKUoBSlKAUpSgP/2Q=="/>
          <p:cNvSpPr>
            <a:spLocks noChangeAspect="1" noChangeArrowheads="1"/>
          </p:cNvSpPr>
          <p:nvPr/>
        </p:nvSpPr>
        <p:spPr bwMode="auto">
          <a:xfrm>
            <a:off x="155575" y="-639763"/>
            <a:ext cx="1609725" cy="1343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8" name="Picture 4" descr="Zdroj: http://www.infovek.sk/predmety/biologia/diplomky/biologia_bunky/Obrazky%20diplomovky/molekula_vod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124200"/>
            <a:ext cx="3657600" cy="3053753"/>
          </a:xfrm>
          <a:prstGeom prst="rect">
            <a:avLst/>
          </a:prstGeom>
          <a:noFill/>
        </p:spPr>
      </p:pic>
      <p:sp>
        <p:nvSpPr>
          <p:cNvPr id="6" name="Tlačidlo akcie: Domov 5">
            <a:hlinkClick r:id="rId3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sk-SK" b="1" dirty="0" err="1" smtClean="0"/>
              <a:t>Van</a:t>
            </a:r>
            <a:r>
              <a:rPr lang="sk-SK" b="1" dirty="0" smtClean="0"/>
              <a:t> der </a:t>
            </a:r>
            <a:r>
              <a:rPr lang="sk-SK" b="1" dirty="0" err="1" smtClean="0"/>
              <a:t>Waalsove</a:t>
            </a:r>
            <a:r>
              <a:rPr lang="sk-SK" b="1" dirty="0" smtClean="0"/>
              <a:t> sily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</a:t>
            </a:r>
            <a:r>
              <a:rPr lang="sk-SK" dirty="0" smtClean="0"/>
              <a:t>ajslabšie sily</a:t>
            </a:r>
          </a:p>
          <a:p>
            <a:r>
              <a:rPr lang="sk-SK" dirty="0" smtClean="0"/>
              <a:t>v</a:t>
            </a:r>
            <a:r>
              <a:rPr lang="sk-SK" dirty="0" smtClean="0"/>
              <a:t>zájomné </a:t>
            </a:r>
            <a:r>
              <a:rPr lang="sk-SK" dirty="0" smtClean="0"/>
              <a:t>pôsobenie medzi čiastkovými nábojmi na atómoch v molekulách</a:t>
            </a:r>
          </a:p>
          <a:p>
            <a:r>
              <a:rPr lang="sk-SK" dirty="0" smtClean="0"/>
              <a:t>t</a:t>
            </a:r>
            <a:r>
              <a:rPr lang="sk-SK" dirty="0" smtClean="0"/>
              <a:t>voria </a:t>
            </a:r>
            <a:r>
              <a:rPr lang="sk-SK" dirty="0" smtClean="0"/>
              <a:t>sa dočasné </a:t>
            </a:r>
            <a:r>
              <a:rPr lang="sk-SK" dirty="0" smtClean="0"/>
              <a:t>dipóly</a:t>
            </a:r>
          </a:p>
          <a:p>
            <a:r>
              <a:rPr lang="sk-SK" dirty="0" smtClean="0"/>
              <a:t>l</a:t>
            </a:r>
            <a:r>
              <a:rPr lang="sk-SK" dirty="0" smtClean="0"/>
              <a:t>átky sú </a:t>
            </a:r>
            <a:r>
              <a:rPr lang="sk-SK" dirty="0" smtClean="0"/>
              <a:t>prchavé, niekedy sublimujú </a:t>
            </a:r>
            <a:endParaRPr lang="sk-SK" dirty="0" smtClean="0"/>
          </a:p>
          <a:p>
            <a:r>
              <a:rPr lang="sk-SK" dirty="0" smtClean="0"/>
              <a:t>napríklad </a:t>
            </a:r>
            <a:r>
              <a:rPr lang="sk-SK" dirty="0" err="1" smtClean="0"/>
              <a:t>naftalén</a:t>
            </a:r>
            <a:r>
              <a:rPr lang="sk-SK" dirty="0" smtClean="0"/>
              <a:t>, jód, </a:t>
            </a:r>
            <a:r>
              <a:rPr lang="sk-SK" dirty="0" smtClean="0"/>
              <a:t>bróm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2988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obsah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9938" name="Picture 2" descr="Zdroj: http://www.geo.arizona.edu/xtal/nats101/9_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71600"/>
            <a:ext cx="7736779" cy="4038600"/>
          </a:xfrm>
          <a:prstGeom prst="rect">
            <a:avLst/>
          </a:prstGeom>
          <a:noFill/>
        </p:spPr>
      </p:pic>
      <p:sp>
        <p:nvSpPr>
          <p:cNvPr id="7" name="Tlačidlo akcie: Domov 6">
            <a:hlinkClick r:id="rId3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b="1" dirty="0" smtClean="0"/>
              <a:t>Medzi látky patria:</a:t>
            </a:r>
            <a:br>
              <a:rPr lang="sk-SK" b="1" dirty="0" smtClean="0"/>
            </a:br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sk-SK" dirty="0" smtClean="0"/>
              <a:t>chemicky čisté látky = chemické indivíduá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 smtClean="0"/>
              <a:t>zmesi </a:t>
            </a:r>
          </a:p>
          <a:p>
            <a:endParaRPr lang="sk-SK" dirty="0" smtClean="0"/>
          </a:p>
          <a:p>
            <a:pPr>
              <a:buNone/>
            </a:pPr>
            <a:r>
              <a:rPr lang="sk-SK" b="1" dirty="0" smtClean="0"/>
              <a:t>Chemicky čisté látky sa delia na: </a:t>
            </a:r>
          </a:p>
          <a:p>
            <a:r>
              <a:rPr lang="sk-SK" dirty="0" smtClean="0"/>
              <a:t>prvky – </a:t>
            </a:r>
            <a:r>
              <a:rPr lang="sk-SK" dirty="0" err="1" smtClean="0"/>
              <a:t>pr</a:t>
            </a:r>
            <a:r>
              <a:rPr lang="sk-SK" dirty="0" smtClean="0"/>
              <a:t>. ...</a:t>
            </a:r>
          </a:p>
          <a:p>
            <a:r>
              <a:rPr lang="sk-SK" dirty="0" smtClean="0"/>
              <a:t>zlúčeniny – </a:t>
            </a:r>
            <a:r>
              <a:rPr lang="sk-SK" dirty="0" err="1" smtClean="0"/>
              <a:t>pr</a:t>
            </a:r>
            <a:r>
              <a:rPr lang="sk-SK" dirty="0" smtClean="0"/>
              <a:t>. ...</a:t>
            </a:r>
          </a:p>
          <a:p>
            <a:endParaRPr lang="sk-SK" dirty="0" smtClean="0"/>
          </a:p>
          <a:p>
            <a:r>
              <a:rPr lang="sk-SK" dirty="0" smtClean="0"/>
              <a:t>Čoho je viac? 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7543800" y="2819400"/>
            <a:ext cx="914400" cy="3170099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sk-SK" sz="20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Koordinačná väzba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  <a:solidFill>
            <a:srgbClr val="FFC000"/>
          </a:solidFill>
        </p:spPr>
        <p:txBody>
          <a:bodyPr>
            <a:normAutofit lnSpcReduction="10000"/>
          </a:bodyPr>
          <a:lstStyle/>
          <a:p>
            <a:pPr algn="ctr">
              <a:buFont typeface="Wingdings" pitchFamily="2" charset="2"/>
              <a:buNone/>
            </a:pPr>
            <a:r>
              <a:rPr lang="sk-SK" b="1" i="1" dirty="0" smtClean="0"/>
              <a:t>Princíp:</a:t>
            </a:r>
          </a:p>
          <a:p>
            <a:pPr algn="ctr">
              <a:buFont typeface="Wingdings" pitchFamily="2" charset="2"/>
              <a:buNone/>
            </a:pPr>
            <a:r>
              <a:rPr lang="sk-SK" b="1" i="1" dirty="0" smtClean="0"/>
              <a:t>- </a:t>
            </a:r>
            <a:r>
              <a:rPr lang="en-US" b="1" i="1" dirty="0" err="1" smtClean="0"/>
              <a:t>spočíva</a:t>
            </a:r>
            <a:r>
              <a:rPr lang="en-US" b="1" i="1" dirty="0" smtClean="0"/>
              <a:t> v tom, </a:t>
            </a:r>
            <a:r>
              <a:rPr lang="sk-SK" b="1" i="1" dirty="0" smtClean="0"/>
              <a:t>že</a:t>
            </a:r>
            <a:r>
              <a:rPr lang="en-US" b="1" i="1" dirty="0" smtClean="0"/>
              <a:t> </a:t>
            </a:r>
            <a:r>
              <a:rPr lang="en-US" b="1" i="1" dirty="0" err="1" smtClean="0"/>
              <a:t>jeden</a:t>
            </a:r>
            <a:r>
              <a:rPr lang="en-US" b="1" i="1" dirty="0" smtClean="0"/>
              <a:t> </a:t>
            </a:r>
            <a:r>
              <a:rPr lang="en-US" b="1" i="1" dirty="0" err="1" smtClean="0"/>
              <a:t>prvok</a:t>
            </a:r>
            <a:r>
              <a:rPr lang="en-US" b="1" i="1" dirty="0" smtClean="0"/>
              <a:t> </a:t>
            </a:r>
            <a:r>
              <a:rPr lang="en-US" b="1" i="1" dirty="0" err="1" smtClean="0"/>
              <a:t>má</a:t>
            </a:r>
            <a:r>
              <a:rPr lang="en-US" b="1" i="1" dirty="0" smtClean="0"/>
              <a:t> </a:t>
            </a:r>
            <a:r>
              <a:rPr lang="en-US" b="1" i="1" dirty="0" err="1" smtClean="0"/>
              <a:t>voľný</a:t>
            </a:r>
            <a:r>
              <a:rPr lang="en-US" b="1" i="1" dirty="0" smtClean="0"/>
              <a:t> </a:t>
            </a:r>
            <a:r>
              <a:rPr lang="en-US" b="1" i="1" dirty="0" err="1" smtClean="0"/>
              <a:t>elektrónový</a:t>
            </a:r>
            <a:r>
              <a:rPr lang="en-US" b="1" i="1" dirty="0" smtClean="0"/>
              <a:t> </a:t>
            </a:r>
            <a:r>
              <a:rPr lang="en-US" b="1" i="1" dirty="0" err="1" smtClean="0"/>
              <a:t>pár</a:t>
            </a:r>
            <a:r>
              <a:rPr lang="en-US" b="1" i="1" dirty="0" smtClean="0"/>
              <a:t> a </a:t>
            </a:r>
            <a:r>
              <a:rPr lang="en-US" b="1" i="1" dirty="0" err="1" smtClean="0"/>
              <a:t>druhý</a:t>
            </a:r>
            <a:r>
              <a:rPr lang="en-US" b="1" i="1" dirty="0" smtClean="0"/>
              <a:t> </a:t>
            </a:r>
            <a:r>
              <a:rPr lang="en-US" b="1" i="1" dirty="0" err="1" smtClean="0"/>
              <a:t>prvok</a:t>
            </a:r>
            <a:r>
              <a:rPr lang="en-US" b="1" i="1" dirty="0" smtClean="0"/>
              <a:t> </a:t>
            </a:r>
            <a:r>
              <a:rPr lang="en-US" b="1" i="1" dirty="0" err="1" smtClean="0"/>
              <a:t>má</a:t>
            </a:r>
            <a:r>
              <a:rPr lang="en-US" b="1" i="1" dirty="0" smtClean="0"/>
              <a:t> </a:t>
            </a:r>
            <a:r>
              <a:rPr lang="en-US" b="1" i="1" dirty="0" err="1" smtClean="0"/>
              <a:t>voľné</a:t>
            </a:r>
            <a:r>
              <a:rPr lang="en-US" b="1" i="1" dirty="0" smtClean="0"/>
              <a:t> </a:t>
            </a:r>
            <a:r>
              <a:rPr lang="en-US" b="1" i="1" dirty="0" err="1" smtClean="0"/>
              <a:t>orbitály</a:t>
            </a:r>
            <a:r>
              <a:rPr lang="en-US" b="1" i="1" dirty="0" smtClean="0"/>
              <a:t>, </a:t>
            </a:r>
            <a:r>
              <a:rPr lang="en-US" b="1" i="1" dirty="0" err="1" smtClean="0"/>
              <a:t>kde</a:t>
            </a:r>
            <a:r>
              <a:rPr lang="en-US" b="1" i="1" dirty="0" smtClean="0"/>
              <a:t> by </a:t>
            </a:r>
            <a:r>
              <a:rPr lang="en-US" b="1" i="1" dirty="0" err="1" smtClean="0"/>
              <a:t>ich</a:t>
            </a:r>
            <a:r>
              <a:rPr lang="en-US" b="1" i="1" dirty="0" smtClean="0"/>
              <a:t> </a:t>
            </a:r>
            <a:r>
              <a:rPr lang="en-US" b="1" i="1" dirty="0" err="1" smtClean="0"/>
              <a:t>umiestnil</a:t>
            </a:r>
            <a:endParaRPr lang="en-US" b="1" i="1" dirty="0" smtClean="0"/>
          </a:p>
          <a:p>
            <a:pPr algn="ctr">
              <a:buFont typeface="Wingdings" pitchFamily="2" charset="2"/>
              <a:buNone/>
            </a:pPr>
            <a:r>
              <a:rPr lang="en-US" b="1" i="1" dirty="0" smtClean="0"/>
              <a:t> </a:t>
            </a:r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" name="Picture 2" descr="http://upload.wikimedia.org/wikipedia/commons/8/8a/Hexafluorido%C5%BEelezit%C3%BD_an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581400"/>
            <a:ext cx="2689101" cy="30682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  <a:solidFill>
            <a:srgbClr val="FFFF66"/>
          </a:solidFill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Koordinačné zlúčeniny =komplexy</a:t>
            </a:r>
            <a:endParaRPr lang="sk-SK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844824"/>
            <a:ext cx="84352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800" b="1" dirty="0" smtClean="0"/>
              <a:t>- sú zložené z dvoch častí:</a:t>
            </a: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a.)</a:t>
            </a:r>
            <a:r>
              <a:rPr lang="sk-SK" sz="2800" b="1" dirty="0" smtClean="0"/>
              <a:t> </a:t>
            </a:r>
            <a:r>
              <a:rPr lang="sk-SK" sz="2800" b="1" u="sng" dirty="0" smtClean="0">
                <a:solidFill>
                  <a:srgbClr val="FF0000"/>
                </a:solidFill>
              </a:rPr>
              <a:t>centrálny atóm</a:t>
            </a:r>
            <a:r>
              <a:rPr lang="sk-SK" sz="2800" u="sng" dirty="0" smtClean="0"/>
              <a:t> </a:t>
            </a:r>
            <a:r>
              <a:rPr lang="sk-SK" sz="2800" dirty="0" smtClean="0"/>
              <a:t>– príjemca - </a:t>
            </a:r>
            <a:r>
              <a:rPr lang="sk-SK" sz="2800" b="1" dirty="0" err="1" smtClean="0"/>
              <a:t>akceptor</a:t>
            </a:r>
            <a:r>
              <a:rPr lang="sk-SK" sz="2800" dirty="0" smtClean="0"/>
              <a:t>, má voľný </a:t>
            </a:r>
            <a:r>
              <a:rPr lang="sk-SK" sz="2800" dirty="0" err="1" smtClean="0"/>
              <a:t>orbitál</a:t>
            </a:r>
            <a:r>
              <a:rPr lang="sk-SK" sz="2800" dirty="0" smtClean="0"/>
              <a:t>  (najčastejšie atóm prechodného kovu)</a:t>
            </a:r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b.) </a:t>
            </a:r>
            <a:r>
              <a:rPr lang="sk-SK" sz="2800" b="1" u="sng" dirty="0" err="1" smtClean="0">
                <a:solidFill>
                  <a:srgbClr val="FFFF00"/>
                </a:solidFill>
              </a:rPr>
              <a:t>ligand</a:t>
            </a:r>
            <a:r>
              <a:rPr lang="sk-SK" sz="2800" b="1" dirty="0" smtClean="0"/>
              <a:t> </a:t>
            </a:r>
            <a:r>
              <a:rPr lang="sk-SK" sz="2800" dirty="0" smtClean="0"/>
              <a:t>– darca – </a:t>
            </a:r>
            <a:r>
              <a:rPr lang="sk-SK" sz="2800" b="1" dirty="0" err="1" smtClean="0"/>
              <a:t>donor</a:t>
            </a:r>
            <a:r>
              <a:rPr lang="sk-SK" sz="2800" b="1" dirty="0" smtClean="0"/>
              <a:t>, </a:t>
            </a:r>
            <a:r>
              <a:rPr lang="sk-SK" sz="2800" dirty="0" smtClean="0"/>
              <a:t>anión alebo neutrálna molekula, má voľný elektrónový pár</a:t>
            </a:r>
          </a:p>
          <a:p>
            <a:pPr>
              <a:buNone/>
            </a:pPr>
            <a:endParaRPr lang="sk-SK" sz="2800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>
                <a:hlinkClick r:id="rId2"/>
              </a:rPr>
              <a:t>http://www.oskole.sk/?</a:t>
            </a:r>
            <a:r>
              <a:rPr lang="sk-SK" dirty="0" smtClean="0">
                <a:hlinkClick r:id="rId2"/>
              </a:rPr>
              <a:t>id_cat=53&amp;clanok=9699</a:t>
            </a:r>
            <a:endParaRPr lang="sk-SK" dirty="0" smtClean="0"/>
          </a:p>
          <a:p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kekule.science.upjs.sk/chemia/ucebtext/KUCH4/sigma%20a%20pi.htm</a:t>
            </a:r>
            <a:endParaRPr lang="sk-SK" dirty="0" smtClean="0"/>
          </a:p>
          <a:p>
            <a:r>
              <a:rPr lang="sk-SK" dirty="0">
                <a:hlinkClick r:id="rId4"/>
              </a:rPr>
              <a:t>http://</a:t>
            </a:r>
            <a:r>
              <a:rPr lang="sk-SK" dirty="0" smtClean="0">
                <a:hlinkClick r:id="rId4"/>
              </a:rPr>
              <a:t>kekule.science.upjs.sk/chemia/ucebtext/KUCH4/vodikova%20vazba.htm</a:t>
            </a:r>
            <a:endParaRPr lang="sk-SK" dirty="0" smtClean="0"/>
          </a:p>
          <a:p>
            <a:r>
              <a:rPr lang="sk-SK" dirty="0">
                <a:hlinkClick r:id="rId5"/>
              </a:rPr>
              <a:t>http://</a:t>
            </a:r>
            <a:r>
              <a:rPr lang="sk-SK" dirty="0" smtClean="0">
                <a:hlinkClick r:id="rId5"/>
              </a:rPr>
              <a:t>kekule.science.upjs.sk/chemia/ucebtext/KUCH4/definicia.htm</a:t>
            </a:r>
            <a:endParaRPr lang="sk-SK" dirty="0" smtClean="0"/>
          </a:p>
          <a:p>
            <a:r>
              <a:rPr lang="sk-SK" dirty="0">
                <a:hlinkClick r:id="rId6"/>
              </a:rPr>
              <a:t>http://</a:t>
            </a:r>
            <a:r>
              <a:rPr lang="sk-SK" dirty="0" smtClean="0">
                <a:hlinkClick r:id="rId6"/>
              </a:rPr>
              <a:t>chemvazba.moxo.cz/Lekce/lekce2.html</a:t>
            </a:r>
            <a:endParaRPr lang="sk-SK" dirty="0" smtClean="0"/>
          </a:p>
          <a:p>
            <a:r>
              <a:rPr lang="sk-SK" dirty="0">
                <a:hlinkClick r:id="rId7"/>
              </a:rPr>
              <a:t>http://</a:t>
            </a:r>
            <a:r>
              <a:rPr lang="sk-SK" dirty="0" smtClean="0">
                <a:hlinkClick r:id="rId7"/>
              </a:rPr>
              <a:t>kekule.science.upjs.sk/chemia/ucebtext/KUCH4/ionova%20vazba.htm</a:t>
            </a:r>
            <a:endParaRPr lang="sk-SK" dirty="0" smtClean="0"/>
          </a:p>
          <a:p>
            <a:endParaRPr lang="sk-SK" b="1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99220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sk-SK" sz="4000" dirty="0"/>
              <a:t>p</a:t>
            </a:r>
            <a:r>
              <a:rPr lang="sk-SK" sz="4000" dirty="0" smtClean="0"/>
              <a:t>oznáme 118 prvkov (PSP) </a:t>
            </a:r>
          </a:p>
          <a:p>
            <a:r>
              <a:rPr lang="sk-SK" sz="4000" dirty="0" smtClean="0"/>
              <a:t>počet zlúčenín je niekoľko miliónov</a:t>
            </a:r>
          </a:p>
          <a:p>
            <a:endParaRPr lang="sk-SK" sz="4000" dirty="0" smtClean="0"/>
          </a:p>
          <a:p>
            <a:r>
              <a:rPr lang="sk-SK" sz="4000" dirty="0" smtClean="0">
                <a:solidFill>
                  <a:srgbClr val="FF0000"/>
                </a:solidFill>
              </a:rPr>
              <a:t>Za normálnych podmienok voľné atómy obsahujú iba vzácne plyny!!!  </a:t>
            </a:r>
            <a:endParaRPr lang="sk-SK" sz="4000" dirty="0">
              <a:solidFill>
                <a:srgbClr val="FF0000"/>
              </a:solidFill>
            </a:endParaRPr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sk-SK" sz="3600" b="1" u="sng" dirty="0" smtClean="0"/>
              <a:t>Atóm</a:t>
            </a:r>
            <a:r>
              <a:rPr lang="sk-SK" sz="3600" dirty="0" smtClean="0"/>
              <a:t> = prvok (H, O, </a:t>
            </a:r>
            <a:r>
              <a:rPr lang="sk-SK" sz="3600" dirty="0" err="1" smtClean="0"/>
              <a:t>Cl</a:t>
            </a:r>
            <a:r>
              <a:rPr lang="sk-SK" sz="3600" dirty="0" smtClean="0"/>
              <a:t>, S, Ne...)  - PSP</a:t>
            </a:r>
          </a:p>
          <a:p>
            <a:endParaRPr lang="sk-SK" sz="3600" dirty="0" smtClean="0"/>
          </a:p>
          <a:p>
            <a:r>
              <a:rPr lang="sk-SK" sz="3600" b="1" u="sng" dirty="0" smtClean="0"/>
              <a:t>Molekula</a:t>
            </a:r>
            <a:r>
              <a:rPr lang="sk-SK" sz="3600" dirty="0" smtClean="0"/>
              <a:t> – vzniká zlúčením </a:t>
            </a:r>
            <a:r>
              <a:rPr lang="sk-SK" sz="3600" dirty="0" err="1" smtClean="0"/>
              <a:t>atómov-prvkov</a:t>
            </a:r>
            <a:r>
              <a:rPr lang="sk-SK" sz="3600" dirty="0" smtClean="0"/>
              <a:t>  </a:t>
            </a:r>
          </a:p>
          <a:p>
            <a:endParaRPr lang="sk-SK" sz="3600" dirty="0" smtClean="0"/>
          </a:p>
          <a:p>
            <a:r>
              <a:rPr lang="sk-SK" sz="3600" dirty="0" smtClean="0"/>
              <a:t>Jednoprvkové molekuly – Cl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, O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, H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, O</a:t>
            </a:r>
            <a:r>
              <a:rPr lang="sk-SK" sz="3600" baseline="-25000" dirty="0" smtClean="0"/>
              <a:t>3</a:t>
            </a:r>
            <a:r>
              <a:rPr lang="sk-SK" sz="3600" dirty="0" smtClean="0"/>
              <a:t> </a:t>
            </a:r>
          </a:p>
          <a:p>
            <a:r>
              <a:rPr lang="sk-SK" sz="3600" dirty="0" smtClean="0"/>
              <a:t>Viacprvkové – </a:t>
            </a:r>
            <a:r>
              <a:rPr lang="sk-SK" sz="3600" dirty="0" err="1" smtClean="0"/>
              <a:t>HCl</a:t>
            </a:r>
            <a:r>
              <a:rPr lang="sk-SK" sz="3600" dirty="0" smtClean="0"/>
              <a:t>, HNO</a:t>
            </a:r>
            <a:r>
              <a:rPr lang="sk-SK" sz="3600" baseline="-25000" dirty="0" smtClean="0"/>
              <a:t>3, </a:t>
            </a:r>
            <a:r>
              <a:rPr lang="sk-SK" sz="3600" dirty="0" smtClean="0"/>
              <a:t>H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O....</a:t>
            </a:r>
            <a:endParaRPr lang="sk-SK" sz="3600" baseline="-25000" dirty="0" smtClean="0"/>
          </a:p>
          <a:p>
            <a:endParaRPr lang="sk-SK" sz="3600" dirty="0"/>
          </a:p>
        </p:txBody>
      </p:sp>
      <p:sp>
        <p:nvSpPr>
          <p:cNvPr id="4" name="Tlačidlo akcie: Domov 3">
            <a:hlinkClick r:id="rId3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sk-SK" dirty="0" smtClean="0"/>
              <a:t>Chemická väzba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sk-SK" sz="3600" dirty="0" smtClean="0"/>
              <a:t>= sily, ktorými sú </a:t>
            </a:r>
            <a:r>
              <a:rPr lang="sk-SK" sz="3600" dirty="0" err="1" smtClean="0"/>
              <a:t>pútané</a:t>
            </a:r>
            <a:r>
              <a:rPr lang="sk-SK" sz="3600" dirty="0" smtClean="0"/>
              <a:t> atómy v molekulách - prvky v zlúčeninách</a:t>
            </a:r>
          </a:p>
          <a:p>
            <a:endParaRPr lang="sk-SK" sz="3600" dirty="0" smtClean="0"/>
          </a:p>
          <a:p>
            <a:r>
              <a:rPr lang="sk-SK" sz="3600" dirty="0" smtClean="0"/>
              <a:t>Pri tvorbe chemických väzieb sa energia _______________</a:t>
            </a:r>
          </a:p>
          <a:p>
            <a:r>
              <a:rPr lang="sk-SK" sz="3600" dirty="0" smtClean="0"/>
              <a:t>Pri zániku chemických väzieb je potrebné energiu __________  </a:t>
            </a:r>
            <a:endParaRPr lang="sk-SK" sz="3600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60210" y="6177116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POZOR! Energia ktorú potrebujeme na vznik aj zánik </a:t>
            </a:r>
            <a:r>
              <a:rPr lang="sk-SK" b="1" dirty="0" err="1" smtClean="0"/>
              <a:t>chem</a:t>
            </a:r>
            <a:r>
              <a:rPr lang="sk-SK" b="1" dirty="0" smtClean="0"/>
              <a:t>. väzby má rovnakú hodnotu!!!</a:t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67001"/>
            <a:ext cx="8229600" cy="3886200"/>
          </a:xfrm>
          <a:solidFill>
            <a:srgbClr val="92D050"/>
          </a:solidFill>
        </p:spPr>
        <p:txBody>
          <a:bodyPr>
            <a:normAutofit lnSpcReduction="10000"/>
          </a:bodyPr>
          <a:lstStyle/>
          <a:p>
            <a:pPr algn="just"/>
            <a:r>
              <a:rPr lang="sk-SK" sz="4000" dirty="0" smtClean="0"/>
              <a:t>energia potrebná na rozštiepenie chemickej väzby sa nazýva </a:t>
            </a:r>
            <a:r>
              <a:rPr lang="sk-SK" sz="4000" b="1" dirty="0" err="1" smtClean="0"/>
              <a:t>disociačná</a:t>
            </a:r>
            <a:r>
              <a:rPr lang="sk-SK" sz="4000" b="1" dirty="0" smtClean="0"/>
              <a:t> = väzbová energia</a:t>
            </a:r>
          </a:p>
          <a:p>
            <a:pPr algn="just"/>
            <a:r>
              <a:rPr lang="sk-SK" sz="4000" dirty="0"/>
              <a:t>j</a:t>
            </a:r>
            <a:r>
              <a:rPr lang="sk-SK" sz="4000" dirty="0" smtClean="0"/>
              <a:t>e uvedená v tabuľkách a je prepočítaná na 1 mol väzieb</a:t>
            </a:r>
          </a:p>
          <a:p>
            <a:pPr algn="just"/>
            <a:r>
              <a:rPr lang="sk-SK" sz="4000" dirty="0" smtClean="0"/>
              <a:t>jednotkou je  </a:t>
            </a:r>
            <a:r>
              <a:rPr lang="sk-SK" sz="4000" b="1" dirty="0" smtClean="0"/>
              <a:t>kJ.mol</a:t>
            </a:r>
            <a:r>
              <a:rPr lang="sk-SK" sz="4000" b="1" baseline="30000" dirty="0" smtClean="0"/>
              <a:t>-1</a:t>
            </a:r>
            <a:r>
              <a:rPr lang="sk-SK" sz="40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sk-SK" dirty="0" smtClean="0"/>
              <a:t>Platí, že: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pPr algn="just"/>
            <a:r>
              <a:rPr lang="sk-SK" dirty="0" smtClean="0"/>
              <a:t>Čím väčšia je hodnota väzbovej = </a:t>
            </a:r>
            <a:r>
              <a:rPr lang="sk-SK" dirty="0" err="1" smtClean="0"/>
              <a:t>disociačnej</a:t>
            </a:r>
            <a:r>
              <a:rPr lang="sk-SK" dirty="0" smtClean="0"/>
              <a:t> energie, tým je väzba silnejšia a stálejšia</a:t>
            </a:r>
          </a:p>
          <a:p>
            <a:endParaRPr lang="sk-SK" dirty="0" smtClean="0"/>
          </a:p>
          <a:p>
            <a:pPr algn="just"/>
            <a:r>
              <a:rPr lang="sk-SK" dirty="0" smtClean="0"/>
              <a:t>Hodnota </a:t>
            </a:r>
            <a:r>
              <a:rPr lang="sk-SK" dirty="0" err="1" smtClean="0"/>
              <a:t>disociačnej</a:t>
            </a:r>
            <a:r>
              <a:rPr lang="sk-SK" dirty="0" smtClean="0"/>
              <a:t> energie závisí od susedných väzieb – preto sú v tabuľkách uvedené ich priemerné hodnoty!!!</a:t>
            </a:r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70490" y="6091084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dirty="0" smtClean="0"/>
              <a:t>Príklad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sz="4800" dirty="0" smtClean="0"/>
              <a:t>zlúčenina CH</a:t>
            </a:r>
            <a:r>
              <a:rPr lang="sk-SK" sz="4800" baseline="-25000" dirty="0" smtClean="0"/>
              <a:t>4</a:t>
            </a:r>
          </a:p>
          <a:p>
            <a:endParaRPr lang="sk-SK" sz="4800" baseline="-25000" dirty="0" smtClean="0"/>
          </a:p>
          <a:p>
            <a:r>
              <a:rPr lang="sk-SK" sz="4000" dirty="0" smtClean="0"/>
              <a:t>Väzba C-H má hodnotu 414 kJ.mol</a:t>
            </a:r>
            <a:r>
              <a:rPr lang="sk-SK" sz="4000" baseline="30000" dirty="0" smtClean="0"/>
              <a:t>-1</a:t>
            </a:r>
          </a:p>
          <a:p>
            <a:endParaRPr lang="sk-SK" sz="4000" baseline="30000" dirty="0" smtClean="0"/>
          </a:p>
          <a:p>
            <a:r>
              <a:rPr lang="sk-SK" sz="4800" baseline="30000" dirty="0" smtClean="0"/>
              <a:t>Aká je hodnota </a:t>
            </a:r>
            <a:r>
              <a:rPr lang="sk-SK" sz="4800" baseline="30000" dirty="0" err="1" smtClean="0"/>
              <a:t>disociačnej</a:t>
            </a:r>
            <a:r>
              <a:rPr lang="sk-SK" sz="4800" baseline="30000" dirty="0" smtClean="0"/>
              <a:t> energie potrebnej na rozštiepenie všetkých väzieb v molekule metánu?</a:t>
            </a:r>
            <a:endParaRPr lang="sk-SK" sz="4800" baseline="30000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45462" y="6140245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859</Words>
  <Application>Microsoft Office PowerPoint</Application>
  <PresentationFormat>Prezentácia na obrazovke (4:3)</PresentationFormat>
  <Paragraphs>166</Paragraphs>
  <Slides>32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32</vt:i4>
      </vt:variant>
    </vt:vector>
  </HeadingPairs>
  <TitlesOfParts>
    <vt:vector size="33" baseType="lpstr">
      <vt:lpstr>Motív Office</vt:lpstr>
      <vt:lpstr>Typy chemických väzieb</vt:lpstr>
      <vt:lpstr>Obsah</vt:lpstr>
      <vt:lpstr>   Medzi látky patria:   </vt:lpstr>
      <vt:lpstr>Snímka 4</vt:lpstr>
      <vt:lpstr>Snímka 5</vt:lpstr>
      <vt:lpstr>Chemická väzba</vt:lpstr>
      <vt:lpstr>POZOR! Energia ktorú potrebujeme na vznik aj zánik chem. väzby má rovnakú hodnotu!!! </vt:lpstr>
      <vt:lpstr>Platí, že:</vt:lpstr>
      <vt:lpstr>Príklad</vt:lpstr>
      <vt:lpstr>Riešenie</vt:lpstr>
      <vt:lpstr>Príklad</vt:lpstr>
      <vt:lpstr>Typy chemických väzieb</vt:lpstr>
      <vt:lpstr>Vznik chemickej väzby:</vt:lpstr>
      <vt:lpstr>Snímka 14</vt:lpstr>
      <vt:lpstr> KOVALENTNÁ VÄZBA</vt:lpstr>
      <vt:lpstr>Elektronegativita - X</vt:lpstr>
      <vt:lpstr>0               0,4                                1,7</vt:lpstr>
      <vt:lpstr>Sigma väzba – vzniká prekrytím orbitálov na spojnici jadier, je možná voľná rotácia</vt:lpstr>
      <vt:lpstr>π-väzba – vzniká prekrytím orbitálov kolmo na spojnicu jadier, nie je možná voľná rotácia</vt:lpstr>
      <vt:lpstr>Väzba v kovoch</vt:lpstr>
      <vt:lpstr>Snímka 21</vt:lpstr>
      <vt:lpstr>Iónová väzba</vt:lpstr>
      <vt:lpstr>Snímka 23</vt:lpstr>
      <vt:lpstr>Väzbovosť</vt:lpstr>
      <vt:lpstr>Snímka 25</vt:lpstr>
      <vt:lpstr> Vodíkové väzby</vt:lpstr>
      <vt:lpstr>Stredné postavenie medzi väzbami</vt:lpstr>
      <vt:lpstr>Van der Waalsove sily</vt:lpstr>
      <vt:lpstr>Snímka 29</vt:lpstr>
      <vt:lpstr>Koordinačná väzba</vt:lpstr>
      <vt:lpstr>Koordinačné zlúčeniny =komplexy</vt:lpstr>
      <vt:lpstr>Zdroje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Chemická väzba</dc:title>
  <dc:creator>lensk</dc:creator>
  <cp:lastModifiedBy>Gymgl</cp:lastModifiedBy>
  <cp:revision>47</cp:revision>
  <dcterms:modified xsi:type="dcterms:W3CDTF">2015-01-18T17:09:46Z</dcterms:modified>
</cp:coreProperties>
</file>