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4" r:id="rId2"/>
    <p:sldId id="256" r:id="rId3"/>
    <p:sldId id="284" r:id="rId4"/>
    <p:sldId id="291" r:id="rId5"/>
    <p:sldId id="285" r:id="rId6"/>
    <p:sldId id="286" r:id="rId7"/>
    <p:sldId id="278" r:id="rId8"/>
    <p:sldId id="288" r:id="rId9"/>
    <p:sldId id="261" r:id="rId10"/>
    <p:sldId id="279" r:id="rId11"/>
    <p:sldId id="257" r:id="rId12"/>
    <p:sldId id="287" r:id="rId13"/>
    <p:sldId id="260" r:id="rId14"/>
    <p:sldId id="290" r:id="rId15"/>
    <p:sldId id="289" r:id="rId16"/>
    <p:sldId id="258" r:id="rId17"/>
    <p:sldId id="273" r:id="rId18"/>
    <p:sldId id="265" r:id="rId19"/>
    <p:sldId id="283" r:id="rId20"/>
    <p:sldId id="292" r:id="rId21"/>
    <p:sldId id="274" r:id="rId22"/>
    <p:sldId id="275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29. 11. 2023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sk-SK" sz="3200" dirty="0" smtClean="0">
                <a:solidFill>
                  <a:srgbClr val="002060"/>
                </a:solidFill>
              </a:rPr>
              <a:t>Vypočítajte, koľko váži 5 </a:t>
            </a:r>
            <a:r>
              <a:rPr lang="sk-SK" sz="3200" dirty="0" err="1">
                <a:solidFill>
                  <a:srgbClr val="002060"/>
                </a:solidFill>
              </a:rPr>
              <a:t>mólov</a:t>
            </a:r>
            <a:r>
              <a:rPr lang="sk-SK" sz="3200" dirty="0">
                <a:solidFill>
                  <a:srgbClr val="002060"/>
                </a:solidFill>
              </a:rPr>
              <a:t> </a:t>
            </a:r>
            <a:r>
              <a:rPr lang="sk-SK" sz="3200" dirty="0" smtClean="0">
                <a:solidFill>
                  <a:srgbClr val="002060"/>
                </a:solidFill>
              </a:rPr>
              <a:t>vápnika.</a:t>
            </a:r>
          </a:p>
          <a:p>
            <a:r>
              <a:rPr lang="sk-SK" sz="3200" dirty="0" smtClean="0">
                <a:solidFill>
                  <a:srgbClr val="002060"/>
                </a:solidFill>
              </a:rPr>
              <a:t>Vypočítajte, koľko vážia 3 </a:t>
            </a:r>
            <a:r>
              <a:rPr lang="sk-SK" sz="3200" dirty="0" err="1" smtClean="0">
                <a:solidFill>
                  <a:srgbClr val="002060"/>
                </a:solidFill>
              </a:rPr>
              <a:t>móly</a:t>
            </a:r>
            <a:r>
              <a:rPr lang="sk-SK" sz="3200" dirty="0" smtClean="0">
                <a:solidFill>
                  <a:srgbClr val="002060"/>
                </a:solidFill>
              </a:rPr>
              <a:t> H</a:t>
            </a:r>
            <a:r>
              <a:rPr lang="sk-SK" sz="3200" baseline="-25000" dirty="0" smtClean="0">
                <a:solidFill>
                  <a:srgbClr val="002060"/>
                </a:solidFill>
              </a:rPr>
              <a:t>2</a:t>
            </a:r>
            <a:r>
              <a:rPr lang="sk-SK" sz="3200" dirty="0" smtClean="0">
                <a:solidFill>
                  <a:srgbClr val="002060"/>
                </a:solidFill>
              </a:rPr>
              <a:t>O.</a:t>
            </a:r>
          </a:p>
          <a:p>
            <a:pPr marL="109728" indent="0">
              <a:buNone/>
            </a:pPr>
            <a:endParaRPr lang="sk-SK" sz="3200" dirty="0">
              <a:solidFill>
                <a:srgbClr val="002060"/>
              </a:solidFill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Rozcvička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654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4674" y="1154663"/>
            <a:ext cx="9197926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a)8%-ný roztok má w=8%  teda 8:100 = 0,08 !!!!!  (</a:t>
            </a:r>
            <a:r>
              <a:rPr lang="sk-SK" sz="2000" dirty="0" smtClean="0">
                <a:solidFill>
                  <a:srgbClr val="FF0000"/>
                </a:solidFill>
              </a:rPr>
              <a:t>nie 0,8!!!</a:t>
            </a:r>
          </a:p>
          <a:p>
            <a:pPr marL="0" indent="0">
              <a:buNone/>
            </a:pPr>
            <a:r>
              <a:rPr lang="sk-SK" sz="2000" dirty="0" smtClean="0"/>
              <a:t>   m(roztoku octu) = 100 g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m(A) (</a:t>
            </a:r>
            <a:r>
              <a:rPr lang="sk-SK" sz="2000" dirty="0" err="1" smtClean="0"/>
              <a:t>k.octovej</a:t>
            </a:r>
            <a:r>
              <a:rPr lang="sk-SK" sz="2000" dirty="0" smtClean="0"/>
              <a:t>) =?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m(vody) = 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b) </a:t>
            </a:r>
            <a:r>
              <a:rPr lang="sk-SK" sz="2200" dirty="0"/>
              <a:t>a)8%-ný roztok má w=8%  teda 8:100 = 0,08 !!!!!</a:t>
            </a:r>
          </a:p>
          <a:p>
            <a:pPr marL="0" indent="0">
              <a:buNone/>
            </a:pPr>
            <a:r>
              <a:rPr lang="sk-SK" sz="2200" dirty="0"/>
              <a:t>   </a:t>
            </a:r>
            <a:r>
              <a:rPr lang="sk-SK" sz="2200" dirty="0" smtClean="0"/>
              <a:t>m(roztoku octu)=1000 </a:t>
            </a:r>
            <a:r>
              <a:rPr lang="sk-SK" sz="2200" dirty="0"/>
              <a:t>g</a:t>
            </a:r>
          </a:p>
          <a:p>
            <a:pPr marL="0" indent="0">
              <a:buNone/>
            </a:pPr>
            <a:r>
              <a:rPr lang="sk-SK" sz="2200" dirty="0"/>
              <a:t>   m(A) (</a:t>
            </a:r>
            <a:r>
              <a:rPr lang="sk-SK" sz="2200" dirty="0" err="1"/>
              <a:t>k.octovej</a:t>
            </a:r>
            <a:r>
              <a:rPr lang="sk-SK" sz="2200" dirty="0"/>
              <a:t>) =?</a:t>
            </a:r>
          </a:p>
          <a:p>
            <a:pPr marL="0" indent="0">
              <a:buNone/>
            </a:pPr>
            <a:r>
              <a:rPr lang="sk-SK" sz="2200" dirty="0"/>
              <a:t>   m(vody) 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/>
          <a:lstStyle/>
          <a:p>
            <a:r>
              <a:rPr lang="sk-SK" dirty="0" smtClean="0"/>
              <a:t>Riešenie použitím vzorca: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685800" y="2895600"/>
            <a:ext cx="1447799" cy="808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533400" y="5843009"/>
            <a:ext cx="1371600" cy="7660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Vývojový diagram: proces 5"/>
          <p:cNvSpPr/>
          <p:nvPr/>
        </p:nvSpPr>
        <p:spPr>
          <a:xfrm>
            <a:off x="3581400" y="1447800"/>
            <a:ext cx="5562600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 0.08   = 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/  1OO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2800" b="1" u="sng" dirty="0" smtClean="0">
                <a:solidFill>
                  <a:srgbClr val="FF0000"/>
                </a:solidFill>
              </a:rPr>
              <a:t>8 g</a:t>
            </a:r>
            <a:endParaRPr lang="sk-SK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100g-8g = 92 g </a:t>
            </a:r>
          </a:p>
        </p:txBody>
      </p:sp>
      <p:sp>
        <p:nvSpPr>
          <p:cNvPr id="7" name="Vývojový diagram: proces 6"/>
          <p:cNvSpPr/>
          <p:nvPr/>
        </p:nvSpPr>
        <p:spPr>
          <a:xfrm>
            <a:off x="2315308" y="3505200"/>
            <a:ext cx="6858000" cy="457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100 g octu obsahuje 8 g kyseliny octovej a 92 g vody.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Vývojový diagram: proces 7"/>
          <p:cNvSpPr/>
          <p:nvPr/>
        </p:nvSpPr>
        <p:spPr>
          <a:xfrm>
            <a:off x="3810000" y="4346738"/>
            <a:ext cx="5356274" cy="2054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0.08   = m(k.octovej)/1OO0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3200" b="1" u="sng" dirty="0" smtClean="0">
                <a:solidFill>
                  <a:srgbClr val="FF0000"/>
                </a:solidFill>
              </a:rPr>
              <a:t>80 g</a:t>
            </a: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1000g-80g = 920 g </a:t>
            </a:r>
          </a:p>
        </p:txBody>
      </p:sp>
      <p:sp>
        <p:nvSpPr>
          <p:cNvPr id="9" name="Vývojový diagram: proces 8"/>
          <p:cNvSpPr/>
          <p:nvPr/>
        </p:nvSpPr>
        <p:spPr>
          <a:xfrm>
            <a:off x="2315308" y="6400799"/>
            <a:ext cx="6858000" cy="539539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1000 g octu obsahuje 80 g kyseliny octovej a 920 g vody.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Ako  má včelár pripraviť 50 % roztok cukru na kŕmenie včiel?</a:t>
            </a:r>
          </a:p>
          <a:p>
            <a:pPr marL="0" indent="0">
              <a:buNone/>
            </a:pPr>
            <a:r>
              <a:rPr lang="sk-SK" dirty="0" smtClean="0"/>
              <a:t>50 % vodný roztok cukru – zadali nám w=_____%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teda __% : 100 = w=___</a:t>
            </a:r>
          </a:p>
          <a:p>
            <a:pPr marL="0" indent="0">
              <a:buNone/>
            </a:pPr>
            <a:r>
              <a:rPr lang="sk-SK" dirty="0" smtClean="0"/>
              <a:t> Ak nám </a:t>
            </a:r>
            <a:r>
              <a:rPr lang="sk-SK" b="1" dirty="0" smtClean="0"/>
              <a:t>nezadajú koľko roztoku </a:t>
            </a:r>
            <a:r>
              <a:rPr lang="sk-SK" dirty="0" smtClean="0"/>
              <a:t>chceme, praktické je uvažovať o 100g roztoku!!!!!  Vtedy 100g je hmotnosť celého roztoku.</a:t>
            </a:r>
          </a:p>
          <a:p>
            <a:pPr marL="0" indent="0">
              <a:buNone/>
            </a:pPr>
            <a:r>
              <a:rPr lang="sk-SK" b="1" u="sng" dirty="0" smtClean="0"/>
              <a:t>Zápis: </a:t>
            </a:r>
          </a:p>
          <a:p>
            <a:pPr marL="0" indent="0">
              <a:buNone/>
            </a:pPr>
            <a:r>
              <a:rPr lang="sk-SK" dirty="0" smtClean="0"/>
              <a:t>w=50% = 0,5</a:t>
            </a:r>
          </a:p>
          <a:p>
            <a:pPr marL="0" indent="0">
              <a:buNone/>
            </a:pPr>
            <a:r>
              <a:rPr lang="sk-SK" dirty="0" smtClean="0"/>
              <a:t>m= 100g</a:t>
            </a:r>
          </a:p>
          <a:p>
            <a:pPr marL="0" indent="0">
              <a:buNone/>
            </a:pPr>
            <a:r>
              <a:rPr lang="sk-SK" dirty="0" smtClean="0"/>
              <a:t>m(cukru)=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-7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2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391438" y="4114800"/>
            <a:ext cx="1211845" cy="6768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dĺžnik 4"/>
          <p:cNvSpPr/>
          <p:nvPr/>
        </p:nvSpPr>
        <p:spPr>
          <a:xfrm>
            <a:off x="25146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0,5  =  m (cukru) / 100g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</a:t>
            </a:r>
            <a:r>
              <a:rPr lang="sk-SK" sz="2400" b="1" dirty="0" smtClean="0">
                <a:solidFill>
                  <a:schemeClr val="tx1"/>
                </a:solidFill>
              </a:rPr>
              <a:t>(cukru) = 50 g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 smtClean="0">
                <a:solidFill>
                  <a:srgbClr val="FFFF00"/>
                </a:solidFill>
              </a:rPr>
              <a:t>Odpoveď:  Na prípravu 100 g roztoku cukru včelár použije 50 g  cukru a 50 g vody.  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6248400" y="3657600"/>
            <a:ext cx="2895600" cy="21336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Pozor! Vypočítali sme množstvo cukru, množstvo </a:t>
            </a:r>
            <a:r>
              <a:rPr lang="sk-SK" sz="2400" b="1" u="sng" dirty="0" smtClean="0">
                <a:solidFill>
                  <a:schemeClr val="tx1"/>
                </a:solidFill>
              </a:rPr>
              <a:t>vody je</a:t>
            </a:r>
            <a:r>
              <a:rPr lang="sk-SK" sz="2400" dirty="0" smtClean="0">
                <a:solidFill>
                  <a:schemeClr val="tx1"/>
                </a:solidFill>
              </a:rPr>
              <a:t>: 100g-50g =50g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Koľko percentný roztok </a:t>
            </a:r>
          </a:p>
          <a:p>
            <a:r>
              <a:rPr lang="sk-SK" dirty="0"/>
              <a:t>p</a:t>
            </a:r>
            <a:r>
              <a:rPr lang="sk-SK" dirty="0" smtClean="0"/>
              <a:t>eroxidu vodíka </a:t>
            </a:r>
          </a:p>
          <a:p>
            <a:r>
              <a:rPr lang="sk-SK" dirty="0" smtClean="0"/>
              <a:t>Používame v lekárničke?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magister.sk/images/products/69f55712290b58170d2d3e75777eb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r="18401"/>
          <a:stretch>
            <a:fillRect/>
          </a:stretch>
        </p:blipFill>
        <p:spPr bwMode="auto">
          <a:xfrm>
            <a:off x="5029200" y="457200"/>
            <a:ext cx="3886200" cy="622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25116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V lekárničke máme 3 % roztok peroxidu vodíka (H</a:t>
            </a:r>
            <a:r>
              <a:rPr lang="sk-SK" b="1" baseline="-25000" dirty="0" smtClean="0"/>
              <a:t>2</a:t>
            </a:r>
            <a:r>
              <a:rPr lang="sk-SK" b="1" dirty="0" smtClean="0"/>
              <a:t>O</a:t>
            </a:r>
            <a:r>
              <a:rPr lang="sk-SK" b="1" baseline="-25000" dirty="0" smtClean="0"/>
              <a:t>2</a:t>
            </a:r>
            <a:r>
              <a:rPr lang="sk-SK" b="1" dirty="0" smtClean="0"/>
              <a:t>). Ako by sme ho pripravili?</a:t>
            </a:r>
          </a:p>
          <a:p>
            <a:r>
              <a:rPr lang="sk-SK" dirty="0" smtClean="0"/>
              <a:t>3 % vodný roztok peroxidu vodíka obsahuje:</a:t>
            </a:r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r>
              <a:rPr lang="sk-SK" sz="2000" dirty="0" smtClean="0"/>
              <a:t>A)  v 100 g roztoku _______</a:t>
            </a:r>
            <a:r>
              <a:rPr lang="sk-SK" sz="2000" b="1" dirty="0" smtClean="0"/>
              <a:t>g peroxidu vodíka</a:t>
            </a:r>
            <a:r>
              <a:rPr lang="sk-SK" sz="2000" dirty="0" smtClean="0"/>
              <a:t> a ________</a:t>
            </a:r>
            <a:r>
              <a:rPr lang="sk-SK" sz="2000" b="1" dirty="0" smtClean="0"/>
              <a:t>g vody</a:t>
            </a:r>
          </a:p>
          <a:p>
            <a:pPr marL="566928" indent="-457200">
              <a:buAutoNum type="alphaUcParenR"/>
            </a:pPr>
            <a:endParaRPr lang="sk-SK" sz="2000" b="1" dirty="0"/>
          </a:p>
          <a:p>
            <a:pPr marL="566928" indent="-457200">
              <a:buAutoNum type="alphaUcParenR"/>
            </a:pPr>
            <a:endParaRPr lang="sk-SK" sz="2000" b="1" dirty="0" smtClean="0"/>
          </a:p>
          <a:p>
            <a:pPr marL="566928" indent="-457200">
              <a:buAutoNum type="alphaUcParenR"/>
            </a:pPr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B) </a:t>
            </a:r>
            <a:r>
              <a:rPr lang="sk-SK" sz="2000" dirty="0" smtClean="0"/>
              <a:t>v 1000 </a:t>
            </a:r>
            <a:r>
              <a:rPr lang="sk-SK" sz="2000" dirty="0"/>
              <a:t>g roztoku _______</a:t>
            </a:r>
            <a:r>
              <a:rPr lang="sk-SK" sz="2000" b="1" dirty="0"/>
              <a:t>g peroxidu vodíka</a:t>
            </a:r>
            <a:r>
              <a:rPr lang="sk-SK" sz="2000" dirty="0"/>
              <a:t> a ________</a:t>
            </a:r>
            <a:r>
              <a:rPr lang="sk-SK" sz="2000" b="1" dirty="0"/>
              <a:t>g vody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8039"/>
              </p:ext>
            </p:extLst>
          </p:nvPr>
        </p:nvGraphicFramePr>
        <p:xfrm>
          <a:off x="13854" y="1295400"/>
          <a:ext cx="9053945" cy="544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146"/>
                <a:gridCol w="1441062"/>
                <a:gridCol w="4197737"/>
              </a:tblGrid>
              <a:tr h="876300">
                <a:tc>
                  <a:txBody>
                    <a:bodyPr/>
                    <a:lstStyle/>
                    <a:p>
                      <a:r>
                        <a:rPr lang="sk-SK" dirty="0" smtClean="0"/>
                        <a:t>Chceme pripraviť: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Hmotnosť roztoku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Pripravíme</a:t>
                      </a:r>
                      <a:r>
                        <a:rPr lang="sk-SK" baseline="0" dirty="0" smtClean="0"/>
                        <a:t> z:</a:t>
                      </a:r>
                      <a:endParaRPr lang="sk-SK" dirty="0"/>
                    </a:p>
                  </a:txBody>
                  <a:tcPr/>
                </a:tc>
              </a:tr>
              <a:tr h="438150">
                <a:tc rowSpan="2">
                  <a:txBody>
                    <a:bodyPr/>
                    <a:lstStyle/>
                    <a:p>
                      <a:r>
                        <a:rPr lang="sk-SK" sz="2400" dirty="0" smtClean="0"/>
                        <a:t>10% -</a:t>
                      </a:r>
                      <a:r>
                        <a:rPr lang="sk-SK" sz="2400" dirty="0" err="1" smtClean="0"/>
                        <a:t>ný</a:t>
                      </a:r>
                      <a:r>
                        <a:rPr lang="sk-SK" sz="2400" dirty="0" smtClean="0"/>
                        <a:t> roztok soli</a:t>
                      </a:r>
                      <a:endParaRPr lang="sk-SK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100 g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soli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vody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rowSpan="2">
                  <a:txBody>
                    <a:bodyPr/>
                    <a:lstStyle/>
                    <a:p>
                      <a:r>
                        <a:rPr lang="sk-SK" sz="2400" dirty="0" smtClean="0"/>
                        <a:t>25%-</a:t>
                      </a:r>
                      <a:r>
                        <a:rPr lang="sk-SK" sz="2400" dirty="0" err="1" smtClean="0"/>
                        <a:t>ný</a:t>
                      </a:r>
                      <a:r>
                        <a:rPr lang="sk-SK" sz="2400" baseline="0" dirty="0" smtClean="0"/>
                        <a:t> roztok cukru</a:t>
                      </a:r>
                      <a:endParaRPr lang="sk-SK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100 g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cukru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vody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rowSpan="2">
                  <a:txBody>
                    <a:bodyPr/>
                    <a:lstStyle/>
                    <a:p>
                      <a:r>
                        <a:rPr lang="sk-SK" sz="2400" dirty="0" smtClean="0"/>
                        <a:t>10%-</a:t>
                      </a:r>
                      <a:r>
                        <a:rPr lang="sk-SK" sz="2400" dirty="0" err="1" smtClean="0"/>
                        <a:t>ný</a:t>
                      </a:r>
                      <a:r>
                        <a:rPr lang="sk-SK" sz="2400" dirty="0" smtClean="0"/>
                        <a:t> roztok </a:t>
                      </a:r>
                      <a:r>
                        <a:rPr lang="sk-SK" sz="2400" dirty="0" err="1" smtClean="0"/>
                        <a:t>KCl</a:t>
                      </a:r>
                      <a:endParaRPr lang="sk-SK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200 g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  </a:t>
                      </a:r>
                      <a:r>
                        <a:rPr lang="sk-SK" sz="2400" dirty="0" err="1" smtClean="0"/>
                        <a:t>KCl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  vody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rowSpan="2">
                  <a:txBody>
                    <a:bodyPr/>
                    <a:lstStyle/>
                    <a:p>
                      <a:r>
                        <a:rPr lang="sk-SK" sz="2400" dirty="0" smtClean="0"/>
                        <a:t>20%-</a:t>
                      </a:r>
                      <a:r>
                        <a:rPr lang="sk-SK" sz="2400" dirty="0" err="1" smtClean="0"/>
                        <a:t>ný</a:t>
                      </a:r>
                      <a:r>
                        <a:rPr lang="sk-SK" sz="2400" dirty="0" smtClean="0"/>
                        <a:t> roztok soli</a:t>
                      </a:r>
                      <a:endParaRPr lang="sk-SK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500 g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  soli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  vody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rowSpan="2">
                  <a:txBody>
                    <a:bodyPr/>
                    <a:lstStyle/>
                    <a:p>
                      <a:r>
                        <a:rPr lang="sk-SK" sz="2400" dirty="0" smtClean="0"/>
                        <a:t>10%-</a:t>
                      </a:r>
                      <a:r>
                        <a:rPr lang="sk-SK" sz="2400" dirty="0" err="1" smtClean="0"/>
                        <a:t>ný</a:t>
                      </a:r>
                      <a:r>
                        <a:rPr lang="sk-SK" sz="2400" baseline="0" dirty="0" smtClean="0"/>
                        <a:t> roztok cukru</a:t>
                      </a:r>
                      <a:endParaRPr lang="sk-SK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250 g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  cukru</a:t>
                      </a:r>
                      <a:endParaRPr lang="sk-SK" sz="2400" dirty="0"/>
                    </a:p>
                  </a:txBody>
                  <a:tcPr/>
                </a:tc>
              </a:tr>
              <a:tr h="43815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                         vody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732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295970"/>
              </p:ext>
            </p:extLst>
          </p:nvPr>
        </p:nvGraphicFramePr>
        <p:xfrm>
          <a:off x="228600" y="1066800"/>
          <a:ext cx="8458201" cy="4953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7569"/>
                <a:gridCol w="1243063"/>
                <a:gridCol w="3607569"/>
              </a:tblGrid>
              <a:tr h="682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roztok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hmotnosť roztoku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hmotnosť zložiek roztoku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50%-ný vodný roztok cukru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100 g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g  cukru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g vody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19%-</a:t>
                      </a:r>
                      <a:r>
                        <a:rPr lang="sk-SK" sz="1600" dirty="0" err="1">
                          <a:effectLst/>
                        </a:rPr>
                        <a:t>ný</a:t>
                      </a:r>
                      <a:r>
                        <a:rPr lang="sk-SK" sz="1600" dirty="0">
                          <a:effectLst/>
                        </a:rPr>
                        <a:t> vodný roztok </a:t>
                      </a:r>
                      <a:r>
                        <a:rPr lang="sk-SK" sz="1600" dirty="0" smtClean="0">
                          <a:effectLst/>
                        </a:rPr>
                        <a:t>KOH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100 g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g hydroxidu </a:t>
                      </a:r>
                      <a:r>
                        <a:rPr lang="sk-SK" sz="1600" dirty="0" smtClean="0">
                          <a:effectLst/>
                        </a:rPr>
                        <a:t>draselného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g vody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%-</a:t>
                      </a:r>
                      <a:r>
                        <a:rPr lang="sk-SK" sz="1600" dirty="0" err="1">
                          <a:effectLst/>
                        </a:rPr>
                        <a:t>ný</a:t>
                      </a:r>
                      <a:r>
                        <a:rPr lang="sk-SK" sz="1600" dirty="0">
                          <a:effectLst/>
                        </a:rPr>
                        <a:t> vodný roztok </a:t>
                      </a:r>
                      <a:endParaRPr lang="sk-SK" sz="14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err="1" smtClean="0">
                          <a:effectLst/>
                        </a:rPr>
                        <a:t>NaCl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100 g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91 </a:t>
                      </a:r>
                      <a:r>
                        <a:rPr lang="sk-SK" sz="1600" dirty="0">
                          <a:effectLst/>
                        </a:rPr>
                        <a:t>g vody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9 </a:t>
                      </a:r>
                      <a:r>
                        <a:rPr lang="sk-SK" sz="1600" dirty="0">
                          <a:effectLst/>
                        </a:rPr>
                        <a:t>g chloridu </a:t>
                      </a:r>
                      <a:r>
                        <a:rPr lang="sk-SK" sz="1600" dirty="0" smtClean="0">
                          <a:effectLst/>
                        </a:rPr>
                        <a:t>sodného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%-</a:t>
                      </a:r>
                      <a:r>
                        <a:rPr lang="sk-SK" sz="1600" dirty="0" err="1">
                          <a:effectLst/>
                        </a:rPr>
                        <a:t>ný</a:t>
                      </a:r>
                      <a:r>
                        <a:rPr lang="sk-SK" sz="1600" dirty="0">
                          <a:effectLst/>
                        </a:rPr>
                        <a:t> roztok </a:t>
                      </a:r>
                      <a:endParaRPr lang="sk-SK" sz="14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modrej</a:t>
                      </a:r>
                      <a:r>
                        <a:rPr lang="sk-SK" sz="14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skalice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100 g</a:t>
                      </a:r>
                      <a:endParaRPr lang="sk-SK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12 g modrej skalice 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864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88 </a:t>
                      </a:r>
                      <a:r>
                        <a:rPr lang="sk-SK" sz="1600" dirty="0">
                          <a:effectLst/>
                        </a:rPr>
                        <a:t>g </a:t>
                      </a:r>
                      <a:r>
                        <a:rPr lang="sk-SK" sz="1600" dirty="0" smtClean="0">
                          <a:effectLst/>
                        </a:rPr>
                        <a:t>vody</a:t>
                      </a:r>
                      <a:endParaRPr lang="sk-SK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6172200" y="1814843"/>
            <a:ext cx="1584512" cy="3949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sk-SK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6172200" y="2338666"/>
            <a:ext cx="1584512" cy="3949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sk-SK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876800" y="2885130"/>
            <a:ext cx="1584512" cy="3949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sk-SK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911436" y="3345822"/>
            <a:ext cx="1584512" cy="4641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sk-SK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6200" y="4067636"/>
            <a:ext cx="1584512" cy="5945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sk-SK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85436" y="5142538"/>
            <a:ext cx="2200564" cy="6235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141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 smtClean="0"/>
          </a:p>
          <a:p>
            <a:pPr marL="109728" indent="0">
              <a:buNone/>
            </a:pPr>
            <a:r>
              <a:rPr lang="sk-SK" sz="4400" dirty="0" smtClean="0"/>
              <a:t>m(</a:t>
            </a:r>
            <a:r>
              <a:rPr lang="sk-SK" sz="4400" dirty="0" err="1" smtClean="0"/>
              <a:t>NaCl</a:t>
            </a:r>
            <a:r>
              <a:rPr lang="sk-SK" sz="4400" dirty="0" smtClean="0"/>
              <a:t>) = 20 g</a:t>
            </a:r>
          </a:p>
          <a:p>
            <a:pPr marL="109728" indent="0">
              <a:buNone/>
            </a:pPr>
            <a:r>
              <a:rPr lang="sk-SK" sz="4400" dirty="0" smtClean="0"/>
              <a:t>m = 200 g</a:t>
            </a:r>
          </a:p>
          <a:p>
            <a:pPr marL="109728" indent="0">
              <a:buNone/>
            </a:pPr>
            <a:r>
              <a:rPr lang="sk-SK" sz="4400" dirty="0" smtClean="0"/>
              <a:t>w (A) = ?</a:t>
            </a:r>
          </a:p>
          <a:p>
            <a:pPr marL="109728" indent="0">
              <a:buNone/>
            </a:pPr>
            <a:endParaRPr lang="sk-SK" sz="4400" dirty="0" smtClean="0"/>
          </a:p>
          <a:p>
            <a:r>
              <a:rPr lang="sk-SK" sz="4400" dirty="0" smtClean="0"/>
              <a:t>Použijeme vzťah pre výpočet w(A).</a:t>
            </a:r>
          </a:p>
          <a:p>
            <a:r>
              <a:rPr lang="sk-SK" sz="4400" dirty="0" smtClean="0"/>
              <a:t>w (A) = m(</a:t>
            </a:r>
            <a:r>
              <a:rPr lang="sk-SK" sz="4400" dirty="0" err="1" smtClean="0"/>
              <a:t>NaCl</a:t>
            </a:r>
            <a:r>
              <a:rPr lang="sk-SK" sz="4400" dirty="0" smtClean="0"/>
              <a:t>) / m</a:t>
            </a:r>
          </a:p>
          <a:p>
            <a:r>
              <a:rPr lang="sk-SK" sz="4400" dirty="0" smtClean="0"/>
              <a:t>w (A) = 20 g / 200 g</a:t>
            </a:r>
          </a:p>
          <a:p>
            <a:r>
              <a:rPr lang="sk-SK" sz="4400" dirty="0" smtClean="0"/>
              <a:t>w (A) = 0,10</a:t>
            </a:r>
          </a:p>
          <a:p>
            <a:endParaRPr lang="sk-SK" sz="4400" dirty="0"/>
          </a:p>
          <a:p>
            <a:pPr marL="109728" indent="0">
              <a:buNone/>
            </a:pPr>
            <a:endParaRPr lang="sk-SK" sz="4400" dirty="0" smtClean="0"/>
          </a:p>
          <a:p>
            <a:r>
              <a:rPr lang="sk-SK" sz="4400" dirty="0" smtClean="0"/>
              <a:t>Odpoveď: Hmotnostný zlomok chloridu sodného v roztoku je 0,10.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4122" y="685800"/>
            <a:ext cx="8382000" cy="1143000"/>
          </a:xfrm>
        </p:spPr>
        <p:txBody>
          <a:bodyPr>
            <a:noAutofit/>
          </a:bodyPr>
          <a:lstStyle/>
          <a:p>
            <a:r>
              <a:rPr lang="sk-SK" sz="3600" b="1" dirty="0" smtClean="0"/>
              <a:t>Príklad 1</a:t>
            </a:r>
            <a:br>
              <a:rPr lang="sk-SK" sz="3600" b="1" dirty="0" smtClean="0"/>
            </a:br>
            <a:r>
              <a:rPr lang="sk-SK" sz="2000" dirty="0" smtClean="0"/>
              <a:t>Roztok s hmotnosťou </a:t>
            </a:r>
            <a:r>
              <a:rPr lang="sk-SK" sz="2000" dirty="0"/>
              <a:t>200g, obsahuje 20g chloridu sodného. Vypočítajte hmotnostný zlomok </a:t>
            </a:r>
            <a:r>
              <a:rPr lang="sk-SK" sz="2000" dirty="0" smtClean="0"/>
              <a:t> a hmotnostné percento chloridu </a:t>
            </a:r>
            <a:r>
              <a:rPr lang="sk-SK" sz="2000" dirty="0"/>
              <a:t>sodného v tomto roztoku</a:t>
            </a:r>
            <a:r>
              <a:rPr lang="sk-SK" sz="2000" dirty="0" smtClean="0"/>
              <a:t>.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/>
          </a:p>
        </p:txBody>
      </p:sp>
      <p:sp>
        <p:nvSpPr>
          <p:cNvPr id="4" name="Zaoblený obdĺžnik 3"/>
          <p:cNvSpPr/>
          <p:nvPr/>
        </p:nvSpPr>
        <p:spPr>
          <a:xfrm>
            <a:off x="457200" y="1981200"/>
            <a:ext cx="8418922" cy="472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????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sk-SK" sz="4400" dirty="0" smtClean="0"/>
              <a:t/>
            </a:r>
            <a:br>
              <a:rPr lang="sk-SK" sz="4400" dirty="0" smtClean="0"/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w=m(A)/m ( hmotnosť rozpustenej látky / hmotnosť roztoku </a:t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m(cukru)= 45g</a:t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m( hmotnosť roztoku )= 200 g</a:t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?</a:t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</a:t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1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m (A)/ m</a:t>
            </a:r>
            <a:br>
              <a:rPr lang="sk-SK" sz="1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45 g/ 200 g</a:t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0,225 = 22,5% </a:t>
            </a:r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k-SK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výsledok vynásobíme x100. </a:t>
            </a:r>
          </a:p>
          <a:p>
            <a:pPr marL="109728" indent="0">
              <a:buNone/>
            </a:pPr>
            <a:endParaRPr lang="sk-SK" sz="8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k-SK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Odpoveď:   Hmotnostným zlomok roztoku je 0,225 a roztok je 22,5%-</a:t>
            </a:r>
            <a:r>
              <a:rPr lang="sk-SK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ný</a:t>
            </a:r>
            <a:r>
              <a:rPr lang="sk-SK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3200" dirty="0"/>
              <a:t>Príklad </a:t>
            </a:r>
            <a:r>
              <a:rPr lang="sk-SK" sz="3200" dirty="0" smtClean="0"/>
              <a:t>2 </a:t>
            </a:r>
            <a:br>
              <a:rPr lang="sk-SK" sz="3200" dirty="0" smtClean="0"/>
            </a:br>
            <a:r>
              <a:rPr lang="sk-SK" sz="3100" dirty="0" smtClean="0"/>
              <a:t>Vypočítajte hmotnostný zlomok roztoku, ak je v jeho 200 g rozpustených 45g cukru. Koľko percentný je roztok?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86339" y="1712474"/>
            <a:ext cx="8418922" cy="5224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????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098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3600" dirty="0"/>
              <a:t>Príklad </a:t>
            </a:r>
            <a:r>
              <a:rPr lang="sk-SK" sz="3600" dirty="0" smtClean="0"/>
              <a:t>3 </a:t>
            </a:r>
            <a:br>
              <a:rPr lang="sk-SK" sz="3600" dirty="0" smtClean="0"/>
            </a:br>
            <a:r>
              <a:rPr lang="sk-SK" sz="3600" dirty="0" smtClean="0"/>
              <a:t>Koľko g chloridu draselného a koľko ml vody potrebujeme na prípravu 245 g 5%-</a:t>
            </a:r>
            <a:r>
              <a:rPr lang="sk-SK" sz="3600" dirty="0" err="1" smtClean="0"/>
              <a:t>ného</a:t>
            </a:r>
            <a:r>
              <a:rPr lang="sk-SK" sz="3600" dirty="0" smtClean="0"/>
              <a:t> roztoku?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81000" y="972127"/>
            <a:ext cx="8229600" cy="1143000"/>
          </a:xfrm>
        </p:spPr>
        <p:txBody>
          <a:bodyPr>
            <a:noAutofit/>
          </a:bodyPr>
          <a:lstStyle/>
          <a:p>
            <a:r>
              <a:rPr lang="sk-SK" sz="2800" dirty="0" smtClean="0">
                <a:effectLst/>
              </a:rPr>
              <a:t>Príklad 4</a:t>
            </a:r>
            <a:br>
              <a:rPr lang="sk-SK" sz="2800" dirty="0" smtClean="0">
                <a:effectLst/>
              </a:rPr>
            </a:br>
            <a:r>
              <a:rPr lang="sk-SK" sz="2800" dirty="0" smtClean="0">
                <a:effectLst/>
              </a:rPr>
              <a:t>Vypočítajte</a:t>
            </a:r>
            <a:r>
              <a:rPr lang="sk-SK" sz="2800" dirty="0">
                <a:effectLst/>
              </a:rPr>
              <a:t>, koľko gramov </a:t>
            </a:r>
            <a:r>
              <a:rPr lang="sk-SK" sz="2800" dirty="0" err="1">
                <a:effectLst/>
              </a:rPr>
              <a:t>NaCl</a:t>
            </a:r>
            <a:r>
              <a:rPr lang="sk-SK" sz="2800" dirty="0">
                <a:effectLst/>
              </a:rPr>
              <a:t> potrebujete navážiť na prípravu 5%-</a:t>
            </a:r>
            <a:r>
              <a:rPr lang="sk-SK" sz="2800" dirty="0" err="1">
                <a:effectLst/>
              </a:rPr>
              <a:t>ného</a:t>
            </a:r>
            <a:r>
              <a:rPr lang="sk-SK" sz="2800" dirty="0">
                <a:effectLst/>
              </a:rPr>
              <a:t> vodného roztoku </a:t>
            </a:r>
            <a:r>
              <a:rPr lang="sk-SK" sz="2800" dirty="0" err="1">
                <a:effectLst/>
              </a:rPr>
              <a:t>NaCl</a:t>
            </a:r>
            <a:r>
              <a:rPr lang="sk-SK" sz="2800" dirty="0">
                <a:effectLst/>
              </a:rPr>
              <a:t> s hmotnosťou 150 gramov. Pripravte daný roztok. </a:t>
            </a:r>
            <a:br>
              <a:rPr lang="sk-SK" sz="2800" dirty="0">
                <a:effectLst/>
              </a:rPr>
            </a:b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6234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r>
              <a:rPr lang="sk-SK" sz="3600" dirty="0" smtClean="0"/>
              <a:t>Príklad 5 </a:t>
            </a:r>
            <a:br>
              <a:rPr lang="sk-SK" sz="3600" dirty="0" smtClean="0"/>
            </a:br>
            <a:r>
              <a:rPr lang="sk-SK" sz="3600" dirty="0" smtClean="0"/>
              <a:t>Zmiešaním 40 g cukru a 120 ml vody sme pripravili sladký roztok. Aký je hmotnostný zlomok a  aké je hmotnostné percento pripraveného roztoku?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47192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6937" t="36568" r="14876" b="8486"/>
          <a:stretch/>
        </p:blipFill>
        <p:spPr bwMode="auto">
          <a:xfrm>
            <a:off x="304800" y="1143000"/>
            <a:ext cx="7778563" cy="554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6211" t="28231" r="15022" b="17078"/>
          <a:stretch/>
        </p:blipFill>
        <p:spPr bwMode="auto">
          <a:xfrm>
            <a:off x="76200" y="730790"/>
            <a:ext cx="8711975" cy="610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i="1" u="sng" dirty="0">
                <a:effectLst/>
              </a:rPr>
              <a:t>Roztoky a ich </a:t>
            </a:r>
            <a:r>
              <a:rPr lang="sk-SK" i="1" u="sng" dirty="0" smtClean="0">
                <a:effectLst/>
              </a:rPr>
              <a:t>zloženie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457200" y="1417638"/>
            <a:ext cx="8148638" cy="10969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sk-SK" sz="2400" b="1" i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sk-SK" sz="24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2400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Roztok </a:t>
            </a:r>
            <a:r>
              <a:rPr lang="sk-SK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homogénna zmes, zložená z rozpúšťadla a rozpúšťanej látky.</a:t>
            </a:r>
            <a:endParaRPr lang="sk-SK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sk-SK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k-SK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k-SK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22501" t="32222" r="21666" b="14445"/>
          <a:stretch/>
        </p:blipFill>
        <p:spPr>
          <a:xfrm>
            <a:off x="838200" y="2616390"/>
            <a:ext cx="7543799" cy="4053385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1447800" y="6248400"/>
            <a:ext cx="9144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2762249" y="6314365"/>
            <a:ext cx="9144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240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4076699" y="6318224"/>
            <a:ext cx="9144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250 g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5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</a:t>
            </a:r>
            <a:r>
              <a:rPr lang="sk-SK" sz="4000" dirty="0" smtClean="0"/>
              <a:t>) rozpúšťadla?</a:t>
            </a:r>
          </a:p>
          <a:p>
            <a:r>
              <a:rPr lang="sk-SK" sz="4000" dirty="0" smtClean="0"/>
              <a:t>B) rozpúšťanej látky?</a:t>
            </a:r>
            <a:endParaRPr lang="sk-SK" sz="4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Čoho musí byť viac? Argumentujte</a:t>
            </a:r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164288" y="3419305"/>
            <a:ext cx="1979712" cy="34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3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sk-SK" sz="3600" b="1" u="sng" dirty="0" smtClean="0"/>
              <a:t>tuhé </a:t>
            </a:r>
            <a:r>
              <a:rPr lang="sk-SK" sz="3600" dirty="0" smtClean="0"/>
              <a:t>– </a:t>
            </a:r>
            <a:r>
              <a:rPr lang="sk-SK" sz="3600" dirty="0"/>
              <a:t>sklo, oceľ, bronz (</a:t>
            </a:r>
            <a:r>
              <a:rPr lang="sk-SK" sz="3600" dirty="0" err="1"/>
              <a:t>Cu+Sn</a:t>
            </a:r>
            <a:r>
              <a:rPr lang="sk-SK" sz="3600" dirty="0"/>
              <a:t>), mosadz (Cu+ Zn</a:t>
            </a:r>
            <a:r>
              <a:rPr lang="sk-SK" sz="3600" dirty="0" smtClean="0"/>
              <a:t>)</a:t>
            </a:r>
          </a:p>
          <a:p>
            <a:pPr marL="109728" lvl="0" indent="0">
              <a:buNone/>
            </a:pPr>
            <a:endParaRPr lang="sk-SK" sz="3600" dirty="0"/>
          </a:p>
          <a:p>
            <a:pPr lvl="0"/>
            <a:r>
              <a:rPr lang="sk-SK" sz="3600" b="1" u="sng" dirty="0"/>
              <a:t>kvapalné</a:t>
            </a:r>
            <a:r>
              <a:rPr lang="sk-SK" sz="3600" dirty="0"/>
              <a:t> </a:t>
            </a:r>
            <a:r>
              <a:rPr lang="sk-SK" sz="3600" dirty="0" smtClean="0"/>
              <a:t>– </a:t>
            </a:r>
            <a:r>
              <a:rPr lang="sk-SK" sz="3600" dirty="0"/>
              <a:t>ocot, krv, minerálka, hnojivá, ovocná </a:t>
            </a:r>
            <a:r>
              <a:rPr lang="sk-SK" sz="3600" dirty="0" smtClean="0"/>
              <a:t>šťava</a:t>
            </a:r>
          </a:p>
          <a:p>
            <a:pPr marL="109728" lvl="0" indent="0">
              <a:buNone/>
            </a:pPr>
            <a:endParaRPr lang="sk-SK" sz="3600" dirty="0"/>
          </a:p>
          <a:p>
            <a:pPr lvl="0"/>
            <a:r>
              <a:rPr lang="sk-SK" sz="3600" b="1" u="sng" dirty="0"/>
              <a:t>plynné</a:t>
            </a:r>
            <a:r>
              <a:rPr lang="sk-SK" sz="3600" dirty="0"/>
              <a:t> </a:t>
            </a:r>
            <a:r>
              <a:rPr lang="sk-SK" sz="3600" dirty="0" smtClean="0"/>
              <a:t>– </a:t>
            </a:r>
            <a:r>
              <a:rPr lang="sk-SK" sz="3600" dirty="0"/>
              <a:t>zemný plyn, čistý vzduch, potápačská bomba (He +  O + N)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sz="5300" u="sng" dirty="0" smtClean="0"/>
              <a:t>Delenie </a:t>
            </a:r>
            <a:r>
              <a:rPr lang="sk-SK" sz="5300" u="sng" dirty="0"/>
              <a:t>roztokov podľa skupenstva:</a:t>
            </a:r>
            <a:r>
              <a:rPr lang="sk-SK" sz="5300" dirty="0"/>
              <a:t/>
            </a:r>
            <a:br>
              <a:rPr lang="sk-SK" sz="5300" dirty="0"/>
            </a:br>
            <a:endParaRPr lang="sk-SK" b="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296" flipH="1">
            <a:off x="6616977" y="4042370"/>
            <a:ext cx="2590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 rotWithShape="1">
          <a:blip r:embed="rId2"/>
          <a:srcRect l="20265" t="28443" r="21013" b="27546"/>
          <a:stretch/>
        </p:blipFill>
        <p:spPr bwMode="auto">
          <a:xfrm>
            <a:off x="92364" y="990600"/>
            <a:ext cx="9030854" cy="4952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678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1.hmotnostným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2.látkovou koncentráciou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Opakovanie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Vyjadrenie zloženia roztokov: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9435" r="42766" b="37767"/>
          <a:stretch/>
        </p:blipFill>
        <p:spPr bwMode="auto">
          <a:xfrm>
            <a:off x="2592920" y="2423160"/>
            <a:ext cx="350308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62342" r="45833" b="35804"/>
          <a:stretch/>
        </p:blipFill>
        <p:spPr bwMode="auto">
          <a:xfrm>
            <a:off x="2609084" y="2801462"/>
            <a:ext cx="2877316" cy="3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563843" y="1998018"/>
            <a:ext cx="1772154" cy="9898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6048" r="37472" b="40396"/>
          <a:stretch/>
        </p:blipFill>
        <p:spPr bwMode="auto">
          <a:xfrm>
            <a:off x="2592920" y="1998018"/>
            <a:ext cx="4674084" cy="4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7948" t="51915" r="36377" b="28634"/>
          <a:stretch/>
        </p:blipFill>
        <p:spPr bwMode="auto">
          <a:xfrm>
            <a:off x="2087418" y="3993358"/>
            <a:ext cx="5625967" cy="26637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Obdĺžnik 8"/>
          <p:cNvSpPr/>
          <p:nvPr/>
        </p:nvSpPr>
        <p:spPr>
          <a:xfrm>
            <a:off x="1752600" y="2662535"/>
            <a:ext cx="457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endParaRPr lang="sk-SK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Koľko </a:t>
            </a:r>
            <a:r>
              <a:rPr lang="sk-SK" dirty="0"/>
              <a:t>percentný roztok </a:t>
            </a:r>
            <a:r>
              <a:rPr lang="sk-SK" dirty="0" smtClean="0"/>
              <a:t>octu používame </a:t>
            </a:r>
            <a:r>
              <a:rPr lang="sk-SK" dirty="0"/>
              <a:t>v kuchyni?</a:t>
            </a:r>
            <a:br>
              <a:rPr lang="sk-SK" dirty="0"/>
            </a:b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63928"/>
            <a:ext cx="4043363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4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V kuchyni používame 8 % roztok octu. Koľko vody a kyseliny octovej obsahuje:</a:t>
            </a:r>
          </a:p>
          <a:p>
            <a:pPr marL="0" indent="0">
              <a:buNone/>
            </a:pPr>
            <a:r>
              <a:rPr lang="sk-SK" dirty="0" smtClean="0"/>
              <a:t>a)100g octu           b) 1000g octu</a:t>
            </a:r>
          </a:p>
          <a:p>
            <a:pPr marL="0" indent="0">
              <a:buNone/>
            </a:pPr>
            <a:r>
              <a:rPr lang="sk-SK" b="1" u="sng" dirty="0" smtClean="0"/>
              <a:t>1. Riešenie úvahou: </a:t>
            </a:r>
          </a:p>
          <a:p>
            <a:pPr marL="0" indent="0">
              <a:buNone/>
            </a:pPr>
            <a:r>
              <a:rPr lang="sk-SK" dirty="0" smtClean="0"/>
              <a:t>a) 8 % roztok octu obsahuje </a:t>
            </a:r>
            <a:r>
              <a:rPr lang="sk-SK" b="1" u="sng" dirty="0" smtClean="0"/>
              <a:t>v 100 g </a:t>
            </a:r>
            <a:r>
              <a:rPr lang="sk-SK" dirty="0" smtClean="0"/>
              <a:t>roztoku </a:t>
            </a:r>
          </a:p>
          <a:p>
            <a:pPr marL="0" indent="0">
              <a:buNone/>
            </a:pPr>
            <a:r>
              <a:rPr lang="sk-SK" b="1" dirty="0" smtClean="0"/>
              <a:t>                </a:t>
            </a:r>
          </a:p>
          <a:p>
            <a:pPr marL="0" indent="0">
              <a:buNone/>
            </a:pPr>
            <a:r>
              <a:rPr lang="sk-SK" b="1" dirty="0" smtClean="0"/>
              <a:t>              </a:t>
            </a:r>
            <a:r>
              <a:rPr lang="sk-SK" b="1" dirty="0" smtClean="0">
                <a:solidFill>
                  <a:srgbClr val="FF0000"/>
                </a:solidFill>
              </a:rPr>
              <a:t>____ g </a:t>
            </a:r>
            <a:r>
              <a:rPr lang="sk-SK" b="1" dirty="0" err="1" smtClean="0">
                <a:solidFill>
                  <a:srgbClr val="FF0000"/>
                </a:solidFill>
              </a:rPr>
              <a:t>kys</a:t>
            </a:r>
            <a:r>
              <a:rPr lang="sk-SK" b="1" dirty="0" smtClean="0">
                <a:solidFill>
                  <a:srgbClr val="FF0000"/>
                </a:solidFill>
              </a:rPr>
              <a:t>. octovej</a:t>
            </a:r>
            <a:r>
              <a:rPr lang="sk-SK" dirty="0" smtClean="0">
                <a:solidFill>
                  <a:srgbClr val="FF0000"/>
                </a:solidFill>
              </a:rPr>
              <a:t>   </a:t>
            </a:r>
            <a:r>
              <a:rPr lang="sk-SK" dirty="0" smtClean="0"/>
              <a:t>+   </a:t>
            </a:r>
            <a:r>
              <a:rPr lang="sk-SK" b="1" dirty="0" smtClean="0">
                <a:solidFill>
                  <a:schemeClr val="accent1"/>
                </a:solidFill>
              </a:rPr>
              <a:t>____ g vody</a:t>
            </a:r>
            <a:endParaRPr lang="sk-SK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k-SK" dirty="0"/>
              <a:t>b) 8 % roztok octu </a:t>
            </a:r>
            <a:r>
              <a:rPr lang="sk-SK" dirty="0" smtClean="0"/>
              <a:t>v </a:t>
            </a:r>
            <a:r>
              <a:rPr lang="sk-SK" b="1" u="sng" dirty="0" smtClean="0"/>
              <a:t>1000 </a:t>
            </a:r>
            <a:r>
              <a:rPr lang="sk-SK" b="1" u="sng" dirty="0"/>
              <a:t>g </a:t>
            </a:r>
            <a:r>
              <a:rPr lang="sk-SK" dirty="0"/>
              <a:t>roztoku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____ </a:t>
            </a:r>
            <a:r>
              <a:rPr lang="sk-SK" b="1" dirty="0">
                <a:solidFill>
                  <a:srgbClr val="FF0000"/>
                </a:solidFill>
              </a:rPr>
              <a:t>g </a:t>
            </a:r>
            <a:r>
              <a:rPr lang="sk-SK" b="1" dirty="0" err="1">
                <a:solidFill>
                  <a:srgbClr val="FF0000"/>
                </a:solidFill>
              </a:rPr>
              <a:t>kys</a:t>
            </a:r>
            <a:r>
              <a:rPr lang="sk-SK" b="1" dirty="0">
                <a:solidFill>
                  <a:srgbClr val="FF0000"/>
                </a:solidFill>
              </a:rPr>
              <a:t>. octovej</a:t>
            </a: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 smtClean="0">
                <a:solidFill>
                  <a:schemeClr val="accent1"/>
                </a:solidFill>
              </a:rPr>
              <a:t>____ </a:t>
            </a:r>
            <a:r>
              <a:rPr lang="sk-SK" b="1" dirty="0">
                <a:solidFill>
                  <a:schemeClr val="accent1"/>
                </a:solidFill>
              </a:rPr>
              <a:t>g vody</a:t>
            </a:r>
            <a:endParaRPr lang="sk-SK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 1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 rot="8599765">
            <a:off x="4047282" y="3373681"/>
            <a:ext cx="6899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554236">
            <a:off x="4980378" y="3383664"/>
            <a:ext cx="688509" cy="48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magnetický disk 6"/>
          <p:cNvSpPr/>
          <p:nvPr/>
        </p:nvSpPr>
        <p:spPr>
          <a:xfrm>
            <a:off x="7010400" y="4114800"/>
            <a:ext cx="1371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92 g</a:t>
            </a:r>
            <a:endParaRPr lang="sk-SK" sz="3600" dirty="0"/>
          </a:p>
        </p:txBody>
      </p:sp>
      <p:sp>
        <p:nvSpPr>
          <p:cNvPr id="8" name="Vývojový diagram: magnetický disk 7"/>
          <p:cNvSpPr/>
          <p:nvPr/>
        </p:nvSpPr>
        <p:spPr>
          <a:xfrm>
            <a:off x="7010400" y="5829300"/>
            <a:ext cx="1371600" cy="5334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8 g</a:t>
            </a:r>
            <a:endParaRPr lang="sk-SK" sz="3200" dirty="0"/>
          </a:p>
        </p:txBody>
      </p:sp>
      <p:sp>
        <p:nvSpPr>
          <p:cNvPr id="9" name="Pravá jednoduchá zátvorka 8"/>
          <p:cNvSpPr/>
          <p:nvPr/>
        </p:nvSpPr>
        <p:spPr>
          <a:xfrm>
            <a:off x="8382000" y="4419600"/>
            <a:ext cx="152400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na bublina 9"/>
          <p:cNvSpPr/>
          <p:nvPr/>
        </p:nvSpPr>
        <p:spPr>
          <a:xfrm>
            <a:off x="8229601" y="4674176"/>
            <a:ext cx="914400" cy="626999"/>
          </a:xfrm>
          <a:prstGeom prst="wedgeEllipseCallout">
            <a:avLst>
              <a:gd name="adj1" fmla="val -22441"/>
              <a:gd name="adj2" fmla="val 814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788435">
            <a:off x="4384356" y="4742992"/>
            <a:ext cx="634258" cy="39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8079460">
            <a:off x="3669176" y="4751278"/>
            <a:ext cx="556584" cy="4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ravá zložená zátvorka 12"/>
          <p:cNvSpPr/>
          <p:nvPr/>
        </p:nvSpPr>
        <p:spPr>
          <a:xfrm rot="5400000">
            <a:off x="4094158" y="4710605"/>
            <a:ext cx="400024" cy="223739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na bublina 13"/>
          <p:cNvSpPr/>
          <p:nvPr/>
        </p:nvSpPr>
        <p:spPr>
          <a:xfrm>
            <a:off x="3238850" y="6096001"/>
            <a:ext cx="1823949" cy="762000"/>
          </a:xfrm>
          <a:prstGeom prst="wedgeEllipseCallout">
            <a:avLst>
              <a:gd name="adj1" fmla="val -7052"/>
              <a:gd name="adj2" fmla="val -563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1000 g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337</TotalTime>
  <Words>659</Words>
  <Application>Microsoft Office PowerPoint</Application>
  <PresentationFormat>Prezentácia na obrazovke 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30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Hala</vt:lpstr>
      <vt:lpstr>Rozcvička </vt:lpstr>
      <vt:lpstr>Vzorové príklady výpočtov na zloženie roztokov</vt:lpstr>
      <vt:lpstr>Roztoky a ich zloženie</vt:lpstr>
      <vt:lpstr>Čoho musí byť viac? Argumentujte</vt:lpstr>
      <vt:lpstr> Delenie roztokov podľa skupenstva: </vt:lpstr>
      <vt:lpstr>Prezentácia programu PowerPoint</vt:lpstr>
      <vt:lpstr>Opakovanie Vyjadrenie zloženia roztokov:</vt:lpstr>
      <vt:lpstr> Koľko percentný roztok octu používame v kuchyni? </vt:lpstr>
      <vt:lpstr>Príklad 1</vt:lpstr>
      <vt:lpstr>Riešenie použitím vzorca:</vt:lpstr>
      <vt:lpstr>  Príklad 2 </vt:lpstr>
      <vt:lpstr>Prezentácia programu PowerPoint</vt:lpstr>
      <vt:lpstr>Príklad 3</vt:lpstr>
      <vt:lpstr>Prezentácia programu PowerPoint</vt:lpstr>
      <vt:lpstr>Prezentácia programu PowerPoint</vt:lpstr>
      <vt:lpstr>Príklad 1 Roztok s hmotnosťou 200g, obsahuje 20g chloridu sodného. Vypočítajte hmotnostný zlomok  a hmotnostné percento chloridu sodného v tomto roztoku. </vt:lpstr>
      <vt:lpstr>Príklad 2  Vypočítajte hmotnostný zlomok roztoku, ak je v jeho 200 g rozpustených 45g cukru. Koľko percentný je roztok? </vt:lpstr>
      <vt:lpstr>Príklad 3  Koľko g chloridu draselného a koľko ml vody potrebujeme na prípravu 245 g 5%-ného roztoku?  </vt:lpstr>
      <vt:lpstr>Príklad 4 Vypočítajte, koľko gramov NaCl potrebujete navážiť na prípravu 5%-ného vodného roztoku NaCl s hmotnosťou 150 gramov. Pripravte daný roztok.  </vt:lpstr>
      <vt:lpstr>Príklad 5  Zmiešaním 40 g cukru a 120 ml vody sme pripravili sladký roztok. Aký je hmotnostný zlomok a  aké je hmotnostné percento pripraveného roztoku?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uzivatel</cp:lastModifiedBy>
  <cp:revision>38</cp:revision>
  <dcterms:created xsi:type="dcterms:W3CDTF">2016-11-17T15:47:01Z</dcterms:created>
  <dcterms:modified xsi:type="dcterms:W3CDTF">2023-11-29T20:16:31Z</dcterms:modified>
</cp:coreProperties>
</file>