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7" r:id="rId10"/>
    <p:sldId id="265" r:id="rId11"/>
    <p:sldId id="259" r:id="rId12"/>
    <p:sldId id="260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BC607-C408-4C9E-896E-2168A27A001A}" type="datetimeFigureOut">
              <a:rPr lang="sk-SK" smtClean="0"/>
              <a:pPr/>
              <a:t>6. 4. 2015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6BA2A-258E-4F79-8C63-568248A9411A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6BA2A-258E-4F79-8C63-568248A9411A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EDA95-4DD0-49AC-8057-86C144CFDFF9}" type="datetime1">
              <a:rPr lang="cs-CZ" smtClean="0"/>
              <a:t>6.4.2015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2" name="Obdélník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Obdélník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Obdélník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Obdélník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Obdélník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56" name="Obdélník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Obdélník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Obdélník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Obdélník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914A6B-FB15-4556-A7EF-4BB9A47E5DFA}" type="datetime1">
              <a:rPr lang="cs-CZ" smtClean="0"/>
              <a:t>6.4.2015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A1E901-0B36-4095-B94F-10461256076B}" type="datetime1">
              <a:rPr lang="cs-CZ" smtClean="0"/>
              <a:t>6.4.2015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6B9A59-5985-4A4C-8A45-55E481BAC3AE}" type="datetime1">
              <a:rPr lang="cs-CZ" smtClean="0"/>
              <a:t>6.4.2015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olný tvar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Volný tvar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Volný tvar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Volný tvar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Volný tvar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Volný tvar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Volný tvar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Volný tvar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Volný tvar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Volný tvar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Volný tvar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Volný tvar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Volný tvar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Volný tvar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Volný tvar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B79B45-F1F1-4A31-BAE5-4013CE2DFD1E}" type="datetime1">
              <a:rPr lang="cs-CZ" smtClean="0"/>
              <a:t>6.4.2015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7" name="Obdélník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bdélník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Obdélník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élník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EEEDB6-8B7E-4DB4-8AD2-648FE8BD058B}" type="datetime1">
              <a:rPr lang="cs-CZ" smtClean="0"/>
              <a:t>6.4.2015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élník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A4B343-DAFA-49A9-A8D5-C3D72A652626}" type="datetime1">
              <a:rPr lang="cs-CZ" smtClean="0"/>
              <a:t>6.4.2015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6" name="Obdélník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Obdélník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Obdélník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Obdélník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Obdélník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Obdélník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Obdélník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Obdélník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Obdélník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AB0381-C7BA-45C4-9C6F-6C5767A6CD88}" type="datetime1">
              <a:rPr lang="cs-CZ" smtClean="0"/>
              <a:t>6.4.2015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E091BC-62AD-48A3-835B-3C073AD9D020}" type="datetime1">
              <a:rPr lang="cs-CZ" smtClean="0"/>
              <a:t>6.4.2015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20D054-4C59-4A86-801B-E91BBC835948}" type="datetime1">
              <a:rPr lang="cs-CZ" smtClean="0"/>
              <a:t>6.4.2015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Přímá spojovací čára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Skupina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Přímá spojovací čára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ovací čára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ovací čára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cs-CZ" smtClean="0"/>
              <a:t>Klepnutím na ikonu přidáte obrázek.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grpSp>
        <p:nvGrpSpPr>
          <p:cNvPr id="14" name="Skupina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Přímá spojovací čára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ovací čára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ovací čára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Skupina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Přímá spojovací čára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ovací čára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ovací čára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4625BEC2-CFF5-4F87-94C8-F1D969965323}" type="datetime1">
              <a:rPr lang="cs-CZ" smtClean="0"/>
              <a:t>6.4.2015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élník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Obdélník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Obdélník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Obdélník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434E669-BEBD-484C-83ED-E94A83515496}" type="datetime1">
              <a:rPr lang="cs-CZ" smtClean="0"/>
              <a:t>6.4.2015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IIvs0h_2XpY" TargetMode="External"/><Relationship Id="rId2" Type="http://schemas.openxmlformats.org/officeDocument/2006/relationships/hyperlink" Target="http://en.wikipedia.org/wiki/Bristlebo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.be/Qyj3VXGse3M" TargetMode="External"/><Relationship Id="rId5" Type="http://schemas.openxmlformats.org/officeDocument/2006/relationships/hyperlink" Target="http://www.metacafe.com/watch/1308934/how_to_make_robot_brush/" TargetMode="External"/><Relationship Id="rId4" Type="http://schemas.openxmlformats.org/officeDocument/2006/relationships/hyperlink" Target="http://zhurnalko.net/=sam/junyj-tehnik/1977-06--%20num51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Gymnázium Gelnica – TMF2015</a:t>
            </a: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899592" y="3789040"/>
            <a:ext cx="7772400" cy="1975104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9144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Pohybujúca sa</a:t>
            </a:r>
            <a:r>
              <a:rPr kumimoji="0" lang="sk-SK" sz="4000" b="1" i="0" u="none" strike="noStrike" kern="1200" cap="all" spc="0" normalizeH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kefa</a:t>
            </a:r>
            <a:endParaRPr kumimoji="0" lang="sk-SK" sz="4000" b="1" i="0" u="none" strike="noStrike" kern="1200" cap="all" spc="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620688"/>
            <a:ext cx="5448845" cy="3025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4" name="TextovéPole 3"/>
          <p:cNvSpPr txBox="1"/>
          <p:nvPr/>
        </p:nvSpPr>
        <p:spPr>
          <a:xfrm>
            <a:off x="539552" y="1124744"/>
            <a:ext cx="756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</a:t>
            </a:r>
            <a:r>
              <a:rPr lang="sk-SK" sz="2000" dirty="0" smtClean="0"/>
              <a:t>na vibračnej platni nám vždy po chvíli kefa spadla</a:t>
            </a:r>
          </a:p>
          <a:p>
            <a:pPr>
              <a:buFontTx/>
              <a:buChar char="-"/>
            </a:pPr>
            <a:r>
              <a:rPr lang="sk-SK" sz="2000" dirty="0" smtClean="0"/>
              <a:t>po naolejovaní platni (po znížení trenia sa kefa udržala </a:t>
            </a:r>
          </a:p>
          <a:p>
            <a:r>
              <a:rPr lang="sk-SK" sz="2000" dirty="0" smtClean="0"/>
              <a:t>na platni dlhšie) cca o 10 sekúnd</a:t>
            </a:r>
          </a:p>
          <a:p>
            <a:pPr>
              <a:buFontTx/>
              <a:buChar char="-"/>
            </a:pPr>
            <a:r>
              <a:rPr lang="sk-SK" sz="2000" dirty="0" smtClean="0"/>
              <a:t>  </a:t>
            </a:r>
            <a:r>
              <a:rPr lang="sk-SK" sz="2000" dirty="0" smtClean="0"/>
              <a:t>drsná</a:t>
            </a:r>
            <a:r>
              <a:rPr lang="sk-SK" sz="2000" dirty="0" smtClean="0"/>
              <a:t> </a:t>
            </a:r>
            <a:r>
              <a:rPr lang="sk-SK" sz="2000" dirty="0" smtClean="0"/>
              <a:t>podložka – kefa skôr </a:t>
            </a:r>
            <a:r>
              <a:rPr lang="sk-SK" sz="2000" dirty="0" smtClean="0"/>
              <a:t>spadne</a:t>
            </a:r>
            <a:endParaRPr lang="sk-SK" sz="2000" dirty="0" smtClean="0"/>
          </a:p>
          <a:p>
            <a:pPr>
              <a:buFontTx/>
              <a:buChar char="-"/>
            </a:pPr>
            <a:r>
              <a:rPr lang="sk-SK" sz="2000" dirty="0" smtClean="0"/>
              <a:t> drsná –brusný papier – najkratšie(na vibračnej brúske)</a:t>
            </a:r>
          </a:p>
          <a:p>
            <a:pPr>
              <a:buFontTx/>
              <a:buChar char="-"/>
            </a:pPr>
            <a:r>
              <a:rPr lang="sk-SK" sz="2000" dirty="0" smtClean="0"/>
              <a:t>zubná kefka je najnevhodnejšia pre udržanie sa na vibračnej platni</a:t>
            </a:r>
          </a:p>
          <a:p>
            <a:pPr lvl="3">
              <a:buFont typeface="Wingdings"/>
              <a:buChar char="è"/>
            </a:pPr>
            <a:r>
              <a:rPr lang="sk-SK" sz="2000" dirty="0" smtClean="0">
                <a:sym typeface="Wingdings" pitchFamily="2" charset="2"/>
              </a:rPr>
              <a:t>z dôvodu  malej plochy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7325" y="3717032"/>
            <a:ext cx="38766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ovéPole 6"/>
          <p:cNvSpPr txBox="1"/>
          <p:nvPr/>
        </p:nvSpPr>
        <p:spPr>
          <a:xfrm>
            <a:off x="395536" y="3645024"/>
            <a:ext cx="51125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-najvhodnejšia </a:t>
            </a:r>
            <a:r>
              <a:rPr lang="sk-SK" dirty="0" smtClean="0"/>
              <a:t>je „kefa na topánky“(veľa štetín) </a:t>
            </a:r>
            <a:r>
              <a:rPr lang="sk-SK" dirty="0" smtClean="0">
                <a:sym typeface="Wingdings" pitchFamily="2" charset="2"/>
              </a:rPr>
              <a:t> brzdí to </a:t>
            </a:r>
            <a:r>
              <a:rPr lang="sk-SK" dirty="0" smtClean="0">
                <a:sym typeface="Wingdings" pitchFamily="2" charset="2"/>
              </a:rPr>
              <a:t> pohybe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-pri nižšej amplitúde je výhodnejšie položiť kefu na os x, pri vyššej je to naopak</a:t>
            </a:r>
          </a:p>
          <a:p>
            <a:r>
              <a:rPr lang="sk-SK" dirty="0" smtClean="0"/>
              <a:t>-vždy ak položíme v smere x, kefa má tendenciu sa otočiť do osi y (pri vysokých amplitúdach kefu vymrští preč) </a:t>
            </a:r>
          </a:p>
          <a:p>
            <a:r>
              <a:rPr lang="sk-SK" dirty="0" smtClean="0"/>
              <a:t>-pri nižších amplitúdach kefa potrebuje viac času na otočenie do osi y 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 t="8084" b="8603"/>
          <a:stretch>
            <a:fillRect/>
          </a:stretch>
        </p:blipFill>
        <p:spPr bwMode="auto">
          <a:xfrm>
            <a:off x="6019800" y="332656"/>
            <a:ext cx="312420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hlinkClick r:id="rId2"/>
              </a:rPr>
              <a:t>http://en.wikipedia.org/wiki/Bristlebot</a:t>
            </a:r>
            <a:endParaRPr lang="sk-SK" dirty="0" smtClean="0"/>
          </a:p>
          <a:p>
            <a:r>
              <a:rPr lang="sk-SK" dirty="0" smtClean="0">
                <a:hlinkClick r:id="rId3"/>
              </a:rPr>
              <a:t>http://youtu.be/IIvs0h_2XpY</a:t>
            </a:r>
            <a:endParaRPr lang="sk-SK" dirty="0" smtClean="0"/>
          </a:p>
          <a:p>
            <a:r>
              <a:rPr lang="sk-SK" dirty="0" smtClean="0">
                <a:hlinkClick r:id="rId4"/>
              </a:rPr>
              <a:t>http://zhurnalko.net/=sam/junyj-tehnik/1977-06-- num51</a:t>
            </a:r>
            <a:endParaRPr lang="sk-SK" dirty="0" smtClean="0"/>
          </a:p>
          <a:p>
            <a:r>
              <a:rPr lang="sk-SK" dirty="0" smtClean="0">
                <a:hlinkClick r:id="rId5"/>
              </a:rPr>
              <a:t>http://www.metacafe.com/watch/1308934/how_to_make_robot_brush/</a:t>
            </a:r>
            <a:endParaRPr lang="sk-SK" dirty="0" smtClean="0"/>
          </a:p>
          <a:p>
            <a:r>
              <a:rPr lang="sk-SK" dirty="0" smtClean="0">
                <a:hlinkClick r:id="rId6"/>
              </a:rPr>
              <a:t>http://youtu.be/Qyj3VXGse3M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35696" y="2996952"/>
            <a:ext cx="7772400" cy="91440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12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Zadanie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Kefa položená na vodorovný vibrujúci povrch sa môže začať pohybovať – preskúmajte jej pohyb.</a:t>
            </a:r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356992"/>
            <a:ext cx="5184576" cy="328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Experiment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5760640" cy="344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Přímá spojovací šipka 4"/>
          <p:cNvCxnSpPr/>
          <p:nvPr/>
        </p:nvCxnSpPr>
        <p:spPr>
          <a:xfrm>
            <a:off x="1979712" y="4437112"/>
            <a:ext cx="72008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Přímá spojovací šipka 5"/>
          <p:cNvCxnSpPr/>
          <p:nvPr/>
        </p:nvCxnSpPr>
        <p:spPr>
          <a:xfrm>
            <a:off x="1763688" y="5013176"/>
            <a:ext cx="72008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Přímá spojovací šipka 6"/>
          <p:cNvCxnSpPr/>
          <p:nvPr/>
        </p:nvCxnSpPr>
        <p:spPr>
          <a:xfrm>
            <a:off x="2123728" y="3212976"/>
            <a:ext cx="1800200" cy="2160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Přímá spojovací šipka 8"/>
          <p:cNvCxnSpPr/>
          <p:nvPr/>
        </p:nvCxnSpPr>
        <p:spPr>
          <a:xfrm flipV="1">
            <a:off x="5940152" y="1340768"/>
            <a:ext cx="432048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Přímá spojovací šipka 11"/>
          <p:cNvCxnSpPr/>
          <p:nvPr/>
        </p:nvCxnSpPr>
        <p:spPr>
          <a:xfrm flipV="1">
            <a:off x="5292080" y="2996952"/>
            <a:ext cx="1872208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Přímá spojovací šipka 13"/>
          <p:cNvCxnSpPr/>
          <p:nvPr/>
        </p:nvCxnSpPr>
        <p:spPr>
          <a:xfrm>
            <a:off x="2987824" y="3429000"/>
            <a:ext cx="3960440" cy="3168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Přímá spojovací šipka 15"/>
          <p:cNvCxnSpPr/>
          <p:nvPr/>
        </p:nvCxnSpPr>
        <p:spPr>
          <a:xfrm>
            <a:off x="4139952" y="3284984"/>
            <a:ext cx="3096344" cy="1872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Přímá spojovací šipka 17"/>
          <p:cNvCxnSpPr/>
          <p:nvPr/>
        </p:nvCxnSpPr>
        <p:spPr>
          <a:xfrm flipV="1">
            <a:off x="1979712" y="1484784"/>
            <a:ext cx="432048" cy="2016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Přímá spojovací šipka 21"/>
          <p:cNvCxnSpPr/>
          <p:nvPr/>
        </p:nvCxnSpPr>
        <p:spPr>
          <a:xfrm flipV="1">
            <a:off x="1835696" y="1556792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Přímá spojovací šipka 23"/>
          <p:cNvCxnSpPr/>
          <p:nvPr/>
        </p:nvCxnSpPr>
        <p:spPr>
          <a:xfrm flipV="1">
            <a:off x="1475656" y="1484784"/>
            <a:ext cx="936104" cy="18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ovéPole 26"/>
          <p:cNvSpPr txBox="1"/>
          <p:nvPr/>
        </p:nvSpPr>
        <p:spPr>
          <a:xfrm>
            <a:off x="2699792" y="5661248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Klinový remeň</a:t>
            </a:r>
            <a:endParaRPr lang="sk-SK" dirty="0"/>
          </a:p>
        </p:txBody>
      </p:sp>
      <p:sp>
        <p:nvSpPr>
          <p:cNvPr id="29" name="TextovéPole 28"/>
          <p:cNvSpPr txBox="1"/>
          <p:nvPr/>
        </p:nvSpPr>
        <p:spPr>
          <a:xfrm>
            <a:off x="2555776" y="6237312"/>
            <a:ext cx="352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Menšie </a:t>
            </a:r>
            <a:r>
              <a:rPr lang="sk-SK" dirty="0" err="1" smtClean="0"/>
              <a:t>kolečko</a:t>
            </a:r>
            <a:r>
              <a:rPr lang="sk-SK" dirty="0" smtClean="0"/>
              <a:t> </a:t>
            </a:r>
            <a:r>
              <a:rPr lang="sk-SK" dirty="0" smtClean="0"/>
              <a:t>poháňané </a:t>
            </a:r>
            <a:r>
              <a:rPr lang="sk-SK" dirty="0" smtClean="0"/>
              <a:t>vŕtačkou</a:t>
            </a:r>
            <a:endParaRPr lang="sk-SK" dirty="0"/>
          </a:p>
        </p:txBody>
      </p:sp>
      <p:sp>
        <p:nvSpPr>
          <p:cNvPr id="30" name="TextovéPole 29"/>
          <p:cNvSpPr txBox="1"/>
          <p:nvPr/>
        </p:nvSpPr>
        <p:spPr>
          <a:xfrm>
            <a:off x="3779912" y="5301208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Veľké </a:t>
            </a:r>
            <a:r>
              <a:rPr lang="sk-SK" dirty="0" err="1" smtClean="0"/>
              <a:t>kolečko</a:t>
            </a:r>
            <a:endParaRPr lang="sk-SK" dirty="0"/>
          </a:p>
        </p:txBody>
      </p:sp>
      <p:sp>
        <p:nvSpPr>
          <p:cNvPr id="31" name="TextovéPole 30"/>
          <p:cNvSpPr txBox="1"/>
          <p:nvPr/>
        </p:nvSpPr>
        <p:spPr>
          <a:xfrm>
            <a:off x="6804248" y="630932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Stojan</a:t>
            </a:r>
            <a:endParaRPr lang="sk-SK" dirty="0"/>
          </a:p>
        </p:txBody>
      </p:sp>
      <p:sp>
        <p:nvSpPr>
          <p:cNvPr id="32" name="TextovéPole 31"/>
          <p:cNvSpPr txBox="1"/>
          <p:nvPr/>
        </p:nvSpPr>
        <p:spPr>
          <a:xfrm>
            <a:off x="7164288" y="5085184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Kĺbové spojenie</a:t>
            </a:r>
            <a:endParaRPr lang="sk-SK" dirty="0"/>
          </a:p>
        </p:txBody>
      </p:sp>
      <p:sp>
        <p:nvSpPr>
          <p:cNvPr id="34" name="TextovéPole 33"/>
          <p:cNvSpPr txBox="1"/>
          <p:nvPr/>
        </p:nvSpPr>
        <p:spPr>
          <a:xfrm>
            <a:off x="2195736" y="1196752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Diery na zmenu amplitúdy</a:t>
            </a:r>
            <a:endParaRPr lang="sk-SK" dirty="0"/>
          </a:p>
        </p:txBody>
      </p:sp>
      <p:sp>
        <p:nvSpPr>
          <p:cNvPr id="35" name="TextovéPole 34"/>
          <p:cNvSpPr txBox="1"/>
          <p:nvPr/>
        </p:nvSpPr>
        <p:spPr>
          <a:xfrm>
            <a:off x="6228184" y="980728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Vibrujúca platňa</a:t>
            </a:r>
            <a:endParaRPr lang="sk-SK" dirty="0"/>
          </a:p>
        </p:txBody>
      </p:sp>
      <p:sp>
        <p:nvSpPr>
          <p:cNvPr id="38" name="TextovéPole 37"/>
          <p:cNvSpPr txBox="1"/>
          <p:nvPr/>
        </p:nvSpPr>
        <p:spPr>
          <a:xfrm>
            <a:off x="6807783" y="2636912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Usmerňovač(hranola)</a:t>
            </a:r>
            <a:endParaRPr lang="sk-SK" dirty="0"/>
          </a:p>
        </p:txBody>
      </p:sp>
      <p:cxnSp>
        <p:nvCxnSpPr>
          <p:cNvPr id="41" name="Přímá spojovací šipka 40"/>
          <p:cNvCxnSpPr/>
          <p:nvPr/>
        </p:nvCxnSpPr>
        <p:spPr>
          <a:xfrm>
            <a:off x="5436096" y="3212976"/>
            <a:ext cx="1584176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TextovéPole 42"/>
          <p:cNvSpPr txBox="1"/>
          <p:nvPr/>
        </p:nvSpPr>
        <p:spPr>
          <a:xfrm>
            <a:off x="6948264" y="3429000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Hranol poháňajúci</a:t>
            </a:r>
          </a:p>
          <a:p>
            <a:r>
              <a:rPr lang="sk-SK" dirty="0" smtClean="0"/>
              <a:t> platňu</a:t>
            </a:r>
            <a:endParaRPr lang="sk-SK" dirty="0"/>
          </a:p>
        </p:txBody>
      </p:sp>
      <p:sp>
        <p:nvSpPr>
          <p:cNvPr id="25" name="Zástupný symbol čísla snímky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772400" cy="914400"/>
          </a:xfrm>
        </p:spPr>
        <p:txBody>
          <a:bodyPr/>
          <a:lstStyle/>
          <a:p>
            <a:r>
              <a:rPr lang="sk-SK" dirty="0" smtClean="0"/>
              <a:t>Experiment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149080"/>
            <a:ext cx="6264696" cy="217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12776"/>
            <a:ext cx="4320480" cy="236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Přímá spojovací šipka 6"/>
          <p:cNvCxnSpPr/>
          <p:nvPr/>
        </p:nvCxnSpPr>
        <p:spPr>
          <a:xfrm flipV="1">
            <a:off x="3059832" y="1916832"/>
            <a:ext cx="2952328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ovací šipka 8"/>
          <p:cNvCxnSpPr/>
          <p:nvPr/>
        </p:nvCxnSpPr>
        <p:spPr>
          <a:xfrm flipV="1">
            <a:off x="4572000" y="2276872"/>
            <a:ext cx="2160240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ovací šipka 10"/>
          <p:cNvCxnSpPr/>
          <p:nvPr/>
        </p:nvCxnSpPr>
        <p:spPr>
          <a:xfrm flipV="1">
            <a:off x="6228184" y="5229200"/>
            <a:ext cx="792088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ovací šipka 12"/>
          <p:cNvCxnSpPr/>
          <p:nvPr/>
        </p:nvCxnSpPr>
        <p:spPr>
          <a:xfrm flipV="1">
            <a:off x="2339752" y="3789040"/>
            <a:ext cx="3024336" cy="13681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/>
          <p:cNvSpPr txBox="1"/>
          <p:nvPr/>
        </p:nvSpPr>
        <p:spPr>
          <a:xfrm>
            <a:off x="6012160" y="162880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Kĺbový spoj</a:t>
            </a:r>
            <a:endParaRPr lang="sk-SK" dirty="0"/>
          </a:p>
        </p:txBody>
      </p:sp>
      <p:sp>
        <p:nvSpPr>
          <p:cNvPr id="16" name="TextovéPole 15"/>
          <p:cNvSpPr txBox="1"/>
          <p:nvPr/>
        </p:nvSpPr>
        <p:spPr>
          <a:xfrm>
            <a:off x="6372200" y="2276872"/>
            <a:ext cx="293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Kolečko</a:t>
            </a:r>
            <a:r>
              <a:rPr lang="sk-SK" dirty="0" smtClean="0"/>
              <a:t> na zmenu amplitúdy</a:t>
            </a:r>
            <a:endParaRPr lang="sk-SK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5436096" y="3573016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Usmerňovač hranola</a:t>
            </a:r>
            <a:endParaRPr lang="sk-SK" dirty="0"/>
          </a:p>
        </p:txBody>
      </p:sp>
      <p:sp>
        <p:nvSpPr>
          <p:cNvPr id="18" name="TextovéPole 17"/>
          <p:cNvSpPr txBox="1"/>
          <p:nvPr/>
        </p:nvSpPr>
        <p:spPr>
          <a:xfrm>
            <a:off x="7092280" y="5013176"/>
            <a:ext cx="2051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Prevod pre klinový remeň</a:t>
            </a:r>
            <a:endParaRPr lang="sk-SK" dirty="0"/>
          </a:p>
        </p:txBody>
      </p:sp>
      <p:sp>
        <p:nvSpPr>
          <p:cNvPr id="14" name="Zástupný symbol čísla snímky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Kefy</a:t>
            </a:r>
            <a:endParaRPr lang="sk-S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9545" r="19819" b="5501"/>
          <a:stretch>
            <a:fillRect/>
          </a:stretch>
        </p:blipFill>
        <p:spPr bwMode="auto">
          <a:xfrm>
            <a:off x="899592" y="2564904"/>
            <a:ext cx="2520280" cy="170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 r="10918"/>
          <a:stretch>
            <a:fillRect/>
          </a:stretch>
        </p:blipFill>
        <p:spPr bwMode="auto">
          <a:xfrm>
            <a:off x="1115616" y="4725144"/>
            <a:ext cx="2592288" cy="183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 r="16817" b="18777"/>
          <a:stretch>
            <a:fillRect/>
          </a:stretch>
        </p:blipFill>
        <p:spPr bwMode="auto">
          <a:xfrm>
            <a:off x="6084168" y="1268760"/>
            <a:ext cx="2448272" cy="1438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 l="5324" r="25466" b="7241"/>
          <a:stretch>
            <a:fillRect/>
          </a:stretch>
        </p:blipFill>
        <p:spPr bwMode="auto">
          <a:xfrm>
            <a:off x="4067944" y="2852936"/>
            <a:ext cx="187220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44208" y="3861048"/>
            <a:ext cx="25050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 cstate="print"/>
          <a:srcRect l="12945" r="30097"/>
          <a:stretch>
            <a:fillRect/>
          </a:stretch>
        </p:blipFill>
        <p:spPr bwMode="auto">
          <a:xfrm>
            <a:off x="3635896" y="836712"/>
            <a:ext cx="1584176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39952" y="4941168"/>
            <a:ext cx="2095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ovéPole 11"/>
          <p:cNvSpPr txBox="1"/>
          <p:nvPr/>
        </p:nvSpPr>
        <p:spPr>
          <a:xfrm>
            <a:off x="3563888" y="404664"/>
            <a:ext cx="186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„kefa na koberce“</a:t>
            </a:r>
            <a:endParaRPr lang="sk-SK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6372200" y="980728"/>
            <a:ext cx="188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„kefa na topánky“</a:t>
            </a:r>
            <a:endParaRPr lang="sk-SK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7020272" y="3501008"/>
            <a:ext cx="117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„metlička“</a:t>
            </a:r>
            <a:endParaRPr lang="sk-SK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1403648" y="227687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metla</a:t>
            </a:r>
            <a:endParaRPr lang="sk-SK" dirty="0"/>
          </a:p>
        </p:txBody>
      </p:sp>
      <p:sp>
        <p:nvSpPr>
          <p:cNvPr id="16" name="TextovéPole 15"/>
          <p:cNvSpPr txBox="1"/>
          <p:nvPr/>
        </p:nvSpPr>
        <p:spPr>
          <a:xfrm>
            <a:off x="1763688" y="4365104"/>
            <a:ext cx="149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„kefa na šaty“</a:t>
            </a:r>
            <a:endParaRPr lang="sk-SK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4139952" y="256490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„</a:t>
            </a:r>
            <a:r>
              <a:rPr lang="sk-SK" dirty="0" err="1" smtClean="0"/>
              <a:t>ryžák</a:t>
            </a:r>
            <a:r>
              <a:rPr lang="sk-SK" dirty="0" smtClean="0"/>
              <a:t>“</a:t>
            </a:r>
            <a:endParaRPr lang="sk-SK" dirty="0"/>
          </a:p>
        </p:txBody>
      </p:sp>
      <p:sp>
        <p:nvSpPr>
          <p:cNvPr id="18" name="TextovéPole 17"/>
          <p:cNvSpPr txBox="1"/>
          <p:nvPr/>
        </p:nvSpPr>
        <p:spPr>
          <a:xfrm>
            <a:off x="4283968" y="45811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z</a:t>
            </a:r>
            <a:r>
              <a:rPr lang="sk-SK" dirty="0" smtClean="0"/>
              <a:t>ubná </a:t>
            </a:r>
            <a:r>
              <a:rPr lang="sk-SK" dirty="0" smtClean="0"/>
              <a:t>kefka</a:t>
            </a:r>
            <a:endParaRPr lang="sk-SK" dirty="0"/>
          </a:p>
        </p:txBody>
      </p:sp>
      <p:sp>
        <p:nvSpPr>
          <p:cNvPr id="19" name="Zástupný symbol čísla snímky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Experiment- vibračná brúska</a:t>
            </a:r>
            <a:endParaRPr lang="sk-S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489585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3573016"/>
            <a:ext cx="38290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Rotácia kefy</a:t>
            </a:r>
            <a:endParaRPr lang="sk-S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8290" r="20021" b="-1378"/>
          <a:stretch>
            <a:fillRect/>
          </a:stretch>
        </p:blipFill>
        <p:spPr bwMode="auto">
          <a:xfrm>
            <a:off x="827584" y="1268760"/>
            <a:ext cx="2736304" cy="206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l="8356" r="17967" b="2576"/>
          <a:stretch>
            <a:fillRect/>
          </a:stretch>
        </p:blipFill>
        <p:spPr bwMode="auto">
          <a:xfrm>
            <a:off x="755576" y="3645024"/>
            <a:ext cx="275054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2636912"/>
            <a:ext cx="2520280" cy="1779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4769768"/>
            <a:ext cx="257825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ovéPole 7"/>
          <p:cNvSpPr txBox="1"/>
          <p:nvPr/>
        </p:nvSpPr>
        <p:spPr>
          <a:xfrm>
            <a:off x="5004049" y="1052736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-prečo rotovala ? </a:t>
            </a:r>
            <a:endParaRPr lang="sk-SK" dirty="0" smtClean="0"/>
          </a:p>
          <a:p>
            <a:r>
              <a:rPr lang="sk-SK" dirty="0" smtClean="0"/>
              <a:t>- platňa vibračnej brúsky taktiež vykonáva rotačný pohyb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Skúmania– hladký povrch</a:t>
            </a:r>
            <a:endParaRPr lang="sk-SK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/>
        </p:nvGraphicFramePr>
        <p:xfrm>
          <a:off x="611561" y="1196753"/>
          <a:ext cx="2160238" cy="3168358"/>
        </p:xfrm>
        <a:graphic>
          <a:graphicData uri="http://schemas.openxmlformats.org/drawingml/2006/table">
            <a:tbl>
              <a:tblPr/>
              <a:tblGrid>
                <a:gridCol w="1026998"/>
                <a:gridCol w="566620"/>
                <a:gridCol w="566620"/>
              </a:tblGrid>
              <a:tr h="188834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Amplitúda(2cm</a:t>
                      </a:r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Čas(s)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188834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Metla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88834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88834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"kefa na šaty"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88834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675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"kefa na topánky"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88834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88834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"ryžák"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88834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88834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"metlička"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88834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675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"kefa na koberce"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88834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88834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"zubná kefa"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88834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ulka 9"/>
          <p:cNvGraphicFramePr>
            <a:graphicFrameLocks noGrp="1"/>
          </p:cNvGraphicFramePr>
          <p:nvPr/>
        </p:nvGraphicFramePr>
        <p:xfrm>
          <a:off x="2843809" y="1196751"/>
          <a:ext cx="2016224" cy="3168357"/>
        </p:xfrm>
        <a:graphic>
          <a:graphicData uri="http://schemas.openxmlformats.org/drawingml/2006/table">
            <a:tbl>
              <a:tblPr/>
              <a:tblGrid>
                <a:gridCol w="958532"/>
                <a:gridCol w="528846"/>
                <a:gridCol w="528846"/>
              </a:tblGrid>
              <a:tr h="25548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Amplitúda(3cm)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Čas(s)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17843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Metla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7843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5548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"kefa na šaty"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7843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47284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"kefa na topánky"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7843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7843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"ryžák"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7843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7843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"metlička"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7843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47284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"kefa na koberce"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7843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7843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"zubná kefa"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7843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ulka 10"/>
          <p:cNvGraphicFramePr>
            <a:graphicFrameLocks noGrp="1"/>
          </p:cNvGraphicFramePr>
          <p:nvPr/>
        </p:nvGraphicFramePr>
        <p:xfrm>
          <a:off x="5004048" y="1196752"/>
          <a:ext cx="1728191" cy="3160395"/>
        </p:xfrm>
        <a:graphic>
          <a:graphicData uri="http://schemas.openxmlformats.org/drawingml/2006/table">
            <a:tbl>
              <a:tblPr/>
              <a:tblGrid>
                <a:gridCol w="821599"/>
                <a:gridCol w="453296"/>
                <a:gridCol w="453296"/>
              </a:tblGrid>
              <a:tr h="16801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Amplitúda(4cm)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Čas(s)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Metla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"kefa na šaty"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"kefa na topánky"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"ryžák"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"metlička"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"kefa na koberce"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"zubná kefa"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ulka 11"/>
          <p:cNvGraphicFramePr>
            <a:graphicFrameLocks noGrp="1"/>
          </p:cNvGraphicFramePr>
          <p:nvPr/>
        </p:nvGraphicFramePr>
        <p:xfrm>
          <a:off x="6876256" y="1196752"/>
          <a:ext cx="1907703" cy="3160395"/>
        </p:xfrm>
        <a:graphic>
          <a:graphicData uri="http://schemas.openxmlformats.org/drawingml/2006/table">
            <a:tbl>
              <a:tblPr/>
              <a:tblGrid>
                <a:gridCol w="906941"/>
                <a:gridCol w="605227"/>
                <a:gridCol w="395535"/>
              </a:tblGrid>
              <a:tr h="16801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Amplitúda(5cm)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Čas(s)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Metla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"kefa na šaty"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"kefa na topánky"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"ryžák"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"metlička"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"kefa na koberce"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"zubná kefa"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ulka 12"/>
          <p:cNvGraphicFramePr>
            <a:graphicFrameLocks noGrp="1"/>
          </p:cNvGraphicFramePr>
          <p:nvPr/>
        </p:nvGraphicFramePr>
        <p:xfrm>
          <a:off x="1331640" y="4869160"/>
          <a:ext cx="6840760" cy="1152128"/>
        </p:xfrm>
        <a:graphic>
          <a:graphicData uri="http://schemas.openxmlformats.org/drawingml/2006/table">
            <a:tbl>
              <a:tblPr/>
              <a:tblGrid>
                <a:gridCol w="773675"/>
                <a:gridCol w="796429"/>
                <a:gridCol w="1254377"/>
                <a:gridCol w="1285664"/>
                <a:gridCol w="1331175"/>
                <a:gridCol w="1399440"/>
              </a:tblGrid>
              <a:tr h="244827">
                <a:tc>
                  <a:txBody>
                    <a:bodyPr/>
                    <a:lstStyle/>
                    <a:p>
                      <a:pPr algn="ctr" fontAlgn="b"/>
                      <a:r>
                        <a:rPr lang="sk-SK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07" marR="7607" marT="76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07" marR="7607" marT="76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Amplitúda(2cm</a:t>
                      </a:r>
                      <a:r>
                        <a:rPr lang="sk-SK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7607" marR="7607" marT="76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Amplitúda(3cm)</a:t>
                      </a:r>
                    </a:p>
                  </a:txBody>
                  <a:tcPr marL="7607" marR="7607" marT="76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Amplitúda(4cm)</a:t>
                      </a:r>
                    </a:p>
                  </a:txBody>
                  <a:tcPr marL="7607" marR="7607" marT="76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Amplitúda(5cm)</a:t>
                      </a:r>
                    </a:p>
                  </a:txBody>
                  <a:tcPr marL="7607" marR="7607" marT="76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 algn="ctr" fontAlgn="b"/>
                      <a:r>
                        <a:rPr lang="sk-SK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Max. hodnoty </a:t>
                      </a:r>
                    </a:p>
                  </a:txBody>
                  <a:tcPr marL="7607" marR="7607" marT="76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7607" marR="7607" marT="76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"kefa na topánky"(57s)</a:t>
                      </a:r>
                    </a:p>
                  </a:txBody>
                  <a:tcPr marL="7607" marR="7607" marT="76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Metla(21s)</a:t>
                      </a:r>
                    </a:p>
                  </a:txBody>
                  <a:tcPr marL="7607" marR="7607" marT="76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"kefa na koberce"(23s)</a:t>
                      </a:r>
                    </a:p>
                  </a:txBody>
                  <a:tcPr marL="7607" marR="7607" marT="76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"kefa na topánky"(11s)</a:t>
                      </a:r>
                    </a:p>
                  </a:txBody>
                  <a:tcPr marL="7607" marR="7607" marT="76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 algn="ctr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07" marR="7607" marT="76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7607" marR="7607" marT="76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"kefa na topánky"(20s)</a:t>
                      </a:r>
                    </a:p>
                  </a:txBody>
                  <a:tcPr marL="7607" marR="7607" marT="76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Metla(25s)</a:t>
                      </a:r>
                    </a:p>
                  </a:txBody>
                  <a:tcPr marL="7607" marR="7607" marT="76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"kefa na topánky"(30s)</a:t>
                      </a:r>
                    </a:p>
                  </a:txBody>
                  <a:tcPr marL="7607" marR="7607" marT="76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"kefa na topánky"(12s)</a:t>
                      </a:r>
                    </a:p>
                  </a:txBody>
                  <a:tcPr marL="7607" marR="7607" marT="76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 algn="ctr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Min. hodnoty</a:t>
                      </a:r>
                    </a:p>
                  </a:txBody>
                  <a:tcPr marL="7607" marR="7607" marT="76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7607" marR="7607" marT="76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zubná </a:t>
                      </a:r>
                      <a:r>
                        <a:rPr lang="sk-SK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kefka(3s)</a:t>
                      </a:r>
                    </a:p>
                  </a:txBody>
                  <a:tcPr marL="7607" marR="7607" marT="76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zubná </a:t>
                      </a:r>
                      <a:r>
                        <a:rPr lang="sk-SK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kefka(1s)</a:t>
                      </a:r>
                    </a:p>
                  </a:txBody>
                  <a:tcPr marL="7607" marR="7607" marT="76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zubná </a:t>
                      </a:r>
                      <a:r>
                        <a:rPr lang="sk-SK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kefka(1s)</a:t>
                      </a:r>
                    </a:p>
                  </a:txBody>
                  <a:tcPr marL="7607" marR="7607" marT="76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zubná </a:t>
                      </a:r>
                      <a:r>
                        <a:rPr lang="sk-SK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kefka(0,5s)</a:t>
                      </a:r>
                    </a:p>
                  </a:txBody>
                  <a:tcPr marL="7607" marR="7607" marT="76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72820">
                <a:tc>
                  <a:txBody>
                    <a:bodyPr/>
                    <a:lstStyle/>
                    <a:p>
                      <a:pPr algn="ctr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07" marR="7607" marT="76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7607" marR="7607" marT="76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zubná </a:t>
                      </a:r>
                      <a:r>
                        <a:rPr lang="sk-SK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kefka(2s)</a:t>
                      </a:r>
                    </a:p>
                  </a:txBody>
                  <a:tcPr marL="7607" marR="7607" marT="76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zubná </a:t>
                      </a:r>
                      <a:r>
                        <a:rPr lang="sk-SK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kefka(2s)</a:t>
                      </a:r>
                    </a:p>
                  </a:txBody>
                  <a:tcPr marL="7607" marR="7607" marT="76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zubná </a:t>
                      </a:r>
                      <a:r>
                        <a:rPr lang="sk-SK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kefka(0,5s)</a:t>
                      </a:r>
                    </a:p>
                  </a:txBody>
                  <a:tcPr marL="7607" marR="7607" marT="76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zubná </a:t>
                      </a:r>
                      <a:r>
                        <a:rPr lang="sk-SK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kefka(0,5s)</a:t>
                      </a:r>
                    </a:p>
                  </a:txBody>
                  <a:tcPr marL="7607" marR="7607" marT="76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3212976"/>
            <a:ext cx="7772400" cy="914400"/>
          </a:xfrm>
        </p:spPr>
        <p:txBody>
          <a:bodyPr/>
          <a:lstStyle/>
          <a:p>
            <a:r>
              <a:rPr lang="sk-SK" dirty="0" smtClean="0"/>
              <a:t>Skúmania- drsný povrch</a:t>
            </a:r>
            <a:endParaRPr lang="sk-SK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1259632" y="4365104"/>
          <a:ext cx="3168352" cy="1512170"/>
        </p:xfrm>
        <a:graphic>
          <a:graphicData uri="http://schemas.openxmlformats.org/drawingml/2006/table">
            <a:tbl>
              <a:tblPr/>
              <a:tblGrid>
                <a:gridCol w="1506266"/>
                <a:gridCol w="831043"/>
                <a:gridCol w="831043"/>
              </a:tblGrid>
              <a:tr h="302434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Amplitúda(5cm)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Čas(s)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Metla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"kefa na šaty"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5" name="Nadpis 1"/>
          <p:cNvSpPr txBox="1">
            <a:spLocks/>
          </p:cNvSpPr>
          <p:nvPr/>
        </p:nvSpPr>
        <p:spPr>
          <a:xfrm>
            <a:off x="1115616" y="188640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Skúmania- mastný povrch</a:t>
            </a:r>
            <a:endParaRPr kumimoji="0" lang="sk-SK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196752"/>
            <a:ext cx="27527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4149080"/>
            <a:ext cx="30289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ulka 7"/>
          <p:cNvGraphicFramePr>
            <a:graphicFrameLocks noGrp="1"/>
          </p:cNvGraphicFramePr>
          <p:nvPr/>
        </p:nvGraphicFramePr>
        <p:xfrm>
          <a:off x="1547664" y="1196752"/>
          <a:ext cx="3168352" cy="1872206"/>
        </p:xfrm>
        <a:graphic>
          <a:graphicData uri="http://schemas.openxmlformats.org/drawingml/2006/table">
            <a:tbl>
              <a:tblPr/>
              <a:tblGrid>
                <a:gridCol w="1506266"/>
                <a:gridCol w="831043"/>
                <a:gridCol w="831043"/>
              </a:tblGrid>
              <a:tr h="26745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Amplitúda(3cm)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Čas(s)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"kefa na topánky"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745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745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"ryžák"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745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745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"zubná kefa"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os 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745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203</TotalTime>
  <Words>714</Words>
  <Application>Microsoft Office PowerPoint</Application>
  <PresentationFormat>Prezentácia na obrazovke (4:3)</PresentationFormat>
  <Paragraphs>309</Paragraphs>
  <Slides>12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Metro</vt:lpstr>
      <vt:lpstr>Gymnázium Gelnica – TMF2015</vt:lpstr>
      <vt:lpstr>Zadanie</vt:lpstr>
      <vt:lpstr>Experiment</vt:lpstr>
      <vt:lpstr>Experiment</vt:lpstr>
      <vt:lpstr>Kefy</vt:lpstr>
      <vt:lpstr>Experiment- vibračná brúska</vt:lpstr>
      <vt:lpstr>Rotácia kefy</vt:lpstr>
      <vt:lpstr>Skúmania– hladký povrch</vt:lpstr>
      <vt:lpstr>Skúmania- drsný povrch</vt:lpstr>
      <vt:lpstr>Záver</vt:lpstr>
      <vt:lpstr>Zdroje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Gymnázium Gelnica – TMF2015</dc:title>
  <dc:creator>Juraj271</dc:creator>
  <cp:lastModifiedBy>Adriana</cp:lastModifiedBy>
  <cp:revision>34</cp:revision>
  <dcterms:created xsi:type="dcterms:W3CDTF">2015-04-02T17:34:19Z</dcterms:created>
  <dcterms:modified xsi:type="dcterms:W3CDTF">2015-04-06T19:50:16Z</dcterms:modified>
</cp:coreProperties>
</file>