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42B099E-B7EC-4D54-B091-77808072AC58}" type="datetimeFigureOut">
              <a:rPr lang="sk-SK" smtClean="0"/>
              <a:t>19. 11. 2013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68FD75B-DC66-4A2C-AF22-CBE6EC4B57A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SÚČASNÁ ŠKOLA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PaedDr. ELENA MARKULIKOVÁ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BLOOMOVA  TAXONÓMIA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KOGNITÍVNA (poznávacia, rozum)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AFEKTÍVNA (city, vôľa, postoje) = v tradičnej škole bola táto časť zanedbávaná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PSYCHOMOTORICKÝCH (zmyslovo-pohybové schopnosti)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KEMSAK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 = </a:t>
            </a:r>
            <a:r>
              <a:rPr lang="sk-SK" dirty="0" err="1" smtClean="0"/>
              <a:t>kognitivizácia</a:t>
            </a:r>
            <a:r>
              <a:rPr lang="sk-SK" dirty="0" smtClean="0"/>
              <a:t> (nie poznatky, ale spôsoby ich používania, aplikácie)</a:t>
            </a:r>
          </a:p>
          <a:p>
            <a:r>
              <a:rPr lang="sk-SK" dirty="0" smtClean="0"/>
              <a:t>E = </a:t>
            </a:r>
            <a:r>
              <a:rPr lang="sk-SK" dirty="0" err="1" smtClean="0"/>
              <a:t>emocionalizácia</a:t>
            </a:r>
            <a:r>
              <a:rPr lang="sk-SK" dirty="0" smtClean="0"/>
              <a:t> (naučiť cítiť)</a:t>
            </a:r>
          </a:p>
          <a:p>
            <a:r>
              <a:rPr lang="sk-SK" dirty="0" smtClean="0"/>
              <a:t>M = motivácia (rozvoj záujmu, chcenia)</a:t>
            </a:r>
          </a:p>
          <a:p>
            <a:r>
              <a:rPr lang="sk-SK" dirty="0" smtClean="0"/>
              <a:t>S = socializácia (naučiť žiaka žiť vo vzťahoch s inými ľuďmi)</a:t>
            </a:r>
          </a:p>
          <a:p>
            <a:r>
              <a:rPr lang="sk-SK" dirty="0" smtClean="0"/>
              <a:t>A = </a:t>
            </a:r>
            <a:r>
              <a:rPr lang="sk-SK" dirty="0" err="1" smtClean="0"/>
              <a:t>axiologizácia</a:t>
            </a:r>
            <a:r>
              <a:rPr lang="sk-SK" dirty="0" smtClean="0"/>
              <a:t> (rozvoj hodnôt, ich hierarchia)</a:t>
            </a:r>
          </a:p>
          <a:p>
            <a:r>
              <a:rPr lang="sk-SK" dirty="0" smtClean="0"/>
              <a:t>K = </a:t>
            </a:r>
            <a:r>
              <a:rPr lang="sk-SK" dirty="0" err="1" smtClean="0"/>
              <a:t>kreativizácia</a:t>
            </a:r>
            <a:r>
              <a:rPr lang="sk-SK" dirty="0" smtClean="0"/>
              <a:t> (rozvoj tvorivosti)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5 integrovaných vlastností, ktoré ovplyvňujú rozvoj osobnosti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a</a:t>
            </a:r>
            <a:r>
              <a:rPr lang="sk-SK" b="1" dirty="0" smtClean="0"/>
              <a:t>ktívna zložka inteligencie</a:t>
            </a:r>
            <a:r>
              <a:rPr lang="sk-SK" dirty="0" smtClean="0"/>
              <a:t> = to, čo človeka ženie za poznaním</a:t>
            </a:r>
          </a:p>
          <a:p>
            <a:r>
              <a:rPr lang="sk-SK" b="1" dirty="0" smtClean="0"/>
              <a:t>s</a:t>
            </a:r>
            <a:r>
              <a:rPr lang="sk-SK" b="1" dirty="0" smtClean="0"/>
              <a:t>vedomitosť</a:t>
            </a:r>
            <a:r>
              <a:rPr lang="sk-SK" dirty="0" smtClean="0"/>
              <a:t> = rozširovanie cieľavedomosti, spoľahlivosti, starostlivosti, snahy, rozhodnosti</a:t>
            </a:r>
          </a:p>
          <a:p>
            <a:r>
              <a:rPr lang="sk-SK" b="1" dirty="0" err="1" smtClean="0"/>
              <a:t>e</a:t>
            </a:r>
            <a:r>
              <a:rPr lang="sk-SK" b="1" dirty="0" err="1" smtClean="0"/>
              <a:t>xtraverzia</a:t>
            </a:r>
            <a:r>
              <a:rPr lang="sk-SK" dirty="0" smtClean="0"/>
              <a:t> = naša existencia medzi ľuďmi, schopnosť  tvorby vzťahov, jednať s inými</a:t>
            </a:r>
          </a:p>
          <a:p>
            <a:r>
              <a:rPr lang="sk-SK" b="1" dirty="0" smtClean="0"/>
              <a:t>c</a:t>
            </a:r>
            <a:r>
              <a:rPr lang="sk-SK" b="1" dirty="0" smtClean="0"/>
              <a:t>itová stabilita </a:t>
            </a:r>
            <a:r>
              <a:rPr lang="sk-SK" dirty="0" smtClean="0"/>
              <a:t>= odolnosť voči nepriaznivým situáciám</a:t>
            </a:r>
          </a:p>
          <a:p>
            <a:r>
              <a:rPr lang="sk-SK" b="1" dirty="0" smtClean="0"/>
              <a:t>p</a:t>
            </a:r>
            <a:r>
              <a:rPr lang="sk-SK" b="1" dirty="0" smtClean="0"/>
              <a:t>riateľstvo</a:t>
            </a:r>
            <a:r>
              <a:rPr lang="sk-SK" dirty="0" smtClean="0"/>
              <a:t> = tolerancia, ústretovosť, pomoc druhým, nesebeckosť 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OSOBNOSŤ UČITEĽA V SÚČASNEJ ŠKOLE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6 S</a:t>
            </a:r>
          </a:p>
          <a:p>
            <a:r>
              <a:rPr lang="sk-SK" dirty="0" smtClean="0"/>
              <a:t>s</a:t>
            </a:r>
            <a:r>
              <a:rPr lang="sk-SK" dirty="0" smtClean="0"/>
              <a:t>ebareflexia = (ne)dostatočné vnímanie seba pri riešení výchovných situácií</a:t>
            </a:r>
          </a:p>
          <a:p>
            <a:r>
              <a:rPr lang="sk-SK" dirty="0" err="1" smtClean="0"/>
              <a:t>s</a:t>
            </a:r>
            <a:r>
              <a:rPr lang="sk-SK" dirty="0" err="1" smtClean="0"/>
              <a:t>ebahodnotenie</a:t>
            </a:r>
            <a:r>
              <a:rPr lang="sk-SK" dirty="0" smtClean="0"/>
              <a:t> = hodnotenie učiteľa učiteľom, žiakom, rodičom</a:t>
            </a:r>
          </a:p>
          <a:p>
            <a:r>
              <a:rPr lang="sk-SK" dirty="0" smtClean="0"/>
              <a:t>s</a:t>
            </a:r>
            <a:r>
              <a:rPr lang="sk-SK" dirty="0" smtClean="0"/>
              <a:t>ebavedomie = vysoké, nízke</a:t>
            </a:r>
          </a:p>
          <a:p>
            <a:r>
              <a:rPr lang="sk-SK" dirty="0" smtClean="0"/>
              <a:t>s</a:t>
            </a:r>
            <a:r>
              <a:rPr lang="sk-SK" dirty="0" smtClean="0"/>
              <a:t>ebaovládanie = negatívne, asertívne prejavy</a:t>
            </a:r>
          </a:p>
          <a:p>
            <a:r>
              <a:rPr lang="sk-SK" dirty="0" err="1" smtClean="0"/>
              <a:t>s</a:t>
            </a:r>
            <a:r>
              <a:rPr lang="sk-SK" dirty="0" err="1" smtClean="0"/>
              <a:t>ebaregulácia</a:t>
            </a:r>
            <a:r>
              <a:rPr lang="sk-SK" dirty="0" smtClean="0"/>
              <a:t> = zvládať sám seba, svoje psychické procesy</a:t>
            </a:r>
          </a:p>
          <a:p>
            <a:r>
              <a:rPr lang="sk-SK" dirty="0" err="1" smtClean="0"/>
              <a:t>s</a:t>
            </a:r>
            <a:r>
              <a:rPr lang="sk-SK" dirty="0" err="1" smtClean="0"/>
              <a:t>ebatvorenie</a:t>
            </a:r>
            <a:r>
              <a:rPr lang="sk-SK" dirty="0" smtClean="0"/>
              <a:t> = emočná zrelosť, znalosť hodnôt, cieľov, poznanie metód edukácie, múdrosť...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PaedDr. ELENA MARKULÍKOVÁ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LEGISLATÍVNY   RÁMEC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317/2009 </a:t>
            </a:r>
            <a:r>
              <a:rPr lang="sk-SK" dirty="0" err="1" smtClean="0"/>
              <a:t>Z.z</a:t>
            </a:r>
            <a:r>
              <a:rPr lang="sk-SK" dirty="0" smtClean="0"/>
              <a:t>. o PZ a OZ</a:t>
            </a:r>
          </a:p>
          <a:p>
            <a:r>
              <a:rPr lang="sk-SK" dirty="0" smtClean="0"/>
              <a:t>597/2003 </a:t>
            </a:r>
            <a:r>
              <a:rPr lang="sk-SK" dirty="0" err="1" smtClean="0"/>
              <a:t>Z.z</a:t>
            </a:r>
            <a:r>
              <a:rPr lang="sk-SK" dirty="0" smtClean="0"/>
              <a:t>. o financovaní ZŠ</a:t>
            </a:r>
          </a:p>
          <a:p>
            <a:r>
              <a:rPr lang="sk-SK" dirty="0" smtClean="0"/>
              <a:t>596/2003 </a:t>
            </a:r>
            <a:r>
              <a:rPr lang="sk-SK" dirty="0" err="1" smtClean="0"/>
              <a:t>Z.z</a:t>
            </a:r>
            <a:r>
              <a:rPr lang="sk-SK" dirty="0" smtClean="0"/>
              <a:t>. o štátnej správe v školstve</a:t>
            </a:r>
          </a:p>
          <a:p>
            <a:endParaRPr lang="sk-SK" dirty="0" smtClean="0"/>
          </a:p>
          <a:p>
            <a:r>
              <a:rPr lang="sk-SK" dirty="0" smtClean="0"/>
              <a:t>s</a:t>
            </a:r>
            <a:r>
              <a:rPr lang="sk-SK" dirty="0" smtClean="0"/>
              <a:t> tým súvisiace vykonávacie predpisy – VYHLÁŠKY, NARIADENIA, VÝNOSY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STARŠÍ DLHODOBÝ MODEL ŠKOLY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forma jednotnej školy (spomalené tempo rozvoja vzdelávania, ucelený obsah, vzdelávania rovnaké pre každý druh školy)</a:t>
            </a:r>
          </a:p>
          <a:p>
            <a:endParaRPr lang="sk-SK" dirty="0" smtClean="0"/>
          </a:p>
          <a:p>
            <a:r>
              <a:rPr lang="sk-SK" dirty="0" smtClean="0"/>
              <a:t>v</a:t>
            </a:r>
            <a:r>
              <a:rPr lang="sk-SK" dirty="0" smtClean="0"/>
              <a:t> časoch  totality, komunistov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SÚČASNÁ ŠKOLA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dvojúrovňový </a:t>
            </a:r>
            <a:r>
              <a:rPr lang="sk-SK" dirty="0" err="1" smtClean="0"/>
              <a:t>participatívny</a:t>
            </a:r>
            <a:r>
              <a:rPr lang="sk-SK" dirty="0" smtClean="0"/>
              <a:t> (škola priamo participuje na tvorbe vzdelávacieho programu) model tvorby obsahu vzdelávania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1. rámcový vzdelávací program (daný štátom, povinný)</a:t>
            </a:r>
          </a:p>
          <a:p>
            <a:pPr>
              <a:buNone/>
            </a:pPr>
            <a:r>
              <a:rPr lang="sk-SK" dirty="0" smtClean="0"/>
              <a:t>2. </a:t>
            </a:r>
            <a:r>
              <a:rPr lang="sk-SK" dirty="0" err="1" smtClean="0"/>
              <a:t>ŠkVP</a:t>
            </a:r>
            <a:r>
              <a:rPr lang="sk-SK" dirty="0" smtClean="0"/>
              <a:t> </a:t>
            </a:r>
            <a:r>
              <a:rPr lang="sk-SK" dirty="0" smtClean="0"/>
              <a:t>(škola dotvára sama podľa svojich potrieb, zamerania) = model v praxi od 1.9.2008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SÚČASNÁ ŠKOLA = </a:t>
            </a:r>
            <a:br>
              <a:rPr lang="sk-SK" sz="3200" b="1" dirty="0" smtClean="0"/>
            </a:br>
            <a:r>
              <a:rPr lang="sk-SK" sz="3200" b="1" dirty="0" smtClean="0"/>
              <a:t>= slobodná vzdelávacia inštitúcia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i</a:t>
            </a:r>
            <a:r>
              <a:rPr lang="sk-SK" sz="2000" b="1" dirty="0" smtClean="0"/>
              <a:t>nformatizácia škôl, tvorba nových študijných materiálov, pomôcok</a:t>
            </a:r>
          </a:p>
          <a:p>
            <a:r>
              <a:rPr lang="sk-SK" sz="2000" b="1" dirty="0" smtClean="0"/>
              <a:t>k</a:t>
            </a:r>
            <a:r>
              <a:rPr lang="sk-SK" sz="2000" b="1" dirty="0" smtClean="0"/>
              <a:t>ľúčové kompetencie učiteľa = súbor nástrojov na zefektívnenie edukácie žiakov</a:t>
            </a:r>
          </a:p>
          <a:p>
            <a:pPr>
              <a:buNone/>
            </a:pPr>
            <a:r>
              <a:rPr lang="sk-SK" sz="2000" dirty="0" smtClean="0"/>
              <a:t>a.) jazykové</a:t>
            </a:r>
          </a:p>
          <a:p>
            <a:pPr>
              <a:buNone/>
            </a:pPr>
            <a:r>
              <a:rPr lang="sk-SK" sz="2000" dirty="0" smtClean="0"/>
              <a:t>b.) sociálne</a:t>
            </a:r>
          </a:p>
          <a:p>
            <a:pPr>
              <a:buNone/>
            </a:pPr>
            <a:r>
              <a:rPr lang="sk-SK" sz="2000" dirty="0" smtClean="0"/>
              <a:t>c.) kognitívne</a:t>
            </a:r>
          </a:p>
          <a:p>
            <a:pPr>
              <a:buNone/>
            </a:pPr>
            <a:r>
              <a:rPr lang="sk-SK" sz="2000" dirty="0" smtClean="0"/>
              <a:t>d.) matematické</a:t>
            </a:r>
          </a:p>
          <a:p>
            <a:pPr>
              <a:buNone/>
            </a:pPr>
            <a:r>
              <a:rPr lang="sk-SK" sz="2000" dirty="0" smtClean="0"/>
              <a:t>e.) kultúrne</a:t>
            </a:r>
          </a:p>
          <a:p>
            <a:pPr>
              <a:buNone/>
            </a:pPr>
            <a:r>
              <a:rPr lang="sk-SK" sz="2000" dirty="0" smtClean="0"/>
              <a:t>f.) </a:t>
            </a:r>
            <a:r>
              <a:rPr lang="sk-SK" sz="2000" dirty="0" smtClean="0"/>
              <a:t>predmetové</a:t>
            </a:r>
          </a:p>
          <a:p>
            <a:pPr>
              <a:buNone/>
            </a:pPr>
            <a:r>
              <a:rPr lang="sk-SK" sz="2000" dirty="0" smtClean="0"/>
              <a:t>Týkajú sa poznávacích, rečových, čitateľských kompetencií učiteľov, ktorí tvoria nové vzdelávacie </a:t>
            </a:r>
            <a:r>
              <a:rPr lang="sk-SK" sz="2000" dirty="0" err="1" smtClean="0"/>
              <a:t>kurikulum</a:t>
            </a:r>
            <a:r>
              <a:rPr lang="sk-SK" sz="2000" dirty="0" smtClean="0"/>
              <a:t> = metódy, formy, aktivity</a:t>
            </a:r>
            <a:endParaRPr lang="sk-SK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VÝSLEDOK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</a:t>
            </a:r>
            <a:r>
              <a:rPr lang="sk-SK" dirty="0" smtClean="0"/>
              <a:t>lepšená kvalita vzdelávania</a:t>
            </a:r>
          </a:p>
          <a:p>
            <a:r>
              <a:rPr lang="sk-SK" dirty="0" smtClean="0"/>
              <a:t>e</a:t>
            </a:r>
            <a:r>
              <a:rPr lang="sk-SK" dirty="0" smtClean="0"/>
              <a:t>fektívne vzdelávanie</a:t>
            </a:r>
          </a:p>
          <a:p>
            <a:r>
              <a:rPr lang="sk-SK" dirty="0" smtClean="0"/>
              <a:t>ž</a:t>
            </a:r>
            <a:r>
              <a:rPr lang="sk-SK" dirty="0" smtClean="0"/>
              <a:t>iaci získavajú podstatné vedomosti</a:t>
            </a:r>
          </a:p>
          <a:p>
            <a:r>
              <a:rPr lang="sk-SK" dirty="0" smtClean="0"/>
              <a:t>p</a:t>
            </a:r>
            <a:r>
              <a:rPr lang="sk-SK" dirty="0" smtClean="0"/>
              <a:t>odnecujúce prostredie škôl</a:t>
            </a:r>
          </a:p>
          <a:p>
            <a:r>
              <a:rPr lang="sk-SK" dirty="0" smtClean="0"/>
              <a:t>p</a:t>
            </a:r>
            <a:r>
              <a:rPr lang="sk-SK" dirty="0" smtClean="0"/>
              <a:t>riaznivá emocionálna klíma</a:t>
            </a:r>
          </a:p>
          <a:p>
            <a:r>
              <a:rPr lang="sk-SK" dirty="0" smtClean="0"/>
              <a:t>zmysluplný výber metód, foriem vzdelávania</a:t>
            </a:r>
          </a:p>
          <a:p>
            <a:r>
              <a:rPr lang="sk-SK" dirty="0" smtClean="0"/>
              <a:t>v</a:t>
            </a:r>
            <a:r>
              <a:rPr lang="sk-SK" dirty="0" smtClean="0"/>
              <a:t>lastná tvorba, kreativity učiteľov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SÚČASNEJ EDUKÁCIE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</a:t>
            </a:r>
            <a:r>
              <a:rPr lang="sk-SK" dirty="0" smtClean="0"/>
              <a:t>ôvody k zmene v školskej edukácii = spoločenské zmeny, globalizácia, modernizácia spoločnosti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v</a:t>
            </a:r>
            <a:r>
              <a:rPr lang="sk-SK" dirty="0" smtClean="0"/>
              <a:t> popredí otázka budúcnosti žiaka = schopnosť adaptácie do moderného demokratického sveta, riešenie potrieb každodenného života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KOMPARÁCIA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TRADIČNÁ ŠKOLA</a:t>
            </a:r>
          </a:p>
          <a:p>
            <a:endParaRPr lang="sk-SK" dirty="0" smtClean="0"/>
          </a:p>
          <a:p>
            <a:r>
              <a:rPr lang="sk-SK" dirty="0" smtClean="0"/>
              <a:t>p</a:t>
            </a:r>
            <a:r>
              <a:rPr lang="sk-SK" dirty="0" smtClean="0"/>
              <a:t>rílev vedomostí</a:t>
            </a:r>
          </a:p>
          <a:p>
            <a:r>
              <a:rPr lang="sk-SK" dirty="0" smtClean="0"/>
              <a:t>memorovanie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GLOBÁLNA SÚČASNÁ ŠKOLA</a:t>
            </a:r>
          </a:p>
          <a:p>
            <a:endParaRPr lang="sk-SK" dirty="0" smtClean="0"/>
          </a:p>
          <a:p>
            <a:r>
              <a:rPr lang="sk-SK" dirty="0" smtClean="0"/>
              <a:t>z</a:t>
            </a:r>
            <a:r>
              <a:rPr lang="sk-SK" dirty="0" smtClean="0"/>
              <a:t>ískavanie kľúčových kompetencií pre život</a:t>
            </a:r>
          </a:p>
          <a:p>
            <a:r>
              <a:rPr lang="sk-SK" dirty="0" smtClean="0"/>
              <a:t>z</a:t>
            </a:r>
            <a:r>
              <a:rPr lang="sk-SK" dirty="0" smtClean="0"/>
              <a:t>ískavanie informácií nie v kvantite, ale v kvalite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HIERARCHICKÉ USPORIADANIE VYUČOVACÍCH CIEĽOV = taxonómia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Pomáhajú učiteľom organizovať svoju prácu tak, aby  v kognitívnej oblasti rozvíjali u žiakov všetky funkcie = nielen pamäť, vnímanie, ale aj </a:t>
            </a:r>
            <a:r>
              <a:rPr lang="sk-SK" dirty="0" err="1" smtClean="0"/>
              <a:t>evalváciu</a:t>
            </a:r>
            <a:r>
              <a:rPr lang="sk-SK" dirty="0" smtClean="0"/>
              <a:t>, syntézu, kreativitu, emotívno-motivačnú výchovu</a:t>
            </a:r>
          </a:p>
          <a:p>
            <a:r>
              <a:rPr lang="sk-SK" dirty="0" smtClean="0"/>
              <a:t>TAXONÓMIA = usporiadanie KOGNITÍVYCH, AFEKTÍVNYCH, PSYCHOMOTORICKÝCH funkcií do hierarchie – vyššia podmieňuje nižšiu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535</Words>
  <Application>Microsoft Office PowerPoint</Application>
  <PresentationFormat>Prezentácia na obrazovke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Mestský</vt:lpstr>
      <vt:lpstr>SÚČASNÁ ŠKOLA</vt:lpstr>
      <vt:lpstr>LEGISLATÍVNY   RÁMEC</vt:lpstr>
      <vt:lpstr>STARŠÍ DLHODOBÝ MODEL ŠKOLY</vt:lpstr>
      <vt:lpstr>SÚČASNÁ ŠKOLA </vt:lpstr>
      <vt:lpstr>SÚČASNÁ ŠKOLA =  = slobodná vzdelávacia inštitúcia</vt:lpstr>
      <vt:lpstr>VÝSLEDOK </vt:lpstr>
      <vt:lpstr>CIELE SÚČASNEJ EDUKÁCIE</vt:lpstr>
      <vt:lpstr>KOMPARÁCIA</vt:lpstr>
      <vt:lpstr>HIERARCHICKÉ USPORIADANIE VYUČOVACÍCH CIEĽOV = taxonómia</vt:lpstr>
      <vt:lpstr>BLOOMOVA  TAXONÓMIA</vt:lpstr>
      <vt:lpstr>KEMSAK</vt:lpstr>
      <vt:lpstr>5 integrovaných vlastností, ktoré ovplyvňujú rozvoj osobnosti</vt:lpstr>
      <vt:lpstr>OSOBNOSŤ UČITEĽA V SÚČASNEJ ŠKOLE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SÚČASNÁ ŠKOLA</dc:title>
  <dc:creator>Elenka</dc:creator>
  <cp:lastModifiedBy>Elenka</cp:lastModifiedBy>
  <cp:revision>6</cp:revision>
  <dcterms:created xsi:type="dcterms:W3CDTF">2013-11-19T17:21:54Z</dcterms:created>
  <dcterms:modified xsi:type="dcterms:W3CDTF">2013-11-19T18:13:09Z</dcterms:modified>
</cp:coreProperties>
</file>