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8" r:id="rId3"/>
    <p:sldId id="257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5" r:id="rId28"/>
    <p:sldId id="286" r:id="rId29"/>
    <p:sldId id="287" r:id="rId30"/>
    <p:sldId id="283" r:id="rId3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86420" autoAdjust="0"/>
  </p:normalViewPr>
  <p:slideViewPr>
    <p:cSldViewPr>
      <p:cViewPr varScale="1">
        <p:scale>
          <a:sx n="94" d="100"/>
          <a:sy n="94" d="100"/>
        </p:scale>
        <p:origin x="-2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84"/>
    </p:cViewPr>
  </p:sorterViewPr>
  <p:notesViewPr>
    <p:cSldViewPr>
      <p:cViewPr varScale="1">
        <p:scale>
          <a:sx n="56" d="100"/>
          <a:sy n="56" d="100"/>
        </p:scale>
        <p:origin x="-25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2F091-6F38-4A1F-A388-D82159CFB460}" type="datetimeFigureOut">
              <a:rPr lang="sk-SK" smtClean="0"/>
              <a:pPr/>
              <a:t>16. 5. 2013</a:t>
            </a:fld>
            <a:endParaRPr lang="sk-SK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142DC-2184-44B3-88FF-F5AA3340ADE0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14504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5305F-AFE4-46EB-B1A1-BEB98272938A}" type="datetimeFigureOut">
              <a:rPr lang="sk-SK" smtClean="0"/>
              <a:pPr/>
              <a:t>16. 5. 2013</a:t>
            </a:fld>
            <a:endParaRPr lang="sk-SK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3EBAE-AEE9-4DDF-A800-47748C2CC4AE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45392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3EBAE-AEE9-4DDF-A800-47748C2CC4AE}" type="slidenum">
              <a:rPr lang="sk-SK" smtClean="0"/>
              <a:pPr/>
              <a:t>1</a:t>
            </a:fld>
            <a:endParaRPr lang="sk-SK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3EBAE-AEE9-4DDF-A800-47748C2CC4AE}" type="slidenum">
              <a:rPr lang="sk-SK" smtClean="0"/>
              <a:pPr/>
              <a:t>23</a:t>
            </a:fld>
            <a:endParaRPr lang="sk-SK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3EBAE-AEE9-4DDF-A800-47748C2CC4AE}" type="slidenum">
              <a:rPr lang="sk-SK" smtClean="0"/>
              <a:pPr/>
              <a:t>25</a:t>
            </a:fld>
            <a:endParaRPr lang="sk-SK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3EBAE-AEE9-4DDF-A800-47748C2CC4AE}" type="slidenum">
              <a:rPr lang="sk-SK" smtClean="0"/>
              <a:pPr/>
              <a:t>2</a:t>
            </a:fld>
            <a:endParaRPr lang="sk-SK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3EBAE-AEE9-4DDF-A800-47748C2CC4AE}" type="slidenum">
              <a:rPr lang="sk-SK" smtClean="0"/>
              <a:pPr/>
              <a:t>3</a:t>
            </a:fld>
            <a:endParaRPr lang="sk-SK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3EBAE-AEE9-4DDF-A800-47748C2CC4AE}" type="slidenum">
              <a:rPr lang="sk-SK" smtClean="0"/>
              <a:pPr/>
              <a:t>4</a:t>
            </a:fld>
            <a:endParaRPr lang="sk-SK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3EBAE-AEE9-4DDF-A800-47748C2CC4AE}" type="slidenum">
              <a:rPr lang="sk-SK" smtClean="0"/>
              <a:pPr/>
              <a:t>5</a:t>
            </a:fld>
            <a:endParaRPr lang="sk-SK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3EBAE-AEE9-4DDF-A800-47748C2CC4AE}" type="slidenum">
              <a:rPr lang="sk-SK" smtClean="0"/>
              <a:pPr/>
              <a:t>6</a:t>
            </a:fld>
            <a:endParaRPr lang="sk-SK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3EBAE-AEE9-4DDF-A800-47748C2CC4AE}" type="slidenum">
              <a:rPr lang="sk-SK" smtClean="0"/>
              <a:pPr/>
              <a:t>7</a:t>
            </a:fld>
            <a:endParaRPr lang="sk-SK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3EBAE-AEE9-4DDF-A800-47748C2CC4AE}" type="slidenum">
              <a:rPr lang="sk-SK" smtClean="0"/>
              <a:pPr/>
              <a:t>8</a:t>
            </a:fld>
            <a:endParaRPr lang="sk-SK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3EBAE-AEE9-4DDF-A800-47748C2CC4AE}" type="slidenum">
              <a:rPr lang="sk-SK" smtClean="0"/>
              <a:pPr/>
              <a:t>9</a:t>
            </a:fld>
            <a:endParaRPr lang="sk-SK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cxnSp>
        <p:nvCxnSpPr>
          <p:cNvPr id="8" name="Přímá spojovací čár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ovací čár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a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Zástupný symbol pro datum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391A-C79E-4688-BAC0-8B00C89EF9FE}" type="datetime1">
              <a:rPr lang="sk-SK" smtClean="0"/>
              <a:pPr/>
              <a:t>16. 5. 2013</a:t>
            </a:fld>
            <a:endParaRPr lang="sk-SK" dirty="0"/>
          </a:p>
        </p:txBody>
      </p:sp>
      <p:sp>
        <p:nvSpPr>
          <p:cNvPr id="16" name="Zástupný symbol pro číslo snímku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EA2D46-7796-4449-A253-65F2E058FA58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ransition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9D9D-E473-4395-B14D-5D5588B0FA0B}" type="datetime1">
              <a:rPr lang="sk-SK" smtClean="0"/>
              <a:pPr/>
              <a:t>16. 5. 2013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2D46-7796-4449-A253-65F2E058FA5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  <p:transition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B69A-CCBA-479A-8670-007DB1039B7C}" type="datetime1">
              <a:rPr lang="sk-SK" smtClean="0"/>
              <a:pPr/>
              <a:t>16. 5. 2013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2D46-7796-4449-A253-65F2E058FA5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obsah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F8AD39-4F71-49E4-9093-2645C77090C1}" type="datetime1">
              <a:rPr lang="sk-SK" smtClean="0"/>
              <a:pPr/>
              <a:t>16. 5. 2013</a:t>
            </a:fld>
            <a:endParaRPr lang="sk-SK" dirty="0"/>
          </a:p>
        </p:txBody>
      </p:sp>
      <p:sp>
        <p:nvSpPr>
          <p:cNvPr id="15" name="Zástupný symbol pro číslo snímku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FEA2D46-7796-4449-A253-65F2E058FA58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16" name="Zástupný symbol pro zápatí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6874-2129-4824-92D2-B5B329BF3CD0}" type="datetime1">
              <a:rPr lang="sk-SK" smtClean="0"/>
              <a:pPr/>
              <a:t>16. 5. 2013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2D46-7796-4449-A253-65F2E058FA58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cxnSp>
        <p:nvCxnSpPr>
          <p:cNvPr id="7" name="Přímá spojovací čár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2BD6-F4C2-4A9D-9703-7A9333D8333D}" type="datetime1">
              <a:rPr lang="sk-SK" smtClean="0"/>
              <a:pPr/>
              <a:t>16. 5. 2013</a:t>
            </a:fld>
            <a:endParaRPr lang="sk-SK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2D46-7796-4449-A253-65F2E058FA58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2D46-7796-4449-A253-65F2E058FA58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9305-64EF-4CED-AA68-6DA49EC1CDFB}" type="datetime1">
              <a:rPr lang="sk-SK" smtClean="0"/>
              <a:pPr/>
              <a:t>16. 5. 2013</a:t>
            </a:fld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32" name="Zástupný symbol pro obsah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34" name="Zástupný symbol pro obsah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2" name="Zástupný symbol pro text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cxnSp>
        <p:nvCxnSpPr>
          <p:cNvPr id="10" name="Přímá spojovací čár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ovací čár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E41F-09FC-4F8E-94CC-78F5213FFC56}" type="datetime1">
              <a:rPr lang="sk-SK" smtClean="0"/>
              <a:pPr/>
              <a:t>16. 5. 2013</a:t>
            </a:fld>
            <a:endParaRPr lang="sk-SK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2D46-7796-4449-A253-65F2E058FA58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08A8-3E27-4734-B71B-B37DC53BA214}" type="datetime1">
              <a:rPr lang="sk-SK" smtClean="0"/>
              <a:pPr/>
              <a:t>16. 5. 2013</a:t>
            </a:fld>
            <a:endParaRPr lang="sk-SK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2D46-7796-4449-A253-65F2E058FA5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  <p:transition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pro obsah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DCC2A5D-45A5-4528-A23A-C710737D3AF9}" type="datetime1">
              <a:rPr lang="sk-SK" smtClean="0"/>
              <a:pPr/>
              <a:t>16. 5. 2013</a:t>
            </a:fld>
            <a:endParaRPr lang="sk-SK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EA2D46-7796-4449-A253-65F2E058FA58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cs-CZ" dirty="0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2C5D-A88D-4D05-883C-483995C872B9}" type="datetime1">
              <a:rPr lang="sk-SK" smtClean="0"/>
              <a:pPr/>
              <a:t>16. 5. 2013</a:t>
            </a:fld>
            <a:endParaRPr lang="sk-SK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EA2D46-7796-4449-A253-65F2E058FA58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24" name="Zástupný symbol pro datum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48C0B3E-4D94-4FE1-8A88-5E061AD41CFE}" type="datetime1">
              <a:rPr lang="sk-SK" smtClean="0"/>
              <a:pPr/>
              <a:t>16. 5. 2013</a:t>
            </a:fld>
            <a:endParaRPr lang="sk-SK" dirty="0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FEA2D46-7796-4449-A253-65F2E058FA58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5" name="Zástupný symbol pro nadpis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>
    <p:randomBar dir="vert"/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1896135709_e13f516a3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713681">
            <a:off x="607486" y="3498227"/>
            <a:ext cx="3660848" cy="243812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00100" y="285728"/>
            <a:ext cx="7408489" cy="3046988"/>
          </a:xfrm>
        </p:spPr>
        <p:txBody>
          <a:bodyPr wrap="none" rIns="108000">
            <a:spAutoFit/>
          </a:bodyPr>
          <a:lstStyle/>
          <a:p>
            <a:r>
              <a:rPr lang="sk-SK" sz="9600" dirty="0" smtClean="0">
                <a:latin typeface="Freestyle Script" pitchFamily="66" charset="0"/>
              </a:rPr>
              <a:t>Spôsoby šetrenia, ceny </a:t>
            </a:r>
            <a:br>
              <a:rPr lang="sk-SK" sz="9600" dirty="0" smtClean="0">
                <a:latin typeface="Freestyle Script" pitchFamily="66" charset="0"/>
              </a:rPr>
            </a:br>
            <a:r>
              <a:rPr lang="sk-SK" sz="9600" dirty="0" smtClean="0">
                <a:latin typeface="Freestyle Script" pitchFamily="66" charset="0"/>
              </a:rPr>
              <a:t>energie a palív</a:t>
            </a:r>
            <a:endParaRPr lang="sk-SK" sz="9600" dirty="0">
              <a:latin typeface="Freestyle Script" pitchFamily="66" charset="0"/>
            </a:endParaRPr>
          </a:p>
        </p:txBody>
      </p:sp>
      <p:pic>
        <p:nvPicPr>
          <p:cNvPr id="7" name="Obrázek 6" descr="uhli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042745">
            <a:off x="2610057" y="3469120"/>
            <a:ext cx="3357586" cy="25181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Obrázek 7" descr="drevo-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54578">
            <a:off x="4913341" y="3511742"/>
            <a:ext cx="3738990" cy="25574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pro obsah 4" descr="SqDr9muf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071538" y="4357694"/>
            <a:ext cx="3286148" cy="184681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57356" y="214290"/>
            <a:ext cx="5614998" cy="1085872"/>
          </a:xfrm>
        </p:spPr>
        <p:txBody>
          <a:bodyPr>
            <a:normAutofit/>
          </a:bodyPr>
          <a:lstStyle/>
          <a:p>
            <a:r>
              <a:rPr lang="sk-SK" sz="4400" dirty="0" smtClean="0"/>
              <a:t>Elektrické spotrebiče</a:t>
            </a:r>
            <a:endParaRPr lang="sk-SK" sz="44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258204" cy="4572000"/>
          </a:xfrm>
        </p:spPr>
        <p:txBody>
          <a:bodyPr>
            <a:normAutofit lnSpcReduction="10000"/>
          </a:bodyPr>
          <a:lstStyle/>
          <a:p>
            <a:r>
              <a:rPr lang="sk-SK" sz="2800" u="sng" dirty="0" smtClean="0"/>
              <a:t>Varenie a pečenie</a:t>
            </a:r>
          </a:p>
          <a:p>
            <a:pPr>
              <a:buNone/>
            </a:pPr>
            <a:r>
              <a:rPr lang="sk-SK" sz="2200" dirty="0" smtClean="0"/>
              <a:t>- Používaním </a:t>
            </a:r>
            <a:r>
              <a:rPr lang="sk-SK" sz="2200" u="sng" dirty="0" smtClean="0"/>
              <a:t>pokrievky</a:t>
            </a:r>
            <a:r>
              <a:rPr lang="sk-SK" sz="2200" dirty="0" smtClean="0"/>
              <a:t> ušetríme</a:t>
            </a:r>
          </a:p>
          <a:p>
            <a:pPr>
              <a:buNone/>
            </a:pPr>
            <a:r>
              <a:rPr lang="sk-SK" sz="2200" dirty="0" smtClean="0"/>
              <a:t>   až 20% energie.</a:t>
            </a:r>
          </a:p>
          <a:p>
            <a:pPr>
              <a:buNone/>
            </a:pPr>
            <a:r>
              <a:rPr lang="sk-SK" sz="2200" dirty="0" smtClean="0"/>
              <a:t>- Malý hrniec=&gt; malý horák.</a:t>
            </a:r>
          </a:p>
          <a:p>
            <a:pPr>
              <a:buNone/>
            </a:pPr>
            <a:r>
              <a:rPr lang="sk-SK" sz="2200" dirty="0" smtClean="0"/>
              <a:t>- Hrnce z </a:t>
            </a:r>
            <a:r>
              <a:rPr lang="sk-SK" sz="2200" u="sng" dirty="0" smtClean="0"/>
              <a:t>materiálov</a:t>
            </a:r>
            <a:r>
              <a:rPr lang="sk-SK" sz="2200" dirty="0" smtClean="0"/>
              <a:t>, ktoré </a:t>
            </a:r>
            <a:r>
              <a:rPr lang="sk-SK" sz="2200" u="sng" dirty="0" smtClean="0"/>
              <a:t>dobre</a:t>
            </a:r>
            <a:r>
              <a:rPr lang="sk-SK" sz="2200" dirty="0" smtClean="0"/>
              <a:t> </a:t>
            </a:r>
          </a:p>
          <a:p>
            <a:pPr>
              <a:buNone/>
            </a:pPr>
            <a:r>
              <a:rPr lang="sk-SK" sz="2200" dirty="0" smtClean="0"/>
              <a:t>     </a:t>
            </a:r>
            <a:r>
              <a:rPr lang="sk-SK" sz="2200" u="sng" dirty="0" smtClean="0"/>
              <a:t>vedú el. prúd</a:t>
            </a:r>
            <a:r>
              <a:rPr lang="sk-SK" sz="2200" dirty="0" smtClean="0"/>
              <a:t>.                                </a:t>
            </a:r>
            <a:r>
              <a:rPr lang="sk-SK" sz="2000" dirty="0" smtClean="0"/>
              <a:t>- </a:t>
            </a:r>
            <a:r>
              <a:rPr lang="sk-SK" sz="2400" dirty="0" smtClean="0"/>
              <a:t> </a:t>
            </a:r>
            <a:r>
              <a:rPr lang="sk-SK" sz="2400" u="sng" dirty="0" smtClean="0"/>
              <a:t>Vypnutím platne (alebo   </a:t>
            </a:r>
          </a:p>
          <a:p>
            <a:pPr>
              <a:buNone/>
            </a:pPr>
            <a:r>
              <a:rPr lang="sk-SK" sz="2400" dirty="0" smtClean="0"/>
              <a:t>                                                           </a:t>
            </a:r>
            <a:r>
              <a:rPr lang="sk-SK" sz="2400" u="sng" dirty="0" smtClean="0"/>
              <a:t>rúry)</a:t>
            </a:r>
            <a:r>
              <a:rPr lang="sk-SK" sz="2400" dirty="0" smtClean="0"/>
              <a:t> pred koncom varenia        </a:t>
            </a:r>
          </a:p>
          <a:p>
            <a:pPr>
              <a:buNone/>
            </a:pPr>
            <a:r>
              <a:rPr lang="sk-SK" sz="2400" dirty="0" smtClean="0"/>
              <a:t>                                                           ušetríme </a:t>
            </a:r>
            <a:r>
              <a:rPr lang="sk-SK" sz="2400" u="sng" dirty="0" smtClean="0"/>
              <a:t>32% energie</a:t>
            </a:r>
            <a:r>
              <a:rPr lang="sk-SK" sz="2400" dirty="0" smtClean="0"/>
              <a:t>.</a:t>
            </a:r>
          </a:p>
          <a:p>
            <a:pPr>
              <a:buNone/>
            </a:pPr>
            <a:r>
              <a:rPr lang="sk-SK" sz="2400" dirty="0" smtClean="0"/>
              <a:t>                                                        - Otvorením dvierok pri  </a:t>
            </a:r>
          </a:p>
          <a:p>
            <a:pPr>
              <a:buNone/>
            </a:pPr>
            <a:r>
              <a:rPr lang="sk-SK" sz="2400" dirty="0" smtClean="0"/>
              <a:t>                                                           pečení </a:t>
            </a:r>
            <a:r>
              <a:rPr lang="sk-SK" sz="2400" u="sng" dirty="0" smtClean="0"/>
              <a:t>klesne</a:t>
            </a:r>
            <a:r>
              <a:rPr lang="sk-SK" sz="2400" dirty="0" smtClean="0"/>
              <a:t> vnútorná  </a:t>
            </a:r>
          </a:p>
          <a:p>
            <a:pPr>
              <a:buNone/>
            </a:pPr>
            <a:r>
              <a:rPr lang="sk-SK" sz="2400" dirty="0" smtClean="0"/>
              <a:t>                                                           teplota rúry </a:t>
            </a:r>
            <a:r>
              <a:rPr lang="sk-SK" sz="2400" u="sng" dirty="0" smtClean="0"/>
              <a:t>o 20-30°C</a:t>
            </a:r>
            <a:r>
              <a:rPr lang="sk-SK" sz="2400" dirty="0" smtClean="0"/>
              <a:t>.</a:t>
            </a:r>
          </a:p>
        </p:txBody>
      </p:sp>
      <p:pic>
        <p:nvPicPr>
          <p:cNvPr id="6" name="Obrázek 5" descr="4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6380" y="1357298"/>
            <a:ext cx="2724362" cy="19025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symbol pro obsah 5" descr="podiel_vykurovania_v_byte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 rot="21391176">
            <a:off x="772232" y="1673840"/>
            <a:ext cx="3429024" cy="2011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28596" y="1285860"/>
            <a:ext cx="8215370" cy="5143536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pPr>
              <a:buNone/>
            </a:pPr>
            <a:r>
              <a:rPr lang="sk-SK" dirty="0" smtClean="0"/>
              <a:t>                                                     Podiel vykurovania na     </a:t>
            </a:r>
          </a:p>
          <a:p>
            <a:pPr>
              <a:buNone/>
            </a:pPr>
            <a:r>
              <a:rPr lang="sk-SK" dirty="0" smtClean="0"/>
              <a:t>                                                     celkovej spotrebe energií  </a:t>
            </a:r>
          </a:p>
          <a:p>
            <a:pPr>
              <a:buNone/>
            </a:pPr>
            <a:r>
              <a:rPr lang="sk-SK" dirty="0" smtClean="0"/>
              <a:t>                                                     v dome.</a:t>
            </a:r>
          </a:p>
          <a:p>
            <a:endParaRPr lang="sk-SK" dirty="0" smtClean="0"/>
          </a:p>
          <a:p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Podiel vykurovania na celkovej </a:t>
            </a:r>
          </a:p>
          <a:p>
            <a:pPr>
              <a:buNone/>
            </a:pPr>
            <a:r>
              <a:rPr lang="sk-SK" dirty="0" smtClean="0"/>
              <a:t>spotrebe energií v byte.</a:t>
            </a:r>
            <a:endParaRPr lang="sk-SK" dirty="0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219200"/>
          </a:xfrm>
        </p:spPr>
        <p:txBody>
          <a:bodyPr>
            <a:normAutofit/>
          </a:bodyPr>
          <a:lstStyle/>
          <a:p>
            <a:r>
              <a:rPr lang="sk-SK" sz="6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 </a:t>
            </a:r>
            <a:r>
              <a:rPr lang="sk-SK" sz="6000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2.Vykurovanie</a:t>
            </a:r>
            <a:endParaRPr lang="sk-SK" sz="6000" u="sng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Obrázek 6" descr="podiel_vykurovania_v_dom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67626">
            <a:off x="5173172" y="3742625"/>
            <a:ext cx="3310384" cy="2071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Šipka dolů 7"/>
          <p:cNvSpPr/>
          <p:nvPr/>
        </p:nvSpPr>
        <p:spPr>
          <a:xfrm>
            <a:off x="6429388" y="2786058"/>
            <a:ext cx="285752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Šipka dolů 8"/>
          <p:cNvSpPr/>
          <p:nvPr/>
        </p:nvSpPr>
        <p:spPr>
          <a:xfrm>
            <a:off x="2428860" y="3857628"/>
            <a:ext cx="285752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 descr="2265_alternat_vykurovani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920568">
            <a:off x="5504171" y="2627797"/>
            <a:ext cx="2895719" cy="30151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357158" y="1428736"/>
            <a:ext cx="8229600" cy="5072098"/>
          </a:xfrm>
        </p:spPr>
        <p:txBody>
          <a:bodyPr/>
          <a:lstStyle/>
          <a:p>
            <a:pPr>
              <a:buNone/>
            </a:pPr>
            <a:r>
              <a:rPr lang="sk-SK" u="sng" dirty="0" smtClean="0"/>
              <a:t> </a:t>
            </a:r>
            <a:r>
              <a:rPr lang="pt-BR" sz="3200" u="sng" dirty="0" smtClean="0"/>
              <a:t>Zdroje tepla</a:t>
            </a:r>
            <a:r>
              <a:rPr lang="sk-SK" sz="3200" u="sng" dirty="0" smtClean="0"/>
              <a:t>:</a:t>
            </a:r>
          </a:p>
          <a:p>
            <a:pPr>
              <a:buFontTx/>
              <a:buChar char="-"/>
            </a:pPr>
            <a:r>
              <a:rPr lang="sk-SK" sz="2800" dirty="0" smtClean="0"/>
              <a:t>Kotly na uhlie a kusové drevo</a:t>
            </a:r>
          </a:p>
          <a:p>
            <a:pPr>
              <a:buFontTx/>
              <a:buChar char="-"/>
            </a:pPr>
            <a:r>
              <a:rPr lang="sk-SK" sz="2800" dirty="0" smtClean="0"/>
              <a:t>Kotly na plyn</a:t>
            </a:r>
          </a:p>
          <a:p>
            <a:pPr>
              <a:buFontTx/>
              <a:buChar char="-"/>
            </a:pPr>
            <a:r>
              <a:rPr lang="sk-SK" sz="2800" dirty="0" smtClean="0"/>
              <a:t>Kotly na drevnú štiepku a pelety</a:t>
            </a:r>
          </a:p>
          <a:p>
            <a:pPr>
              <a:buFontTx/>
              <a:buChar char="-"/>
            </a:pPr>
            <a:r>
              <a:rPr lang="sk-SK" sz="2800" dirty="0" smtClean="0"/>
              <a:t>Elektrické vykurovanie</a:t>
            </a:r>
          </a:p>
          <a:p>
            <a:pPr>
              <a:buFontTx/>
              <a:buChar char="-"/>
            </a:pPr>
            <a:r>
              <a:rPr lang="sk-SK" sz="2800" dirty="0" smtClean="0"/>
              <a:t>Tepelné čerpadlo</a:t>
            </a:r>
          </a:p>
          <a:p>
            <a:pPr>
              <a:buFontTx/>
              <a:buChar char="-"/>
            </a:pPr>
            <a:r>
              <a:rPr lang="sk-SK" sz="2800" dirty="0" smtClean="0"/>
              <a:t>Vykurovanie solárnymi                               kolektormi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2357422" y="0"/>
            <a:ext cx="4829180" cy="1219200"/>
          </a:xfrm>
        </p:spPr>
        <p:txBody>
          <a:bodyPr>
            <a:noAutofit/>
          </a:bodyPr>
          <a:lstStyle/>
          <a:p>
            <a:r>
              <a:rPr lang="sk-SK" sz="6000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2.Vykurovanie</a:t>
            </a:r>
            <a:endParaRPr lang="sk-SK" sz="54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00100" y="500042"/>
            <a:ext cx="7329510" cy="871558"/>
          </a:xfrm>
        </p:spPr>
        <p:txBody>
          <a:bodyPr>
            <a:normAutofit/>
          </a:bodyPr>
          <a:lstStyle/>
          <a:p>
            <a:r>
              <a:rPr lang="sk-SK" sz="4400" dirty="0" smtClean="0"/>
              <a:t>Kotly na uhlie a kusové drevo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571472" y="2000240"/>
            <a:ext cx="4059936" cy="4572000"/>
          </a:xfrm>
        </p:spPr>
        <p:txBody>
          <a:bodyPr/>
          <a:lstStyle/>
          <a:p>
            <a:pPr>
              <a:buFontTx/>
              <a:buChar char="-"/>
            </a:pPr>
            <a:r>
              <a:rPr lang="sk-SK" dirty="0" smtClean="0"/>
              <a:t>vyznačujú sa </a:t>
            </a:r>
            <a:r>
              <a:rPr lang="sk-SK" u="sng" dirty="0" smtClean="0"/>
              <a:t>nižšou účinnosťou</a:t>
            </a:r>
            <a:r>
              <a:rPr lang="sk-SK" dirty="0" smtClean="0"/>
              <a:t>- 55-70%</a:t>
            </a:r>
          </a:p>
          <a:p>
            <a:pPr>
              <a:buFontTx/>
              <a:buChar char="-"/>
            </a:pPr>
            <a:r>
              <a:rPr lang="sk-SK" dirty="0" smtClean="0"/>
              <a:t>potreba </a:t>
            </a:r>
            <a:r>
              <a:rPr lang="sk-SK" u="sng" dirty="0" smtClean="0"/>
              <a:t>častej obsluhy </a:t>
            </a:r>
            <a:r>
              <a:rPr lang="sk-SK" dirty="0" smtClean="0"/>
              <a:t>a čistenia, skladovacích priestorov</a:t>
            </a:r>
          </a:p>
          <a:p>
            <a:pPr>
              <a:buFontTx/>
              <a:buChar char="-"/>
            </a:pPr>
            <a:r>
              <a:rPr lang="sk-SK" u="sng" dirty="0" smtClean="0"/>
              <a:t>NEEKOLOGICKÁ PREVÁDZKA </a:t>
            </a:r>
          </a:p>
          <a:p>
            <a:pPr>
              <a:buFontTx/>
              <a:buChar char="-"/>
            </a:pPr>
            <a:endParaRPr lang="sk-SK" dirty="0" smtClean="0"/>
          </a:p>
          <a:p>
            <a:pPr>
              <a:buFontTx/>
              <a:buChar char="-"/>
            </a:pPr>
            <a:endParaRPr lang="sk-SK" dirty="0"/>
          </a:p>
        </p:txBody>
      </p:sp>
      <p:pic>
        <p:nvPicPr>
          <p:cNvPr id="5" name="Zástupný symbol pro obsah 4" descr="kotol3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72066" y="1785926"/>
            <a:ext cx="3357586" cy="342902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714612" y="214290"/>
            <a:ext cx="3900486" cy="1085872"/>
          </a:xfrm>
        </p:spPr>
        <p:txBody>
          <a:bodyPr>
            <a:normAutofit/>
          </a:bodyPr>
          <a:lstStyle/>
          <a:p>
            <a:r>
              <a:rPr lang="sk-SK" sz="4400" dirty="0" smtClean="0"/>
              <a:t>Kotly na plyn</a:t>
            </a:r>
            <a:endParaRPr lang="sk-SK" dirty="0"/>
          </a:p>
        </p:txBody>
      </p:sp>
      <p:pic>
        <p:nvPicPr>
          <p:cNvPr id="5" name="Zástupný symbol pro obsah 4" descr="_vyrn_137Attack-12-EKO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 rot="21405228">
            <a:off x="727292" y="1551709"/>
            <a:ext cx="3048000" cy="457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071934" y="2000240"/>
            <a:ext cx="4643470" cy="4572000"/>
          </a:xfrm>
        </p:spPr>
        <p:txBody>
          <a:bodyPr/>
          <a:lstStyle/>
          <a:p>
            <a:pPr>
              <a:buFontTx/>
              <a:buChar char="-"/>
            </a:pPr>
            <a:r>
              <a:rPr lang="sk-SK" dirty="0" smtClean="0"/>
              <a:t>ich </a:t>
            </a:r>
            <a:r>
              <a:rPr lang="sk-SK" u="sng" dirty="0" smtClean="0"/>
              <a:t>účinnosť</a:t>
            </a:r>
            <a:r>
              <a:rPr lang="sk-SK" dirty="0" smtClean="0"/>
              <a:t> závisí od druhu kotla: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bežný kotol – 90 %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nízkoteplotný kotol – 95 %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kondenzačný kotol –až 105 %</a:t>
            </a:r>
          </a:p>
          <a:p>
            <a:pPr>
              <a:buFontTx/>
              <a:buChar char="-"/>
            </a:pPr>
            <a:r>
              <a:rPr lang="sk-SK" u="sng" dirty="0" smtClean="0"/>
              <a:t>vyššie</a:t>
            </a:r>
            <a:r>
              <a:rPr lang="sk-SK" dirty="0" smtClean="0"/>
              <a:t> investičné náklady</a:t>
            </a:r>
          </a:p>
          <a:p>
            <a:pPr>
              <a:buFontTx/>
              <a:buChar char="-"/>
            </a:pPr>
            <a:r>
              <a:rPr lang="sk-SK" dirty="0" smtClean="0"/>
              <a:t>bezobslužná prevádzka</a:t>
            </a:r>
          </a:p>
          <a:p>
            <a:pPr>
              <a:buFontTx/>
              <a:buChar char="-"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00100" y="214290"/>
            <a:ext cx="7901014" cy="1085872"/>
          </a:xfrm>
        </p:spPr>
        <p:txBody>
          <a:bodyPr/>
          <a:lstStyle/>
          <a:p>
            <a:r>
              <a:rPr lang="sk-SK" dirty="0" smtClean="0"/>
              <a:t>Kotly na drevnú štiepku a pelety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57158" y="1928802"/>
            <a:ext cx="4257676" cy="4572000"/>
          </a:xfrm>
        </p:spPr>
        <p:txBody>
          <a:bodyPr/>
          <a:lstStyle/>
          <a:p>
            <a:pPr>
              <a:buFontTx/>
              <a:buChar char="-"/>
            </a:pPr>
            <a:r>
              <a:rPr lang="sk-SK" dirty="0" smtClean="0"/>
              <a:t>drevná štiepka= </a:t>
            </a:r>
            <a:r>
              <a:rPr lang="sk-SK" u="sng" dirty="0" smtClean="0"/>
              <a:t>najlacnejšie palivo</a:t>
            </a:r>
          </a:p>
          <a:p>
            <a:pPr>
              <a:buFontTx/>
              <a:buChar char="-"/>
            </a:pPr>
            <a:r>
              <a:rPr lang="sk-SK" dirty="0" smtClean="0"/>
              <a:t>nevýhoda- je potreba                     </a:t>
            </a:r>
            <a:r>
              <a:rPr lang="sk-SK" u="sng" dirty="0" smtClean="0"/>
              <a:t>skladovacích priestorov</a:t>
            </a:r>
            <a:r>
              <a:rPr lang="sk-SK" dirty="0" smtClean="0"/>
              <a:t>                            a vysoká vlhkosť štiepky</a:t>
            </a:r>
          </a:p>
          <a:p>
            <a:pPr>
              <a:buFontTx/>
              <a:buChar char="-"/>
            </a:pPr>
            <a:r>
              <a:rPr lang="sk-SK" u="sng" dirty="0" smtClean="0"/>
              <a:t>jednoduchá</a:t>
            </a:r>
            <a:r>
              <a:rPr lang="sk-SK" dirty="0" smtClean="0"/>
              <a:t>  automatika plnenia</a:t>
            </a:r>
            <a:endParaRPr lang="sk-SK" dirty="0"/>
          </a:p>
        </p:txBody>
      </p:sp>
      <p:pic>
        <p:nvPicPr>
          <p:cNvPr id="5" name="Zástupný symbol pro obsah 4" descr="kotle-na-drevni-stepku-step-kb-100-1000-kw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3438" y="1928802"/>
            <a:ext cx="3743998" cy="38788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14480" y="428604"/>
            <a:ext cx="5900750" cy="942996"/>
          </a:xfrm>
        </p:spPr>
        <p:txBody>
          <a:bodyPr>
            <a:normAutofit/>
          </a:bodyPr>
          <a:lstStyle/>
          <a:p>
            <a:r>
              <a:rPr lang="sk-SK" sz="4400" dirty="0" smtClean="0"/>
              <a:t>Elektrické vykurovanie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5334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sk-SK" dirty="0" smtClean="0"/>
              <a:t>3 typy:</a:t>
            </a:r>
          </a:p>
          <a:p>
            <a:pPr>
              <a:buFont typeface="Wingdings" pitchFamily="2" charset="2"/>
              <a:buChar char="Ø"/>
            </a:pPr>
            <a:r>
              <a:rPr lang="sk-SK" u="sng" dirty="0" smtClean="0"/>
              <a:t>akumulačné</a:t>
            </a:r>
          </a:p>
          <a:p>
            <a:pPr>
              <a:buFontTx/>
              <a:buChar char="-"/>
            </a:pPr>
            <a:r>
              <a:rPr lang="sk-SK" dirty="0" smtClean="0"/>
              <a:t>odoberajú elektrinu v čase trvania nízkej tarify</a:t>
            </a:r>
          </a:p>
          <a:p>
            <a:pPr>
              <a:buFontTx/>
              <a:buChar char="-"/>
            </a:pPr>
            <a:r>
              <a:rPr lang="sk-SK" dirty="0" smtClean="0"/>
              <a:t>účinnosť- 93 až 95 %</a:t>
            </a:r>
          </a:p>
          <a:p>
            <a:pPr>
              <a:buFont typeface="Wingdings" pitchFamily="2" charset="2"/>
              <a:buChar char="Ø"/>
            </a:pPr>
            <a:r>
              <a:rPr lang="sk-SK" u="sng" dirty="0" smtClean="0"/>
              <a:t>priamovýhrevné </a:t>
            </a:r>
          </a:p>
          <a:p>
            <a:pPr>
              <a:buFontTx/>
              <a:buChar char="-"/>
            </a:pPr>
            <a:r>
              <a:rPr lang="sk-SK" dirty="0" smtClean="0"/>
              <a:t>elektrina premieňaná na tepelnú bez akumulácie</a:t>
            </a:r>
          </a:p>
          <a:p>
            <a:pPr>
              <a:buFontTx/>
              <a:buChar char="-"/>
            </a:pPr>
            <a:r>
              <a:rPr lang="sk-SK" dirty="0" smtClean="0"/>
              <a:t>vysoká účinnosť, veľké náklady</a:t>
            </a:r>
          </a:p>
          <a:p>
            <a:pPr>
              <a:buFont typeface="Wingdings" pitchFamily="2" charset="2"/>
              <a:buChar char="Ø"/>
            </a:pPr>
            <a:r>
              <a:rPr lang="sk-SK" u="sng" dirty="0" smtClean="0"/>
              <a:t>hybridné </a:t>
            </a:r>
            <a:r>
              <a:rPr lang="sk-SK" dirty="0" smtClean="0"/>
              <a:t>– ich vzájomná kombinácia</a:t>
            </a:r>
          </a:p>
          <a:p>
            <a:pPr>
              <a:buFont typeface="Wingdings" pitchFamily="2" charset="2"/>
              <a:buChar char="Ø"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  <p:pic>
        <p:nvPicPr>
          <p:cNvPr id="6" name="Obrázek 5" descr="kuren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76285">
            <a:off x="4941518" y="3678986"/>
            <a:ext cx="3175232" cy="21271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Zástupný symbol pro obsah 4" descr="10a-kalus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 rot="21089762">
            <a:off x="5255373" y="1986320"/>
            <a:ext cx="2838450" cy="1724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28860" y="285728"/>
            <a:ext cx="4757742" cy="1014434"/>
          </a:xfrm>
        </p:spPr>
        <p:txBody>
          <a:bodyPr/>
          <a:lstStyle/>
          <a:p>
            <a:r>
              <a:rPr lang="sk-SK" dirty="0" smtClean="0"/>
              <a:t>Tepelné čerpadlo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sk-SK" dirty="0" smtClean="0"/>
              <a:t>ročne ušetrené až 75% nákladov na vykurovanie</a:t>
            </a:r>
          </a:p>
          <a:p>
            <a:pPr>
              <a:buFontTx/>
              <a:buChar char="-"/>
            </a:pPr>
            <a:endParaRPr lang="sk-SK" dirty="0"/>
          </a:p>
        </p:txBody>
      </p:sp>
      <p:pic>
        <p:nvPicPr>
          <p:cNvPr id="5" name="Zástupný symbol pro obsah 4" descr="fungovanie_TC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0034" y="1357298"/>
            <a:ext cx="8012264" cy="48577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28860" y="357166"/>
            <a:ext cx="4757742" cy="1014434"/>
          </a:xfrm>
        </p:spPr>
        <p:txBody>
          <a:bodyPr/>
          <a:lstStyle/>
          <a:p>
            <a:r>
              <a:rPr lang="sk-SK" dirty="0" smtClean="0"/>
              <a:t>Tepelné čerpadlo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258204" cy="504827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sk-SK" dirty="0" smtClean="0"/>
              <a:t>ročne ušetrené až 75% nákladov na vykurovanie</a:t>
            </a:r>
          </a:p>
          <a:p>
            <a:pPr>
              <a:buFontTx/>
              <a:buChar char="-"/>
            </a:pPr>
            <a:endParaRPr lang="sk-SK" dirty="0" smtClean="0"/>
          </a:p>
          <a:p>
            <a:pPr>
              <a:buFontTx/>
              <a:buChar char="-"/>
            </a:pPr>
            <a:endParaRPr lang="sk-SK" dirty="0" smtClean="0"/>
          </a:p>
          <a:p>
            <a:pPr>
              <a:buFontTx/>
              <a:buChar char="-"/>
            </a:pPr>
            <a:endParaRPr lang="sk-SK" dirty="0" smtClean="0"/>
          </a:p>
          <a:p>
            <a:pPr>
              <a:buFontTx/>
              <a:buChar char="-"/>
            </a:pPr>
            <a:endParaRPr lang="sk-SK" dirty="0" smtClean="0"/>
          </a:p>
          <a:p>
            <a:pPr>
              <a:buFontTx/>
              <a:buChar char="-"/>
            </a:pPr>
            <a:endParaRPr lang="sk-SK" dirty="0" smtClean="0"/>
          </a:p>
          <a:p>
            <a:pPr>
              <a:buFontTx/>
              <a:buChar char="-"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FontTx/>
              <a:buChar char="-"/>
            </a:pPr>
            <a:r>
              <a:rPr lang="sk-SK" dirty="0" smtClean="0"/>
              <a:t>typy : voda/voda, zem/voda – hlbinný vrt, zem/voda – podzemný kolektor, vzduch/voda</a:t>
            </a:r>
          </a:p>
          <a:p>
            <a:pPr>
              <a:buFontTx/>
              <a:buChar char="-"/>
            </a:pPr>
            <a:endParaRPr lang="sk-SK" dirty="0" smtClean="0"/>
          </a:p>
          <a:p>
            <a:pPr>
              <a:buFontTx/>
              <a:buChar char="-"/>
            </a:pPr>
            <a:endParaRPr lang="sk-SK" dirty="0"/>
          </a:p>
        </p:txBody>
      </p:sp>
      <p:pic>
        <p:nvPicPr>
          <p:cNvPr id="7" name="Zástupný symbol pro obsah 6" descr="porovnanie_ceny_tepla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714348" y="2000240"/>
            <a:ext cx="7643866" cy="32927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28860" y="285728"/>
            <a:ext cx="4757742" cy="1014434"/>
          </a:xfrm>
        </p:spPr>
        <p:txBody>
          <a:bodyPr/>
          <a:lstStyle/>
          <a:p>
            <a:r>
              <a:rPr lang="sk-SK" dirty="0" smtClean="0"/>
              <a:t>Tepelné čerpadlo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2928926" y="1142984"/>
            <a:ext cx="2900354" cy="90486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sk-SK" sz="3200" b="1" dirty="0" smtClean="0"/>
              <a:t>voda/voda</a:t>
            </a:r>
          </a:p>
        </p:txBody>
      </p:sp>
      <p:pic>
        <p:nvPicPr>
          <p:cNvPr id="7" name="Zástupný symbol pro obsah 6" descr="TC-voda-voda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0034" y="1714488"/>
            <a:ext cx="8072494" cy="47149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1. Šetrenie elektrickej energie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Osvetlenie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El. spotrebiče- chladnička a mraznička, umývačka riadu, práčka, STAND-BY mód, varenie a pečenie</a:t>
            </a:r>
          </a:p>
          <a:p>
            <a:r>
              <a:rPr lang="sk-SK" dirty="0" smtClean="0"/>
              <a:t>2.Vykurovanie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Zdroje tepla </a:t>
            </a:r>
            <a:r>
              <a:rPr lang="sk-SK" sz="2400" dirty="0" smtClean="0"/>
              <a:t>(kotly, elektrické vykurovanie, tepelné čerpadlá)</a:t>
            </a:r>
            <a:endParaRPr lang="sk-SK" dirty="0" smtClean="0"/>
          </a:p>
          <a:p>
            <a:r>
              <a:rPr lang="sk-SK" sz="2800" dirty="0" smtClean="0"/>
              <a:t>3.Spotreba energie a palív v bežnej domácnosti</a:t>
            </a:r>
          </a:p>
          <a:p>
            <a:r>
              <a:rPr lang="sk-SK" sz="2800" dirty="0" smtClean="0"/>
              <a:t>4.Ceny palív a energií</a:t>
            </a:r>
          </a:p>
          <a:p>
            <a:endParaRPr lang="sk-SK" dirty="0" smtClean="0"/>
          </a:p>
          <a:p>
            <a:pPr>
              <a:buNone/>
            </a:pPr>
            <a:endParaRPr lang="sk-SK" dirty="0" smtClean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3428992" y="285728"/>
            <a:ext cx="2500330" cy="1004886"/>
          </a:xfrm>
        </p:spPr>
        <p:txBody>
          <a:bodyPr/>
          <a:lstStyle/>
          <a:p>
            <a:r>
              <a:rPr lang="sk-SK" dirty="0" smtClean="0"/>
              <a:t>OBSAH</a:t>
            </a:r>
            <a:endParaRPr lang="sk-SK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28860" y="285728"/>
            <a:ext cx="4757742" cy="1014434"/>
          </a:xfrm>
        </p:spPr>
        <p:txBody>
          <a:bodyPr/>
          <a:lstStyle/>
          <a:p>
            <a:r>
              <a:rPr lang="sk-SK" dirty="0" smtClean="0"/>
              <a:t>Tepelné čerpadlo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2928926" y="1142984"/>
            <a:ext cx="2900354" cy="90486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sk-SK" sz="3200" b="1" dirty="0" smtClean="0"/>
              <a:t>zem/voda</a:t>
            </a:r>
          </a:p>
        </p:txBody>
      </p:sp>
      <p:pic>
        <p:nvPicPr>
          <p:cNvPr id="6" name="Zástupný symbol pro obsah 5" descr="TC-hlbinny-vrt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28596" y="1714488"/>
            <a:ext cx="8143932" cy="46434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28860" y="285728"/>
            <a:ext cx="4757742" cy="1014434"/>
          </a:xfrm>
        </p:spPr>
        <p:txBody>
          <a:bodyPr/>
          <a:lstStyle/>
          <a:p>
            <a:r>
              <a:rPr lang="sk-SK" dirty="0" smtClean="0"/>
              <a:t>Tepelné čerpadlo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2928926" y="1142984"/>
            <a:ext cx="2900354" cy="90486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sk-SK" sz="3200" b="1" dirty="0" smtClean="0"/>
              <a:t>zem/voda</a:t>
            </a:r>
          </a:p>
        </p:txBody>
      </p:sp>
      <p:pic>
        <p:nvPicPr>
          <p:cNvPr id="7" name="Zástupný symbol pro obsah 6" descr="TC-podzemne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0034" y="1714488"/>
            <a:ext cx="8072494" cy="46397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28860" y="285728"/>
            <a:ext cx="4757742" cy="1014434"/>
          </a:xfrm>
        </p:spPr>
        <p:txBody>
          <a:bodyPr/>
          <a:lstStyle/>
          <a:p>
            <a:r>
              <a:rPr lang="sk-SK" dirty="0" smtClean="0"/>
              <a:t>Tepelné čerpadlo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2928926" y="1142984"/>
            <a:ext cx="3000396" cy="90486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sk-SK" sz="3200" b="1" dirty="0" smtClean="0"/>
              <a:t>vzduch/voda</a:t>
            </a:r>
          </a:p>
        </p:txBody>
      </p:sp>
      <p:pic>
        <p:nvPicPr>
          <p:cNvPr id="6" name="Zástupný symbol pro obsah 5" descr="TC-vzduch-voda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71472" y="1714488"/>
            <a:ext cx="8001056" cy="46397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71604" y="357166"/>
            <a:ext cx="5972188" cy="1014434"/>
          </a:xfrm>
        </p:spPr>
        <p:txBody>
          <a:bodyPr/>
          <a:lstStyle/>
          <a:p>
            <a:r>
              <a:rPr lang="pl-PL" dirty="0" smtClean="0"/>
              <a:t>Tipy na úspory pri kúrení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/>
              <a:t>zateplenie objektu a inštalácia kvalitných okien</a:t>
            </a:r>
          </a:p>
          <a:p>
            <a:r>
              <a:rPr lang="sk-SK" dirty="0" smtClean="0"/>
              <a:t>zníženie teploty o 1 °C v obývacích priestoroch znamená úsporu nákladov  vo výške 5 %</a:t>
            </a:r>
          </a:p>
          <a:p>
            <a:r>
              <a:rPr lang="sk-SK" dirty="0" smtClean="0"/>
              <a:t>pri odchode z bytu je šetrnejšie nechať kúrenie na úspornom režime</a:t>
            </a:r>
            <a:endParaRPr lang="sk-SK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 smtClean="0"/>
              <a:t>vchodové dvere vždy zatvárajte</a:t>
            </a:r>
          </a:p>
          <a:p>
            <a:r>
              <a:rPr lang="sk-SK" dirty="0" smtClean="0"/>
              <a:t>vykurovacie telesá nezakrývajte záclonami či nábytkom</a:t>
            </a:r>
          </a:p>
          <a:p>
            <a:r>
              <a:rPr lang="sk-SK" dirty="0" smtClean="0"/>
              <a:t>vetrajte krátko                      a intenzívne</a:t>
            </a:r>
            <a:endParaRPr lang="sk-SK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00298" y="500042"/>
            <a:ext cx="3829048" cy="871558"/>
          </a:xfrm>
        </p:spPr>
        <p:txBody>
          <a:bodyPr/>
          <a:lstStyle/>
          <a:p>
            <a:r>
              <a:rPr lang="sk-SK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Solárna energia</a:t>
            </a:r>
            <a:endParaRPr lang="sk-SK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28596" y="2143116"/>
            <a:ext cx="4059936" cy="3429016"/>
          </a:xfrm>
        </p:spPr>
        <p:txBody>
          <a:bodyPr/>
          <a:lstStyle/>
          <a:p>
            <a:r>
              <a:rPr lang="sk-SK" sz="2800" u="sng" dirty="0" smtClean="0"/>
              <a:t>Solárny kolektor</a:t>
            </a:r>
          </a:p>
          <a:p>
            <a:pPr>
              <a:buFontTx/>
              <a:buChar char="-"/>
            </a:pPr>
            <a:r>
              <a:rPr lang="pl-PL" sz="2800" dirty="0" smtClean="0"/>
              <a:t>Zariadenie na premenu slnečnej energie na tepelnú.</a:t>
            </a:r>
          </a:p>
          <a:p>
            <a:pPr>
              <a:buFontTx/>
              <a:buChar char="-"/>
            </a:pPr>
            <a:r>
              <a:rPr lang="sk-SK" sz="2800" dirty="0" smtClean="0"/>
              <a:t>Slnečné teplo tu ohrieva čierny povrch kolektora.</a:t>
            </a:r>
          </a:p>
          <a:p>
            <a:pPr>
              <a:buFontTx/>
              <a:buChar char="-"/>
            </a:pPr>
            <a:endParaRPr lang="sk-SK" dirty="0"/>
          </a:p>
        </p:txBody>
      </p:sp>
      <p:pic>
        <p:nvPicPr>
          <p:cNvPr id="5" name="Zástupný symbol pro obsah 4" descr="ThermoSolar400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714876" y="2071678"/>
            <a:ext cx="3571900" cy="32861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219200"/>
          </a:xfrm>
        </p:spPr>
        <p:txBody>
          <a:bodyPr/>
          <a:lstStyle/>
          <a:p>
            <a:r>
              <a:rPr lang="sk-SK" dirty="0" smtClean="0"/>
              <a:t>Využitie solárnych kolektorov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28596" y="1428736"/>
            <a:ext cx="4059936" cy="4572000"/>
          </a:xfrm>
        </p:spPr>
        <p:txBody>
          <a:bodyPr>
            <a:normAutofit/>
          </a:bodyPr>
          <a:lstStyle/>
          <a:p>
            <a:r>
              <a:rPr lang="sk-SK" dirty="0" smtClean="0"/>
              <a:t>prípravu teplej vody v domácnostiach, priemysle a komerčných budovách</a:t>
            </a:r>
          </a:p>
          <a:p>
            <a:r>
              <a:rPr lang="sk-SK" u="sng" dirty="0" smtClean="0"/>
              <a:t>ohrev vody </a:t>
            </a:r>
            <a:r>
              <a:rPr lang="sk-SK" dirty="0" smtClean="0"/>
              <a:t>pre bazény celoročne</a:t>
            </a:r>
          </a:p>
          <a:p>
            <a:r>
              <a:rPr lang="sk-SK" u="sng" dirty="0" smtClean="0"/>
              <a:t>vykurovanie</a:t>
            </a:r>
            <a:r>
              <a:rPr lang="sk-SK" dirty="0" smtClean="0"/>
              <a:t> priestorov (budovy, skleníky, sauny)</a:t>
            </a:r>
          </a:p>
          <a:p>
            <a:r>
              <a:rPr lang="sk-SK" dirty="0" smtClean="0"/>
              <a:t>sušenie rastlín</a:t>
            </a:r>
          </a:p>
        </p:txBody>
      </p:sp>
      <p:pic>
        <p:nvPicPr>
          <p:cNvPr id="5" name="Zástupný symbol pro obsah 4" descr="slnko_dom.gif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286248" y="1785926"/>
            <a:ext cx="4562427" cy="4071966"/>
          </a:xfrm>
        </p:spPr>
      </p:pic>
      <p:sp>
        <p:nvSpPr>
          <p:cNvPr id="6" name="TextovéPole 5"/>
          <p:cNvSpPr txBox="1"/>
          <p:nvPr/>
        </p:nvSpPr>
        <p:spPr>
          <a:xfrm>
            <a:off x="357158" y="5643578"/>
            <a:ext cx="7215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Využívanie solárnej (slnečnej) energie je  ekologické           </a:t>
            </a:r>
          </a:p>
          <a:p>
            <a:r>
              <a:rPr lang="sk-SK" sz="2400" dirty="0" smtClean="0"/>
              <a:t>  a je to spôsob ako ušetriť.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71538" y="571480"/>
            <a:ext cx="9072626" cy="1219200"/>
          </a:xfrm>
        </p:spPr>
        <p:txBody>
          <a:bodyPr>
            <a:noAutofit/>
          </a:bodyPr>
          <a:lstStyle/>
          <a:p>
            <a:r>
              <a:rPr lang="sk-SK" sz="4400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3.Spotreba energie a palív </a:t>
            </a:r>
            <a:br>
              <a:rPr lang="sk-SK" sz="4400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sk-SK" sz="4400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v bežnej  domácnosti </a:t>
            </a:r>
            <a:r>
              <a:rPr lang="sk-SK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(1 mesiac)</a:t>
            </a:r>
            <a:endParaRPr lang="sk-SK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285852" y="2214554"/>
            <a:ext cx="4059936" cy="3929082"/>
          </a:xfrm>
        </p:spPr>
        <p:txBody>
          <a:bodyPr/>
          <a:lstStyle/>
          <a:p>
            <a:r>
              <a:rPr lang="sk-SK" sz="2800" dirty="0" smtClean="0"/>
              <a:t>Elektrická energia</a:t>
            </a:r>
          </a:p>
          <a:p>
            <a:pPr>
              <a:buFont typeface="Wingdings" pitchFamily="2" charset="2"/>
              <a:buChar char="Ø"/>
            </a:pPr>
            <a:r>
              <a:rPr lang="sk-SK" sz="2800" dirty="0" smtClean="0"/>
              <a:t>821kWh</a:t>
            </a:r>
            <a:r>
              <a:rPr lang="sk-SK" sz="2800" dirty="0" smtClean="0">
                <a:sym typeface="Wingdings" pitchFamily="2" charset="2"/>
              </a:rPr>
              <a:t> 74€</a:t>
            </a:r>
            <a:endParaRPr lang="sk-SK" sz="2800" dirty="0" smtClean="0"/>
          </a:p>
          <a:p>
            <a:r>
              <a:rPr lang="sk-SK" sz="2800" dirty="0" smtClean="0"/>
              <a:t>Uhlie</a:t>
            </a:r>
          </a:p>
          <a:p>
            <a:pPr>
              <a:buFont typeface="Wingdings" pitchFamily="2" charset="2"/>
              <a:buChar char="Ø"/>
            </a:pPr>
            <a:r>
              <a:rPr lang="sk-SK" sz="2800" dirty="0" smtClean="0"/>
              <a:t>300kg</a:t>
            </a:r>
            <a:r>
              <a:rPr lang="sk-SK" sz="2800" dirty="0" smtClean="0">
                <a:sym typeface="Wingdings" pitchFamily="2" charset="2"/>
              </a:rPr>
              <a:t> </a:t>
            </a:r>
            <a:r>
              <a:rPr lang="sk-SK" sz="2800" dirty="0" smtClean="0"/>
              <a:t>40€</a:t>
            </a:r>
          </a:p>
          <a:p>
            <a:r>
              <a:rPr lang="sk-SK" sz="2800" dirty="0" smtClean="0"/>
              <a:t>Drevo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300kg</a:t>
            </a:r>
            <a:r>
              <a:rPr lang="sk-SK" dirty="0" smtClean="0">
                <a:sym typeface="Wingdings" pitchFamily="2" charset="2"/>
              </a:rPr>
              <a:t> 60€</a:t>
            </a:r>
            <a:endParaRPr lang="sk-SK" dirty="0" smtClean="0"/>
          </a:p>
          <a:p>
            <a:pPr>
              <a:buNone/>
            </a:pPr>
            <a:endParaRPr lang="sk-SK" dirty="0"/>
          </a:p>
        </p:txBody>
      </p:sp>
      <p:pic>
        <p:nvPicPr>
          <p:cNvPr id="5" name="Zástupný symbol pro obsah 4" descr="doma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 rot="197813">
            <a:off x="4848854" y="2919323"/>
            <a:ext cx="2214578" cy="2238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00166" y="214290"/>
            <a:ext cx="5972188" cy="1085872"/>
          </a:xfrm>
        </p:spPr>
        <p:txBody>
          <a:bodyPr>
            <a:normAutofit/>
          </a:bodyPr>
          <a:lstStyle/>
          <a:p>
            <a:r>
              <a:rPr lang="sk-SK" sz="4800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4. Ceny energií a palív</a:t>
            </a:r>
            <a:endParaRPr lang="sk-SK" sz="4800" u="sng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686304" cy="4572000"/>
          </a:xfrm>
        </p:spPr>
        <p:txBody>
          <a:bodyPr>
            <a:normAutofit/>
          </a:bodyPr>
          <a:lstStyle/>
          <a:p>
            <a:r>
              <a:rPr lang="sk-SK" sz="3200" u="sng" dirty="0" smtClean="0"/>
              <a:t>Elektrická energia</a:t>
            </a:r>
          </a:p>
          <a:p>
            <a:pPr>
              <a:buFont typeface="Wingdings" pitchFamily="2" charset="2"/>
              <a:buChar char="Ø"/>
            </a:pPr>
            <a:r>
              <a:rPr lang="sk-SK" sz="2400" dirty="0" smtClean="0"/>
              <a:t>Vysoká tarifa: 1kWh=0,07-0,40€ </a:t>
            </a:r>
          </a:p>
          <a:p>
            <a:pPr>
              <a:buFont typeface="Wingdings" pitchFamily="2" charset="2"/>
              <a:buChar char="Ø"/>
            </a:pPr>
            <a:r>
              <a:rPr lang="sk-SK" sz="2400" dirty="0" smtClean="0"/>
              <a:t>Nízka tarifa: 1kWh= 0,04-0,06€</a:t>
            </a:r>
          </a:p>
          <a:p>
            <a:pPr>
              <a:buFont typeface="Wingdings" pitchFamily="2" charset="2"/>
              <a:buChar char="Ø"/>
            </a:pPr>
            <a:r>
              <a:rPr lang="sk-SK" sz="2400" dirty="0" smtClean="0"/>
              <a:t>Mesačný poplatok za odberné miesto= 0,70€</a:t>
            </a:r>
          </a:p>
          <a:p>
            <a:pPr>
              <a:buNone/>
            </a:pPr>
            <a:endParaRPr lang="sk-SK" sz="2400" dirty="0" smtClean="0"/>
          </a:p>
        </p:txBody>
      </p:sp>
      <p:pic>
        <p:nvPicPr>
          <p:cNvPr id="5" name="Zástupný symbol pro obsah 4" descr="euro-elektrina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 rot="21153885">
            <a:off x="3021301" y="3290865"/>
            <a:ext cx="4673887" cy="2835473"/>
          </a:xfr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28596" y="714356"/>
            <a:ext cx="4329114" cy="5453082"/>
          </a:xfrm>
        </p:spPr>
        <p:txBody>
          <a:bodyPr>
            <a:normAutofit fontScale="92500" lnSpcReduction="20000"/>
          </a:bodyPr>
          <a:lstStyle/>
          <a:p>
            <a:r>
              <a:rPr lang="sk-SK" sz="3900" u="sng" dirty="0" smtClean="0"/>
              <a:t>Plyn</a:t>
            </a:r>
          </a:p>
          <a:p>
            <a:pPr>
              <a:buFont typeface="Wingdings" pitchFamily="2" charset="2"/>
              <a:buChar char="Ø"/>
            </a:pPr>
            <a:r>
              <a:rPr lang="sk-SK" sz="3200" dirty="0" smtClean="0"/>
              <a:t>Sadzba „varíme“</a:t>
            </a:r>
          </a:p>
          <a:p>
            <a:pPr>
              <a:buNone/>
            </a:pPr>
            <a:r>
              <a:rPr lang="sk-SK" sz="3200" dirty="0" smtClean="0"/>
              <a:t> 1kWh= 0,06€</a:t>
            </a:r>
          </a:p>
          <a:p>
            <a:pPr>
              <a:buNone/>
            </a:pPr>
            <a:r>
              <a:rPr lang="sk-SK" sz="3200" dirty="0" smtClean="0"/>
              <a:t> mesačná sadzba= 1,8€</a:t>
            </a:r>
          </a:p>
          <a:p>
            <a:pPr>
              <a:buFont typeface="Wingdings" pitchFamily="2" charset="2"/>
              <a:buChar char="Ø"/>
            </a:pPr>
            <a:r>
              <a:rPr lang="sk-SK" sz="3200" dirty="0" smtClean="0"/>
              <a:t>Sadzba „ohrievame“</a:t>
            </a:r>
          </a:p>
          <a:p>
            <a:pPr>
              <a:buNone/>
            </a:pPr>
            <a:r>
              <a:rPr lang="sk-SK" sz="3200" dirty="0" smtClean="0"/>
              <a:t>  1kWh= 0,04€</a:t>
            </a:r>
          </a:p>
          <a:p>
            <a:pPr>
              <a:buNone/>
            </a:pPr>
            <a:r>
              <a:rPr lang="sk-SK" sz="3200" dirty="0" smtClean="0"/>
              <a:t>  mesačná sadzba= 4€</a:t>
            </a:r>
          </a:p>
          <a:p>
            <a:pPr>
              <a:buFont typeface="Wingdings" pitchFamily="2" charset="2"/>
              <a:buChar char="Ø"/>
            </a:pPr>
            <a:r>
              <a:rPr lang="sk-SK" sz="3200" dirty="0" smtClean="0"/>
              <a:t>Sadzba „kúrime“</a:t>
            </a:r>
          </a:p>
          <a:p>
            <a:pPr>
              <a:buNone/>
            </a:pPr>
            <a:r>
              <a:rPr lang="sk-SK" sz="3200" dirty="0" smtClean="0"/>
              <a:t>  1kWh= 0,04€</a:t>
            </a:r>
          </a:p>
          <a:p>
            <a:pPr>
              <a:buNone/>
            </a:pPr>
            <a:r>
              <a:rPr lang="sk-SK" sz="3200" dirty="0" smtClean="0"/>
              <a:t>   mesačná sadzba= 6,5€</a:t>
            </a:r>
          </a:p>
          <a:p>
            <a:pPr>
              <a:buNone/>
            </a:pPr>
            <a:r>
              <a:rPr lang="sk-SK" sz="3200" dirty="0" smtClean="0"/>
              <a:t>   </a:t>
            </a:r>
          </a:p>
          <a:p>
            <a:pPr>
              <a:buNone/>
            </a:pPr>
            <a:r>
              <a:rPr lang="sk-SK" sz="3200" dirty="0" smtClean="0"/>
              <a:t>   </a:t>
            </a:r>
            <a:endParaRPr lang="sk-SK" sz="3200" dirty="0"/>
          </a:p>
        </p:txBody>
      </p:sp>
      <p:pic>
        <p:nvPicPr>
          <p:cNvPr id="5" name="Zástupný symbol pro obsah 4" descr="plyn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 rot="672324">
            <a:off x="4319138" y="1859062"/>
            <a:ext cx="3981544" cy="29347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500034" y="1000108"/>
            <a:ext cx="4059936" cy="4643470"/>
          </a:xfrm>
        </p:spPr>
        <p:txBody>
          <a:bodyPr>
            <a:normAutofit/>
          </a:bodyPr>
          <a:lstStyle/>
          <a:p>
            <a:r>
              <a:rPr lang="sk-SK" sz="3200" u="sng" dirty="0" smtClean="0"/>
              <a:t>Pevné palivo</a:t>
            </a:r>
          </a:p>
          <a:p>
            <a:endParaRPr lang="sk-SK" sz="3200" u="sng" dirty="0" smtClean="0"/>
          </a:p>
          <a:p>
            <a:pPr>
              <a:buNone/>
            </a:pPr>
            <a:endParaRPr lang="sk-SK" sz="3200" u="sng" dirty="0" smtClean="0"/>
          </a:p>
          <a:p>
            <a:pPr>
              <a:buFont typeface="Wingdings" pitchFamily="2" charset="2"/>
              <a:buChar char="Ø"/>
            </a:pPr>
            <a:r>
              <a:rPr lang="sk-SK" sz="2800" dirty="0" smtClean="0"/>
              <a:t>Orechové drevo- 13€/q</a:t>
            </a:r>
          </a:p>
          <a:p>
            <a:pPr>
              <a:buFont typeface="Wingdings" pitchFamily="2" charset="2"/>
              <a:buChar char="Ø"/>
            </a:pPr>
            <a:r>
              <a:rPr lang="sk-SK" sz="2800" dirty="0" smtClean="0"/>
              <a:t>Koks- 29€/q</a:t>
            </a:r>
          </a:p>
          <a:p>
            <a:pPr>
              <a:buFont typeface="Wingdings" pitchFamily="2" charset="2"/>
              <a:buChar char="Ø"/>
            </a:pPr>
            <a:r>
              <a:rPr lang="sk-SK" sz="2800" dirty="0" smtClean="0"/>
              <a:t>Čierne uhlie- 18€/q</a:t>
            </a:r>
          </a:p>
          <a:p>
            <a:pPr>
              <a:buFont typeface="Wingdings" pitchFamily="2" charset="2"/>
              <a:buChar char="Ø"/>
            </a:pPr>
            <a:r>
              <a:rPr lang="sk-SK" sz="2800" dirty="0" smtClean="0"/>
              <a:t>EKO hrášok- 20€/q</a:t>
            </a:r>
          </a:p>
          <a:p>
            <a:pPr>
              <a:buFont typeface="Wingdings" pitchFamily="2" charset="2"/>
              <a:buChar char="Ø"/>
            </a:pPr>
            <a:r>
              <a:rPr lang="sk-SK" sz="2800" dirty="0" smtClean="0"/>
              <a:t>Brikety- 17,2€/q</a:t>
            </a:r>
            <a:endParaRPr lang="sk-SK" sz="2800" dirty="0"/>
          </a:p>
        </p:txBody>
      </p:sp>
      <p:pic>
        <p:nvPicPr>
          <p:cNvPr id="6" name="Zástupný symbol pro obsah 5" descr="drevo10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 rot="20609470">
            <a:off x="5161637" y="1628309"/>
            <a:ext cx="2704473" cy="20283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Obrázek 6" descr="energia_uhli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33834">
            <a:off x="4928960" y="3803912"/>
            <a:ext cx="2814938" cy="187193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 descr="zivotnost_uspornej_ziarivky.jpg"/>
          <p:cNvPicPr>
            <a:picLocks noChangeAspect="1"/>
          </p:cNvPicPr>
          <p:nvPr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1000100" y="3143248"/>
            <a:ext cx="4000500" cy="1590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scene3d>
            <a:camera prst="orthographicFront"/>
            <a:lightRig rig="flood" dir="t"/>
          </a:scene3d>
          <a:sp3d prstMaterial="metal"/>
        </p:spPr>
      </p:pic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85720" y="1714488"/>
            <a:ext cx="8229600" cy="48577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dirty="0" smtClean="0"/>
              <a:t>  Možnosť, ako ušetriť na osvetlení, je výmena  tradičnej žiarovky za úspornú žiarivku.</a:t>
            </a:r>
          </a:p>
          <a:p>
            <a:pPr>
              <a:buNone/>
            </a:pPr>
            <a:r>
              <a:rPr lang="sk-SK" dirty="0" smtClean="0"/>
              <a:t> Životnosť žiarivky oproti žiarovke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                Spotreba energie v %</a:t>
            </a:r>
          </a:p>
          <a:p>
            <a:pPr>
              <a:buNone/>
            </a:pP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14348" y="500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        </a:t>
            </a:r>
            <a:r>
              <a:rPr lang="sk-SK" sz="4900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1. Šetrenie elektrickej energie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                        Osvetlenie</a:t>
            </a:r>
            <a:endParaRPr lang="sk-SK" dirty="0"/>
          </a:p>
        </p:txBody>
      </p:sp>
      <p:sp>
        <p:nvSpPr>
          <p:cNvPr id="19" name="Zahnutá šipka doleva 18"/>
          <p:cNvSpPr/>
          <p:nvPr/>
        </p:nvSpPr>
        <p:spPr>
          <a:xfrm>
            <a:off x="5286380" y="2786058"/>
            <a:ext cx="571504" cy="15001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23" name="Šipka doprava 22"/>
          <p:cNvSpPr/>
          <p:nvPr/>
        </p:nvSpPr>
        <p:spPr>
          <a:xfrm>
            <a:off x="5143504" y="5500702"/>
            <a:ext cx="97840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9" name="Obrázek 8" descr="porovnanie_spotreb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6200000">
            <a:off x="5423486" y="3149018"/>
            <a:ext cx="3857651" cy="2131599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428596" y="3571876"/>
            <a:ext cx="8286808" cy="2928958"/>
          </a:xfrm>
        </p:spPr>
        <p:txBody>
          <a:bodyPr>
            <a:normAutofit/>
          </a:bodyPr>
          <a:lstStyle/>
          <a:p>
            <a:r>
              <a:rPr lang="sk-SK" dirty="0" smtClean="0"/>
              <a:t>Zdroje:</a:t>
            </a:r>
          </a:p>
          <a:p>
            <a:pPr>
              <a:buFont typeface="Wingdings" pitchFamily="2" charset="2"/>
              <a:buChar char="ü"/>
            </a:pPr>
            <a:r>
              <a:rPr lang="sk-SK" dirty="0" err="1" smtClean="0"/>
              <a:t>www.setrimeenergiu.sk</a:t>
            </a:r>
            <a:endParaRPr lang="sk-SK" dirty="0" smtClean="0"/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r>
              <a:rPr lang="sk-SK" sz="2400" smtClean="0"/>
              <a:t>                                                                              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28596" y="1857364"/>
            <a:ext cx="8229600" cy="1219200"/>
          </a:xfrm>
        </p:spPr>
        <p:txBody>
          <a:bodyPr>
            <a:noAutofit/>
          </a:bodyPr>
          <a:lstStyle/>
          <a:p>
            <a:r>
              <a:rPr lang="sk-SK" sz="6000" u="sng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Ďakujem </a:t>
            </a:r>
            <a:r>
              <a:rPr lang="sk-SK" sz="6000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za pozornosť...</a:t>
            </a:r>
            <a:endParaRPr lang="sk-SK" sz="6000" u="sng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idx="1"/>
          </p:nvPr>
        </p:nvSpPr>
        <p:spPr>
          <a:xfrm>
            <a:off x="428596" y="1285860"/>
            <a:ext cx="4040188" cy="762000"/>
          </a:xfrm>
        </p:spPr>
        <p:txBody>
          <a:bodyPr/>
          <a:lstStyle/>
          <a:p>
            <a:r>
              <a:rPr lang="sk-SK" sz="7200" dirty="0" smtClean="0"/>
              <a:t>       +</a:t>
            </a:r>
            <a:endParaRPr lang="sk-SK" sz="72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2"/>
          </p:nvPr>
        </p:nvSpPr>
        <p:spPr>
          <a:xfrm>
            <a:off x="500034" y="2214554"/>
            <a:ext cx="4038600" cy="3913632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sk-SK" dirty="0" smtClean="0"/>
              <a:t>až o 80% nižšia spotreba elektrickej energie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sk-SK" dirty="0" smtClean="0"/>
              <a:t>  10krát dlhšia doba života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sk-SK" dirty="0" smtClean="0"/>
              <a:t>  menší nárok na údržbu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sk-SK" dirty="0" smtClean="0"/>
              <a:t>  široký  sortiment vyrábaných zdrojov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sk-SK" dirty="0" smtClean="0"/>
              <a:t>  mnohostranné možnosti použitia s voľbou príkonu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sk-SK" dirty="0" smtClean="0"/>
              <a:t>  farebné podanie, vhodné pre daný účel</a:t>
            </a:r>
            <a:endParaRPr lang="sk-SK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4"/>
          </p:nvPr>
        </p:nvSpPr>
        <p:spPr>
          <a:xfrm>
            <a:off x="4643438" y="2071678"/>
            <a:ext cx="4038600" cy="3913632"/>
          </a:xfrm>
        </p:spPr>
        <p:txBody>
          <a:bodyPr/>
          <a:lstStyle/>
          <a:p>
            <a:r>
              <a:rPr lang="sk-SK" dirty="0" smtClean="0"/>
              <a:t> s obsahom ortuti sa stávajú nebezpečným odpadom</a:t>
            </a:r>
          </a:p>
          <a:p>
            <a:r>
              <a:rPr lang="sk-SK" dirty="0" smtClean="0"/>
              <a:t>potrebujú určitý čas, kým sa rozsvietia</a:t>
            </a:r>
            <a:endParaRPr lang="sk-SK" dirty="0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sk-SK" dirty="0" smtClean="0"/>
              <a:t>Plusy a mínusy úsporných žiaroviek</a:t>
            </a:r>
            <a:endParaRPr lang="sk-SK" dirty="0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idx="3"/>
          </p:nvPr>
        </p:nvSpPr>
        <p:spPr>
          <a:xfrm>
            <a:off x="4643438" y="1357298"/>
            <a:ext cx="4040188" cy="762000"/>
          </a:xfrm>
        </p:spPr>
        <p:txBody>
          <a:bodyPr/>
          <a:lstStyle/>
          <a:p>
            <a:r>
              <a:rPr lang="sk-SK" sz="7200" dirty="0" smtClean="0"/>
              <a:t>       -</a:t>
            </a:r>
            <a:endParaRPr lang="sk-SK" sz="7200" dirty="0"/>
          </a:p>
        </p:txBody>
      </p:sp>
      <p:pic>
        <p:nvPicPr>
          <p:cNvPr id="7" name="Obrázek 6" descr="kompaktna-usporna-ziarivka-23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57752" y="4286256"/>
            <a:ext cx="2857500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219200"/>
          </a:xfrm>
        </p:spPr>
        <p:txBody>
          <a:bodyPr/>
          <a:lstStyle/>
          <a:p>
            <a:r>
              <a:rPr lang="sk-SK" sz="4000" dirty="0" smtClean="0"/>
              <a:t>               </a:t>
            </a:r>
            <a:r>
              <a:rPr lang="sk-SK" sz="4400" dirty="0" smtClean="0"/>
              <a:t>Elektrické spotrebiče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357686" y="1428736"/>
            <a:ext cx="4059936" cy="4929222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Pri kúpe el. spotrebiča je dôležité si skontrolovať </a:t>
            </a:r>
            <a:r>
              <a:rPr lang="sk-SK" u="sng" dirty="0" smtClean="0"/>
              <a:t>energetický štítok</a:t>
            </a:r>
            <a:r>
              <a:rPr lang="sk-SK" dirty="0" smtClean="0"/>
              <a:t>.</a:t>
            </a:r>
          </a:p>
          <a:p>
            <a:r>
              <a:rPr lang="sk-SK" dirty="0" smtClean="0"/>
              <a:t>Na štítku je vždy uvedená </a:t>
            </a:r>
            <a:r>
              <a:rPr lang="sk-SK" u="sng" dirty="0" smtClean="0"/>
              <a:t>energetická trieda</a:t>
            </a:r>
            <a:r>
              <a:rPr lang="sk-SK" dirty="0" smtClean="0"/>
              <a:t>, ktorá vyjadruje, nakoľko je daný spotrebič úsporný a efektívny.</a:t>
            </a:r>
          </a:p>
          <a:p>
            <a:r>
              <a:rPr lang="sk-SK" dirty="0" smtClean="0"/>
              <a:t> Energetické triedy sa delia od A po G.</a:t>
            </a:r>
          </a:p>
          <a:p>
            <a:r>
              <a:rPr lang="sk-SK" dirty="0" smtClean="0"/>
              <a:t>Predajcovia elektrospotrebičov sú zo zákona povinní zverejniť energetický štítok.</a:t>
            </a:r>
          </a:p>
          <a:p>
            <a:endParaRPr lang="sk-SK" dirty="0"/>
          </a:p>
        </p:txBody>
      </p:sp>
      <p:pic>
        <p:nvPicPr>
          <p:cNvPr id="7" name="Zástupný symbol pro obsah 6" descr="energetickyStitok_small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71472" y="1357298"/>
            <a:ext cx="3715312" cy="4857784"/>
          </a:xfr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57356" y="0"/>
            <a:ext cx="5143536" cy="1219200"/>
          </a:xfrm>
        </p:spPr>
        <p:txBody>
          <a:bodyPr>
            <a:noAutofit/>
          </a:bodyPr>
          <a:lstStyle/>
          <a:p>
            <a:r>
              <a:rPr lang="sk-SK" sz="4400" dirty="0" smtClean="0"/>
              <a:t>Elektrické spotrebiče</a:t>
            </a:r>
            <a:endParaRPr lang="sk-SK" sz="44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5191148"/>
          </a:xfrm>
        </p:spPr>
        <p:txBody>
          <a:bodyPr>
            <a:normAutofit fontScale="92500" lnSpcReduction="20000"/>
          </a:bodyPr>
          <a:lstStyle/>
          <a:p>
            <a:r>
              <a:rPr lang="sk-SK" sz="2800" u="sng" dirty="0" smtClean="0"/>
              <a:t>Chladnička a mraznička</a:t>
            </a:r>
            <a:endParaRPr lang="sk-SK" sz="2400" u="sng" dirty="0" smtClean="0"/>
          </a:p>
          <a:p>
            <a:pPr>
              <a:buNone/>
            </a:pPr>
            <a:r>
              <a:rPr lang="sk-SK" dirty="0" smtClean="0"/>
              <a:t>- Umiestnená </a:t>
            </a:r>
            <a:r>
              <a:rPr lang="sk-SK" u="sng" dirty="0" smtClean="0"/>
              <a:t>mimo dosahu tepla</a:t>
            </a:r>
            <a:r>
              <a:rPr lang="sk-SK" dirty="0" smtClean="0"/>
              <a:t>.</a:t>
            </a:r>
          </a:p>
          <a:p>
            <a:pPr>
              <a:buNone/>
            </a:pPr>
            <a:r>
              <a:rPr lang="sk-SK" dirty="0" smtClean="0"/>
              <a:t>- </a:t>
            </a:r>
            <a:r>
              <a:rPr lang="sk-SK" u="sng" dirty="0" smtClean="0"/>
              <a:t>Námraza</a:t>
            </a:r>
            <a:r>
              <a:rPr lang="sk-SK" dirty="0" smtClean="0"/>
              <a:t> tepelne </a:t>
            </a:r>
            <a:r>
              <a:rPr lang="sk-SK" u="sng" dirty="0" smtClean="0"/>
              <a:t>izoluje </a:t>
            </a:r>
            <a:r>
              <a:rPr lang="sk-SK" dirty="0" smtClean="0"/>
              <a:t>chladiaci priestor.</a:t>
            </a:r>
          </a:p>
          <a:p>
            <a:pPr>
              <a:buNone/>
            </a:pPr>
            <a:r>
              <a:rPr lang="sk-SK" dirty="0" smtClean="0"/>
              <a:t>- </a:t>
            </a:r>
            <a:r>
              <a:rPr lang="sk-SK" u="sng" dirty="0" smtClean="0"/>
              <a:t>Gumové tesnenie </a:t>
            </a:r>
            <a:r>
              <a:rPr lang="sk-SK" dirty="0" smtClean="0"/>
              <a:t>musí byť  </a:t>
            </a:r>
            <a:r>
              <a:rPr lang="sk-SK" u="sng" dirty="0" smtClean="0"/>
              <a:t>čisté</a:t>
            </a:r>
            <a:r>
              <a:rPr lang="sk-SK" dirty="0" smtClean="0"/>
              <a:t>.</a:t>
            </a:r>
          </a:p>
          <a:p>
            <a:pPr>
              <a:buNone/>
            </a:pPr>
            <a:r>
              <a:rPr lang="sk-SK" dirty="0" smtClean="0"/>
              <a:t>- Zvýšením teploty </a:t>
            </a:r>
            <a:r>
              <a:rPr lang="sk-SK" u="sng" dirty="0" smtClean="0"/>
              <a:t>o 2°C</a:t>
            </a:r>
          </a:p>
          <a:p>
            <a:pPr>
              <a:buNone/>
            </a:pPr>
            <a:r>
              <a:rPr lang="sk-SK" dirty="0" smtClean="0"/>
              <a:t>    znížite spotrebu </a:t>
            </a:r>
            <a:r>
              <a:rPr lang="sk-SK" u="sng" dirty="0" smtClean="0"/>
              <a:t>o 15%</a:t>
            </a:r>
            <a:r>
              <a:rPr lang="sk-SK" dirty="0" smtClean="0"/>
              <a:t>.</a:t>
            </a:r>
          </a:p>
          <a:p>
            <a:pPr>
              <a:buNone/>
            </a:pPr>
            <a:r>
              <a:rPr lang="sk-SK" dirty="0" smtClean="0"/>
              <a:t>- Do chladničky vkladáme iba vychladené jedlá.</a:t>
            </a:r>
          </a:p>
          <a:p>
            <a:pPr>
              <a:buNone/>
            </a:pPr>
            <a:r>
              <a:rPr lang="sk-SK" dirty="0" smtClean="0"/>
              <a:t>- </a:t>
            </a:r>
            <a:r>
              <a:rPr lang="sk-SK" u="sng" dirty="0" smtClean="0"/>
              <a:t>V zadnej časti </a:t>
            </a:r>
            <a:r>
              <a:rPr lang="sk-SK" dirty="0" smtClean="0"/>
              <a:t>chladničky by malo byť zabezpečené dostatočné </a:t>
            </a:r>
            <a:r>
              <a:rPr lang="sk-SK" u="sng" dirty="0" smtClean="0"/>
              <a:t>prúdenie vzduchu</a:t>
            </a:r>
            <a:r>
              <a:rPr lang="sk-SK" dirty="0" smtClean="0"/>
              <a:t>.</a:t>
            </a:r>
          </a:p>
          <a:p>
            <a:pPr>
              <a:buFontTx/>
              <a:buChar char="-"/>
            </a:pPr>
            <a:endParaRPr lang="sk-SK" dirty="0" smtClean="0"/>
          </a:p>
          <a:p>
            <a:pPr>
              <a:buFontTx/>
              <a:buChar char="-"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  <p:pic>
        <p:nvPicPr>
          <p:cNvPr id="5" name="Zástupný symbol pro obsah 4" descr="40018820lim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1714488"/>
            <a:ext cx="4143404" cy="41434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57356" y="357166"/>
            <a:ext cx="5043494" cy="942996"/>
          </a:xfrm>
        </p:spPr>
        <p:txBody>
          <a:bodyPr/>
          <a:lstStyle/>
          <a:p>
            <a:r>
              <a:rPr lang="sk-SK" sz="4000" dirty="0" smtClean="0"/>
              <a:t>Elektrické </a:t>
            </a:r>
            <a:r>
              <a:rPr lang="sk-SK" sz="4400" dirty="0" smtClean="0"/>
              <a:t>spotrebiče</a:t>
            </a:r>
            <a:endParaRPr lang="sk-SK" dirty="0"/>
          </a:p>
        </p:txBody>
      </p:sp>
      <p:pic>
        <p:nvPicPr>
          <p:cNvPr id="5" name="Zástupný symbol pro obsah 4" descr="sn26t552eu_umyv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584988" y="1524000"/>
            <a:ext cx="3803661" cy="457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sz="2800" u="sng" dirty="0" smtClean="0"/>
              <a:t>Umývačka</a:t>
            </a:r>
            <a:r>
              <a:rPr lang="sk-SK" u="sng" dirty="0" smtClean="0"/>
              <a:t> riadu</a:t>
            </a:r>
          </a:p>
          <a:p>
            <a:pPr>
              <a:buNone/>
            </a:pPr>
            <a:r>
              <a:rPr lang="sk-SK" dirty="0" smtClean="0"/>
              <a:t>- Umyje riad </a:t>
            </a:r>
            <a:r>
              <a:rPr lang="sk-SK" u="sng" dirty="0" smtClean="0"/>
              <a:t>lacnejšie ako</a:t>
            </a:r>
            <a:r>
              <a:rPr lang="sk-SK" dirty="0" smtClean="0"/>
              <a:t> </a:t>
            </a:r>
            <a:r>
              <a:rPr lang="sk-SK" u="sng" dirty="0" smtClean="0"/>
              <a:t>ručné umývanie</a:t>
            </a:r>
            <a:r>
              <a:rPr lang="sk-SK" dirty="0" smtClean="0"/>
              <a:t>.</a:t>
            </a:r>
          </a:p>
          <a:p>
            <a:pPr>
              <a:buNone/>
            </a:pPr>
            <a:r>
              <a:rPr lang="sk-SK" dirty="0" smtClean="0"/>
              <a:t>- Pri jej používaní </a:t>
            </a:r>
            <a:r>
              <a:rPr lang="sk-SK" u="sng" dirty="0" smtClean="0"/>
              <a:t>spotrebujeme omnoho menej litrov vody </a:t>
            </a:r>
            <a:r>
              <a:rPr lang="sk-SK" dirty="0" smtClean="0"/>
              <a:t>ako pri ručnom umývaní.</a:t>
            </a:r>
          </a:p>
          <a:p>
            <a:pPr>
              <a:buNone/>
            </a:pPr>
            <a:r>
              <a:rPr lang="sk-SK" dirty="0" smtClean="0"/>
              <a:t>- Umývačku nastavujeme na čo najviac </a:t>
            </a:r>
            <a:r>
              <a:rPr lang="sk-SK" u="sng" dirty="0" smtClean="0"/>
              <a:t>šetrné programy</a:t>
            </a:r>
            <a:r>
              <a:rPr lang="sk-SK" dirty="0" smtClean="0"/>
              <a:t>.</a:t>
            </a:r>
            <a:endParaRPr lang="sk-SK" u="sng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85918" y="357166"/>
            <a:ext cx="5472122" cy="1014434"/>
          </a:xfrm>
        </p:spPr>
        <p:txBody>
          <a:bodyPr/>
          <a:lstStyle/>
          <a:p>
            <a:r>
              <a:rPr lang="sk-SK" sz="4400" dirty="0" smtClean="0"/>
              <a:t>Elektrické</a:t>
            </a:r>
            <a:r>
              <a:rPr lang="sk-SK" dirty="0" smtClean="0"/>
              <a:t> spotrebiče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sz="3300" u="sng" dirty="0" smtClean="0"/>
              <a:t>Pranie</a:t>
            </a:r>
          </a:p>
          <a:p>
            <a:pPr>
              <a:buNone/>
            </a:pPr>
            <a:r>
              <a:rPr lang="sk-SK" dirty="0" smtClean="0"/>
              <a:t>- Obmedzením teploty </a:t>
            </a:r>
            <a:r>
              <a:rPr lang="sk-SK" u="sng" dirty="0" smtClean="0"/>
              <a:t>z 90 °C na 60 °C </a:t>
            </a:r>
            <a:r>
              <a:rPr lang="sk-SK" dirty="0" smtClean="0"/>
              <a:t>ušetríte až </a:t>
            </a:r>
            <a:r>
              <a:rPr lang="sk-SK" u="sng" dirty="0" smtClean="0"/>
              <a:t>25 %</a:t>
            </a:r>
            <a:r>
              <a:rPr lang="sk-SK" dirty="0" smtClean="0"/>
              <a:t> energie.</a:t>
            </a:r>
          </a:p>
          <a:p>
            <a:pPr>
              <a:buNone/>
            </a:pPr>
            <a:r>
              <a:rPr lang="sk-SK" dirty="0" smtClean="0"/>
              <a:t>- Dostatočne </a:t>
            </a:r>
            <a:r>
              <a:rPr lang="sk-SK" u="sng" dirty="0" smtClean="0"/>
              <a:t>využívajte objem práčky</a:t>
            </a:r>
            <a:r>
              <a:rPr lang="sk-SK" dirty="0" smtClean="0"/>
              <a:t> – perte v nej až vtedy, ak máte väčšie množstvo bielizne.</a:t>
            </a:r>
          </a:p>
          <a:p>
            <a:pPr>
              <a:buNone/>
            </a:pPr>
            <a:r>
              <a:rPr lang="sk-SK" dirty="0" smtClean="0"/>
              <a:t>- </a:t>
            </a:r>
            <a:r>
              <a:rPr lang="sk-SK" u="sng" dirty="0" smtClean="0"/>
              <a:t>Pracie prostriedky </a:t>
            </a:r>
            <a:r>
              <a:rPr lang="sk-SK" dirty="0" smtClean="0"/>
              <a:t>dávkujte podľa </a:t>
            </a:r>
            <a:r>
              <a:rPr lang="sk-SK" u="sng" dirty="0" smtClean="0"/>
              <a:t>stupňa znečistenia </a:t>
            </a:r>
            <a:r>
              <a:rPr lang="sk-SK" dirty="0" smtClean="0"/>
              <a:t>bielizne. </a:t>
            </a:r>
          </a:p>
          <a:p>
            <a:pPr>
              <a:buNone/>
            </a:pPr>
            <a:r>
              <a:rPr lang="sk-SK" dirty="0" smtClean="0"/>
              <a:t>- Zvlášť perte špinavú bielizeň, ktorú výrobca odporúča prať </a:t>
            </a:r>
            <a:r>
              <a:rPr lang="sk-SK" u="sng" dirty="0" smtClean="0"/>
              <a:t>pri maximálnej teplote 40 °C.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  <p:pic>
        <p:nvPicPr>
          <p:cNvPr id="7" name="Zástupný symbol pro obsah 6" descr="waa2028sby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857752" y="1500174"/>
            <a:ext cx="3571900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85918" y="357166"/>
            <a:ext cx="5543560" cy="1014434"/>
          </a:xfrm>
        </p:spPr>
        <p:txBody>
          <a:bodyPr>
            <a:normAutofit/>
          </a:bodyPr>
          <a:lstStyle/>
          <a:p>
            <a:r>
              <a:rPr lang="sk-SK" sz="4400" dirty="0" smtClean="0"/>
              <a:t>Elektrické spotrebiče</a:t>
            </a:r>
            <a:endParaRPr lang="sk-SK" sz="44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571472" y="1571612"/>
            <a:ext cx="8143932" cy="2500330"/>
          </a:xfrm>
        </p:spPr>
        <p:txBody>
          <a:bodyPr>
            <a:normAutofit fontScale="92500"/>
          </a:bodyPr>
          <a:lstStyle/>
          <a:p>
            <a:r>
              <a:rPr lang="sk-SK" sz="2800" u="sng" dirty="0" smtClean="0"/>
              <a:t>Spotrebiče  STAND-BY</a:t>
            </a:r>
          </a:p>
          <a:p>
            <a:pPr>
              <a:buNone/>
            </a:pPr>
            <a:r>
              <a:rPr lang="sk-SK" sz="2800" dirty="0" smtClean="0"/>
              <a:t>- STAND-BY mód označuje stav, v ktorom sú elektrické spotrebiče trvalo zapojené v </a:t>
            </a:r>
            <a:r>
              <a:rPr lang="sk-SK" sz="2800" u="sng" dirty="0" smtClean="0"/>
              <a:t>pohotovostnom režime</a:t>
            </a:r>
            <a:r>
              <a:rPr lang="sk-SK" sz="2800" dirty="0" smtClean="0"/>
              <a:t>.</a:t>
            </a:r>
          </a:p>
          <a:p>
            <a:pPr>
              <a:buNone/>
            </a:pPr>
            <a:r>
              <a:rPr lang="sk-SK" sz="2800" dirty="0" smtClean="0"/>
              <a:t>- Väčšina el. spotrebičov </a:t>
            </a:r>
            <a:r>
              <a:rPr lang="sk-SK" sz="2800" u="sng" dirty="0" smtClean="0"/>
              <a:t>spotrebúva elektrinu </a:t>
            </a:r>
            <a:r>
              <a:rPr lang="sk-SK" sz="2800" dirty="0" smtClean="0"/>
              <a:t>aj v pohotovostnom režime.</a:t>
            </a:r>
          </a:p>
          <a:p>
            <a:pPr>
              <a:buNone/>
            </a:pPr>
            <a:endParaRPr lang="sk-SK" sz="2800" dirty="0"/>
          </a:p>
        </p:txBody>
      </p:sp>
      <p:pic>
        <p:nvPicPr>
          <p:cNvPr id="7" name="Obrázek 6" descr="standby-mode-energy-use-300x23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350145"/>
            <a:ext cx="1071570" cy="8358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Obrázek 9" descr="pioneer-dv-600av-s-fron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0903">
            <a:off x="3101959" y="5220439"/>
            <a:ext cx="4874558" cy="11333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ek 5" descr="asus-laptop-goes-into-standby-mode-randomly-2-300x26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846916">
            <a:off x="4992673" y="3603111"/>
            <a:ext cx="2257874" cy="1971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rázek 4" descr="plazma series4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1029941">
            <a:off x="698906" y="4148915"/>
            <a:ext cx="2811529" cy="17776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ír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pí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í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1759</TotalTime>
  <Words>926</Words>
  <Application>Microsoft Office PowerPoint</Application>
  <PresentationFormat>Prezentácia na obrazovke (4:3)</PresentationFormat>
  <Paragraphs>202</Paragraphs>
  <Slides>30</Slides>
  <Notes>11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30</vt:i4>
      </vt:variant>
    </vt:vector>
  </HeadingPairs>
  <TitlesOfParts>
    <vt:vector size="31" baseType="lpstr">
      <vt:lpstr>Papír</vt:lpstr>
      <vt:lpstr>Spôsoby šetrenia, ceny  energie a palív</vt:lpstr>
      <vt:lpstr>OBSAH</vt:lpstr>
      <vt:lpstr>        1. Šetrenie elektrickej energie                         Osvetlenie</vt:lpstr>
      <vt:lpstr>Plusy a mínusy úsporných žiaroviek</vt:lpstr>
      <vt:lpstr>               Elektrické spotrebiče</vt:lpstr>
      <vt:lpstr>Elektrické spotrebiče</vt:lpstr>
      <vt:lpstr>Elektrické spotrebiče</vt:lpstr>
      <vt:lpstr>Elektrické spotrebiče</vt:lpstr>
      <vt:lpstr>Elektrické spotrebiče</vt:lpstr>
      <vt:lpstr>Elektrické spotrebiče</vt:lpstr>
      <vt:lpstr>           2.Vykurovanie</vt:lpstr>
      <vt:lpstr>2.Vykurovanie</vt:lpstr>
      <vt:lpstr>Kotly na uhlie a kusové drevo</vt:lpstr>
      <vt:lpstr>Kotly na plyn</vt:lpstr>
      <vt:lpstr>Kotly na drevnú štiepku a pelety</vt:lpstr>
      <vt:lpstr>Elektrické vykurovanie</vt:lpstr>
      <vt:lpstr>Tepelné čerpadlo</vt:lpstr>
      <vt:lpstr>Tepelné čerpadlo</vt:lpstr>
      <vt:lpstr>Tepelné čerpadlo</vt:lpstr>
      <vt:lpstr>Tepelné čerpadlo</vt:lpstr>
      <vt:lpstr>Tepelné čerpadlo</vt:lpstr>
      <vt:lpstr>Tepelné čerpadlo</vt:lpstr>
      <vt:lpstr>Tipy na úspory pri kúrení</vt:lpstr>
      <vt:lpstr>Solárna energia</vt:lpstr>
      <vt:lpstr>Využitie solárnych kolektorov</vt:lpstr>
      <vt:lpstr>3.Spotreba energie a palív  v bežnej  domácnosti (1 mesiac)</vt:lpstr>
      <vt:lpstr>4. Ceny energií a palív</vt:lpstr>
      <vt:lpstr>Prezentácia programu PowerPoint</vt:lpstr>
      <vt:lpstr>Prezentácia programu PowerPoint</vt:lpstr>
      <vt:lpstr>Ďakujem za pozornosť...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Ceny energií</dc:title>
  <dc:creator>PC</dc:creator>
  <cp:lastModifiedBy>Admin</cp:lastModifiedBy>
  <cp:revision>164</cp:revision>
  <dcterms:created xsi:type="dcterms:W3CDTF">2011-04-07T13:05:22Z</dcterms:created>
  <dcterms:modified xsi:type="dcterms:W3CDTF">2013-05-16T11:48:32Z</dcterms:modified>
</cp:coreProperties>
</file>