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7" r:id="rId8"/>
    <p:sldId id="264" r:id="rId9"/>
    <p:sldId id="258" r:id="rId10"/>
    <p:sldId id="259" r:id="rId11"/>
    <p:sldId id="266" r:id="rId12"/>
    <p:sldId id="265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9" d="100"/>
          <a:sy n="79" d="100"/>
        </p:scale>
        <p:origin x="-10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757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70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61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089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09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095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249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41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8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710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84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FBF8-0FFC-4A49-86C0-47FCEC7EE3EB}" type="datetimeFigureOut">
              <a:rPr lang="sk-SK" smtClean="0"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BD33-310D-4DC1-A9BE-6EA4BFB3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22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379037"/>
            <a:ext cx="9144000" cy="2387600"/>
          </a:xfrm>
        </p:spPr>
        <p:txBody>
          <a:bodyPr>
            <a:normAutofit/>
          </a:bodyPr>
          <a:lstStyle/>
          <a:p>
            <a:r>
              <a:rPr lang="sk-SK" sz="8000" b="1" dirty="0" smtClean="0">
                <a:latin typeface="Comic Sans MS" panose="030F0702030302020204" pitchFamily="66" charset="0"/>
              </a:rPr>
              <a:t>Prisudzovací sklad</a:t>
            </a:r>
            <a:endParaRPr lang="sk-SK" sz="8000" b="1" dirty="0">
              <a:latin typeface="Comic Sans MS" panose="030F0702030302020204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267072" y="5983705"/>
            <a:ext cx="4395537" cy="445168"/>
          </a:xfrm>
        </p:spPr>
        <p:txBody>
          <a:bodyPr/>
          <a:lstStyle/>
          <a:p>
            <a:r>
              <a:rPr lang="sk-SK" dirty="0" smtClean="0">
                <a:latin typeface="Comic Sans MS" panose="030F0702030302020204" pitchFamily="66" charset="0"/>
              </a:rPr>
              <a:t>Mgr. Kristína Vargová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2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 smtClean="0">
                <a:latin typeface="Comic Sans MS" panose="030F0702030302020204" pitchFamily="66" charset="0"/>
              </a:rPr>
              <a:t>Prisudzovací sklad (</a:t>
            </a:r>
            <a:r>
              <a:rPr lang="sk-SK" sz="6000" b="1" dirty="0" err="1" smtClean="0">
                <a:latin typeface="Comic Sans MS" panose="030F0702030302020204" pitchFamily="66" charset="0"/>
              </a:rPr>
              <a:t>PsS</a:t>
            </a:r>
            <a:r>
              <a:rPr lang="sk-SK" sz="6000" b="1" dirty="0" smtClean="0">
                <a:latin typeface="Comic Sans MS" panose="030F0702030302020204" pitchFamily="66" charset="0"/>
              </a:rPr>
              <a:t>)</a:t>
            </a:r>
            <a:endParaRPr lang="sk-SK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0761" y="1462613"/>
            <a:ext cx="10903039" cy="426051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(ON) Začal sa viac podobať na mamu.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Kto, čo sa začal podobať? – (ON) (</a:t>
            </a:r>
            <a:r>
              <a:rPr lang="sk-SK" dirty="0" err="1" smtClean="0">
                <a:latin typeface="Comic Sans MS" panose="030F0702030302020204" pitchFamily="66" charset="0"/>
              </a:rPr>
              <a:t>nevyj</a:t>
            </a:r>
            <a:r>
              <a:rPr lang="sk-SK" dirty="0" smtClean="0">
                <a:latin typeface="Comic Sans MS" panose="030F0702030302020204" pitchFamily="66" charset="0"/>
              </a:rPr>
              <a:t>. podmet), Čo robil ON? – začal sa podobať (prísudok slovesný)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sk-SK" dirty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(ONI) Prídu na budúci týždeň.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Kto, čo príde? – (ONI) (</a:t>
            </a:r>
            <a:r>
              <a:rPr lang="sk-SK" dirty="0" err="1" smtClean="0">
                <a:latin typeface="Comic Sans MS" panose="030F0702030302020204" pitchFamily="66" charset="0"/>
              </a:rPr>
              <a:t>nevyj</a:t>
            </a:r>
            <a:r>
              <a:rPr lang="sk-SK" dirty="0" smtClean="0">
                <a:latin typeface="Comic Sans MS" panose="030F0702030302020204" pitchFamily="66" charset="0"/>
              </a:rPr>
              <a:t>. podmet), Čo robia ONI? – prídu (prísudok slovesný)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864021" y="3032640"/>
            <a:ext cx="168713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(ON)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8249272" y="3031197"/>
            <a:ext cx="2864932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Comic Sans MS" panose="030F0702030302020204" pitchFamily="66" charset="0"/>
              </a:rPr>
              <a:t>z</a:t>
            </a:r>
            <a:r>
              <a:rPr lang="sk-SK" sz="2400" b="1" dirty="0" smtClean="0">
                <a:latin typeface="Comic Sans MS" panose="030F0702030302020204" pitchFamily="66" charset="0"/>
              </a:rPr>
              <a:t>ačal sa podobať</a:t>
            </a:r>
            <a:endParaRPr lang="sk-SK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058987" y="2728473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prísudok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358831" y="2708342"/>
            <a:ext cx="7136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podmet</a:t>
            </a:r>
            <a:endParaRPr lang="sk-SK" dirty="0">
              <a:latin typeface="Comic Sans MS" panose="030F0702030302020204" pitchFamily="66" charset="0"/>
            </a:endParaRPr>
          </a:p>
        </p:txBody>
      </p:sp>
      <p:cxnSp>
        <p:nvCxnSpPr>
          <p:cNvPr id="9" name="Rovná spojnica 8"/>
          <p:cNvCxnSpPr/>
          <p:nvPr/>
        </p:nvCxnSpPr>
        <p:spPr>
          <a:xfrm>
            <a:off x="6552351" y="3235665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6562172" y="3369419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624778" y="2941542"/>
            <a:ext cx="1483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prisudzovací sklad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7068539" y="3350601"/>
            <a:ext cx="4475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err="1" smtClean="0">
                <a:latin typeface="Comic Sans MS" panose="030F0702030302020204" pitchFamily="66" charset="0"/>
              </a:rPr>
              <a:t>PsS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5118675" y="5480757"/>
            <a:ext cx="226125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(ONI)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879437" y="5220436"/>
            <a:ext cx="7136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podmet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9070815" y="5492374"/>
            <a:ext cx="201405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prídu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cxnSp>
        <p:nvCxnSpPr>
          <p:cNvPr id="19" name="Rovná spojnica 18"/>
          <p:cNvCxnSpPr/>
          <p:nvPr/>
        </p:nvCxnSpPr>
        <p:spPr>
          <a:xfrm>
            <a:off x="7379928" y="5649736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7379928" y="5805055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7483822" y="5379176"/>
            <a:ext cx="1483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prisudzovací sklad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7997363" y="5831593"/>
            <a:ext cx="4475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err="1" smtClean="0">
                <a:latin typeface="Comic Sans MS" panose="030F0702030302020204" pitchFamily="66" charset="0"/>
              </a:rPr>
              <a:t>PsS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9681738" y="5215375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prísudok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 smtClean="0">
                <a:latin typeface="Comic Sans MS" panose="030F0702030302020204" pitchFamily="66" charset="0"/>
              </a:rPr>
              <a:t>Prisudzovací sklad (</a:t>
            </a:r>
            <a:r>
              <a:rPr lang="sk-SK" sz="6000" b="1" dirty="0" err="1" smtClean="0">
                <a:latin typeface="Comic Sans MS" panose="030F0702030302020204" pitchFamily="66" charset="0"/>
              </a:rPr>
              <a:t>PsS</a:t>
            </a:r>
            <a:r>
              <a:rPr lang="sk-SK" sz="6000" b="1" dirty="0" smtClean="0">
                <a:latin typeface="Comic Sans MS" panose="030F0702030302020204" pitchFamily="66" charset="0"/>
              </a:rPr>
              <a:t>)</a:t>
            </a:r>
            <a:endParaRPr lang="sk-SK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462613"/>
            <a:ext cx="10515600" cy="42605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Jeho syn je úspešný spisovateľ.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Kto, čo je spisovateľ? – syn (podmet), Čo robí syn? – je spisovateľ (prísudok, slov.-menný)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(ON) Bol najstarší člen rodiny.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Kto, čo bol člen? – (ON) (</a:t>
            </a:r>
            <a:r>
              <a:rPr lang="sk-SK" dirty="0" err="1" smtClean="0">
                <a:latin typeface="Comic Sans MS" panose="030F0702030302020204" pitchFamily="66" charset="0"/>
              </a:rPr>
              <a:t>nevyj</a:t>
            </a:r>
            <a:r>
              <a:rPr lang="sk-SK" dirty="0" smtClean="0">
                <a:latin typeface="Comic Sans MS" panose="030F0702030302020204" pitchFamily="66" charset="0"/>
              </a:rPr>
              <a:t>. podmet), Čo robil ON? –  bol člen (prísudok slov.-menný)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118675" y="2956897"/>
            <a:ext cx="168713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syn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8481040" y="2959722"/>
            <a:ext cx="2864932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latin typeface="Comic Sans MS" panose="030F0702030302020204" pitchFamily="66" charset="0"/>
              </a:rPr>
              <a:t>je spisovateľ</a:t>
            </a:r>
            <a:endParaRPr lang="sk-SK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525231" y="2686237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prísudok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576179" y="2679898"/>
            <a:ext cx="7136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podmet</a:t>
            </a:r>
            <a:endParaRPr lang="sk-SK" dirty="0">
              <a:latin typeface="Comic Sans MS" panose="030F0702030302020204" pitchFamily="66" charset="0"/>
            </a:endParaRPr>
          </a:p>
        </p:txBody>
      </p:sp>
      <p:cxnSp>
        <p:nvCxnSpPr>
          <p:cNvPr id="9" name="Rovná spojnica 8"/>
          <p:cNvCxnSpPr/>
          <p:nvPr/>
        </p:nvCxnSpPr>
        <p:spPr>
          <a:xfrm>
            <a:off x="6797981" y="3195415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6797981" y="3303097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6822626" y="2904113"/>
            <a:ext cx="1483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prisudzovací sklad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7419645" y="3309536"/>
            <a:ext cx="4475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err="1" smtClean="0">
                <a:latin typeface="Comic Sans MS" panose="030F0702030302020204" pitchFamily="66" charset="0"/>
              </a:rPr>
              <a:t>PsS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5118675" y="5480757"/>
            <a:ext cx="226125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(ON)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879437" y="5220436"/>
            <a:ext cx="7136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podmet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9070815" y="5492374"/>
            <a:ext cx="201405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bol člen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cxnSp>
        <p:nvCxnSpPr>
          <p:cNvPr id="19" name="Rovná spojnica 18"/>
          <p:cNvCxnSpPr/>
          <p:nvPr/>
        </p:nvCxnSpPr>
        <p:spPr>
          <a:xfrm>
            <a:off x="7379928" y="5649736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7379928" y="5805055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7483822" y="5379176"/>
            <a:ext cx="1483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prisudzovací sklad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7997363" y="5831593"/>
            <a:ext cx="4475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err="1" smtClean="0">
                <a:latin typeface="Comic Sans MS" panose="030F0702030302020204" pitchFamily="66" charset="0"/>
              </a:rPr>
              <a:t>PsS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9681738" y="5215375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prísudok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4000" b="1" dirty="0" smtClean="0">
                <a:latin typeface="Comic Sans MS" panose="030F0702030302020204" pitchFamily="66" charset="0"/>
              </a:rPr>
              <a:t>Urč podmet a prísudok a vypíš prisudzovací sklad.</a:t>
            </a:r>
            <a:endParaRPr lang="sk-SK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Počas hodiny mu zazvonil telefón.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Hlavný priniesol vysoký účet.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Bola </a:t>
            </a:r>
            <a:r>
              <a:rPr lang="sk-SK" smtClean="0">
                <a:latin typeface="Comic Sans MS" panose="030F0702030302020204" pitchFamily="66" charset="0"/>
              </a:rPr>
              <a:t>veľmi smutná. 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Traja z nich včera neprišli.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Všetci sme sa tešili z výhry.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Toto mi stále chutí.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N</a:t>
            </a:r>
            <a:r>
              <a:rPr lang="sk-SK" dirty="0" smtClean="0">
                <a:latin typeface="Comic Sans MS" panose="030F0702030302020204" pitchFamily="66" charset="0"/>
              </a:rPr>
              <a:t>eprišiel načas do školy. 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649704"/>
            <a:ext cx="10411325" cy="579922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b="1" u="sng" dirty="0" smtClean="0">
                <a:latin typeface="Comic Sans MS" panose="030F0702030302020204" pitchFamily="66" charset="0"/>
              </a:rPr>
              <a:t>PODMET</a:t>
            </a: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na podmet sa pýtame: KTO? ČO?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je vždy v NOMINATÍVE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je to pôvodca deja - vykonáva </a:t>
            </a:r>
            <a:r>
              <a:rPr lang="sk-SK" dirty="0">
                <a:latin typeface="Comic Sans MS" panose="030F0702030302020204" pitchFamily="66" charset="0"/>
              </a:rPr>
              <a:t>činnosť alebo má nejakú vlastnosť</a:t>
            </a:r>
            <a:endParaRPr lang="sk-SK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väčšinou je to podstatné meno, ale nie vždy (aj prídavné meno, neurčitok, zámeno, číslovka)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   Mamka uvarila výborný obed.</a:t>
            </a:r>
          </a:p>
          <a:p>
            <a:pPr algn="just">
              <a:lnSpc>
                <a:spcPct val="150000"/>
              </a:lnSpc>
            </a:pP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842211"/>
            <a:ext cx="10507579" cy="533475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b="1" u="sng" dirty="0" smtClean="0">
                <a:latin typeface="Comic Sans MS" panose="030F0702030302020204" pitchFamily="66" charset="0"/>
              </a:rPr>
              <a:t>PODMET</a:t>
            </a: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delíme na: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sk-SK" sz="2800" dirty="0">
                <a:latin typeface="Comic Sans MS" panose="030F0702030302020204" pitchFamily="66" charset="0"/>
              </a:rPr>
              <a:t> </a:t>
            </a:r>
            <a:r>
              <a:rPr lang="sk-SK" sz="2800" b="1" dirty="0" smtClean="0">
                <a:latin typeface="Comic Sans MS" panose="030F0702030302020204" pitchFamily="66" charset="0"/>
              </a:rPr>
              <a:t>vyjadrený</a:t>
            </a:r>
            <a:r>
              <a:rPr lang="sk-SK" sz="2800" dirty="0" smtClean="0">
                <a:latin typeface="Comic Sans MS" panose="030F0702030302020204" pitchFamily="66" charset="0"/>
              </a:rPr>
              <a:t> – je priamo napísaný / pomenovaný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sk-SK" sz="2800" dirty="0">
                <a:latin typeface="Comic Sans MS" panose="030F0702030302020204" pitchFamily="66" charset="0"/>
              </a:rPr>
              <a:t> </a:t>
            </a:r>
            <a:r>
              <a:rPr lang="sk-SK" sz="2800" b="1" dirty="0" smtClean="0">
                <a:latin typeface="Comic Sans MS" panose="030F0702030302020204" pitchFamily="66" charset="0"/>
              </a:rPr>
              <a:t>nevyjadrený</a:t>
            </a:r>
            <a:r>
              <a:rPr lang="sk-SK" sz="2800" dirty="0" smtClean="0">
                <a:latin typeface="Comic Sans MS" panose="030F0702030302020204" pitchFamily="66" charset="0"/>
              </a:rPr>
              <a:t> – je vo vete prítomný, ale nie je priamo napísaný / pomenovaný – píšeme ho pred vetu do zátvorky, napr. </a:t>
            </a:r>
            <a:r>
              <a:rPr lang="sk-SK" sz="2800" b="1" i="1" dirty="0" smtClean="0">
                <a:latin typeface="Comic Sans MS" panose="030F0702030302020204" pitchFamily="66" charset="0"/>
              </a:rPr>
              <a:t>(Ty) </a:t>
            </a:r>
            <a:r>
              <a:rPr lang="sk-SK" sz="2800" i="1" dirty="0" smtClean="0">
                <a:latin typeface="Comic Sans MS" panose="030F0702030302020204" pitchFamily="66" charset="0"/>
              </a:rPr>
              <a:t>Nesmieš to spraviť!</a:t>
            </a:r>
            <a:endParaRPr lang="sk-SK" sz="28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589547"/>
            <a:ext cx="10399295" cy="558741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b="1" u="sng" dirty="0" smtClean="0">
                <a:latin typeface="Comic Sans MS" panose="030F0702030302020204" pitchFamily="66" charset="0"/>
              </a:rPr>
              <a:t>PRÍSUDOK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je </a:t>
            </a:r>
            <a:r>
              <a:rPr lang="sk-SK" dirty="0" smtClean="0">
                <a:latin typeface="Comic Sans MS" panose="030F0702030302020204" pitchFamily="66" charset="0"/>
              </a:rPr>
              <a:t>hlavný vetný člen, </a:t>
            </a:r>
            <a:r>
              <a:rPr lang="sk-SK" dirty="0">
                <a:latin typeface="Comic Sans MS" panose="030F0702030302020204" pitchFamily="66" charset="0"/>
              </a:rPr>
              <a:t>ktorý vyjadruje dej, činnosť, stav alebo vlastnosť podmetu.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vyjadruje </a:t>
            </a:r>
            <a:r>
              <a:rPr lang="sk-SK" b="1" dirty="0">
                <a:latin typeface="Comic Sans MS" panose="030F0702030302020204" pitchFamily="66" charset="0"/>
              </a:rPr>
              <a:t>činnosť</a:t>
            </a:r>
            <a:r>
              <a:rPr lang="sk-SK" dirty="0">
                <a:latin typeface="Comic Sans MS" panose="030F0702030302020204" pitchFamily="66" charset="0"/>
              </a:rPr>
              <a:t>, ktorú vykonáva podmet, </a:t>
            </a:r>
            <a:r>
              <a:rPr lang="sk-SK" b="1" dirty="0">
                <a:latin typeface="Comic Sans MS" panose="030F0702030302020204" pitchFamily="66" charset="0"/>
              </a:rPr>
              <a:t>vlastnosť</a:t>
            </a:r>
            <a:r>
              <a:rPr lang="sk-SK" dirty="0">
                <a:latin typeface="Comic Sans MS" panose="030F0702030302020204" pitchFamily="66" charset="0"/>
              </a:rPr>
              <a:t>, ktorej nositeľom je podmet alebo </a:t>
            </a:r>
            <a:r>
              <a:rPr lang="sk-SK" b="1" dirty="0">
                <a:latin typeface="Comic Sans MS" panose="030F0702030302020204" pitchFamily="66" charset="0"/>
              </a:rPr>
              <a:t>stav</a:t>
            </a:r>
            <a:r>
              <a:rPr lang="sk-SK" dirty="0">
                <a:latin typeface="Comic Sans MS" panose="030F0702030302020204" pitchFamily="66" charset="0"/>
              </a:rPr>
              <a:t>, v ktorom podmet </a:t>
            </a:r>
            <a:r>
              <a:rPr lang="sk-SK" dirty="0" smtClean="0">
                <a:latin typeface="Comic Sans MS" panose="030F0702030302020204" pitchFamily="66" charset="0"/>
              </a:rPr>
              <a:t>je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otázky: Čo robí podmet? Čo sa s ním deje? Akú má vlastnosť?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  Študenti vypracovali projekt.</a:t>
            </a:r>
          </a:p>
        </p:txBody>
      </p:sp>
    </p:spTree>
    <p:extLst>
      <p:ext uri="{BB962C8B-B14F-4D97-AF65-F5344CB8AC3E}">
        <p14:creationId xmlns:p14="http://schemas.microsoft.com/office/powerpoint/2010/main" val="39584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854242"/>
            <a:ext cx="10495547" cy="53227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sk-SK" b="1" u="sng" dirty="0" smtClean="0">
                <a:latin typeface="Comic Sans MS" panose="030F0702030302020204" pitchFamily="66" charset="0"/>
              </a:rPr>
              <a:t>PRÍSUDOK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sz="2600" dirty="0" smtClean="0">
                <a:latin typeface="Comic Sans MS" panose="030F0702030302020204" pitchFamily="66" charset="0"/>
              </a:rPr>
              <a:t>delíme na: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sk-SK" sz="2600" b="1" dirty="0">
                <a:latin typeface="Comic Sans MS" panose="030F0702030302020204" pitchFamily="66" charset="0"/>
              </a:rPr>
              <a:t> </a:t>
            </a:r>
            <a:r>
              <a:rPr lang="sk-SK" sz="2600" b="1" u="sng" dirty="0" smtClean="0">
                <a:latin typeface="Comic Sans MS" panose="030F0702030302020204" pitchFamily="66" charset="0"/>
              </a:rPr>
              <a:t>slovesný</a:t>
            </a:r>
            <a:r>
              <a:rPr lang="sk-SK" sz="2600" b="1" dirty="0" smtClean="0">
                <a:latin typeface="Comic Sans MS" panose="030F0702030302020204" pitchFamily="66" charset="0"/>
              </a:rPr>
              <a:t> – </a:t>
            </a:r>
            <a:r>
              <a:rPr lang="sk-SK" sz="2600" dirty="0" smtClean="0">
                <a:latin typeface="Comic Sans MS" panose="030F0702030302020204" pitchFamily="66" charset="0"/>
              </a:rPr>
              <a:t>vyjadruje sa určitým slovesným tvarom:</a:t>
            </a:r>
          </a:p>
          <a:p>
            <a:pPr marL="883845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sk-SK" sz="2600" dirty="0">
                <a:latin typeface="Comic Sans MS" panose="030F0702030302020204" pitchFamily="66" charset="0"/>
              </a:rPr>
              <a:t>vyjadrený plnovýznamovým slovesom, napr. </a:t>
            </a:r>
            <a:r>
              <a:rPr lang="sk-SK" sz="2600" i="1" dirty="0">
                <a:latin typeface="Comic Sans MS" panose="030F0702030302020204" pitchFamily="66" charset="0"/>
              </a:rPr>
              <a:t>Brat </a:t>
            </a:r>
            <a:r>
              <a:rPr lang="sk-SK" sz="2600" b="1" i="1" u="sng" dirty="0">
                <a:latin typeface="Comic Sans MS" panose="030F0702030302020204" pitchFamily="66" charset="0"/>
              </a:rPr>
              <a:t>číta</a:t>
            </a:r>
            <a:r>
              <a:rPr lang="sk-SK" sz="2600" i="1" dirty="0">
                <a:latin typeface="Comic Sans MS" panose="030F0702030302020204" pitchFamily="66" charset="0"/>
              </a:rPr>
              <a:t> </a:t>
            </a:r>
            <a:r>
              <a:rPr lang="sk-SK" sz="2600" i="1" dirty="0" smtClean="0">
                <a:latin typeface="Comic Sans MS" panose="030F0702030302020204" pitchFamily="66" charset="0"/>
              </a:rPr>
              <a:t>detektívku.</a:t>
            </a:r>
          </a:p>
          <a:p>
            <a:pPr marL="883845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sk-SK" sz="2600" dirty="0" smtClean="0">
                <a:latin typeface="Comic Sans MS" panose="030F0702030302020204" pitchFamily="66" charset="0"/>
              </a:rPr>
              <a:t>vyjadrený pomocným </a:t>
            </a:r>
            <a:r>
              <a:rPr lang="sk-SK" sz="2600" dirty="0">
                <a:latin typeface="Comic Sans MS" panose="030F0702030302020204" pitchFamily="66" charset="0"/>
              </a:rPr>
              <a:t>slovesom + plnovýznamovým slovesom, napr. </a:t>
            </a:r>
            <a:r>
              <a:rPr lang="sk-SK" sz="2600" i="1" dirty="0">
                <a:latin typeface="Comic Sans MS" panose="030F0702030302020204" pitchFamily="66" charset="0"/>
              </a:rPr>
              <a:t>Na klzisku </a:t>
            </a:r>
            <a:r>
              <a:rPr lang="sk-SK" sz="2600" b="1" i="1" dirty="0">
                <a:latin typeface="Comic Sans MS" panose="030F0702030302020204" pitchFamily="66" charset="0"/>
              </a:rPr>
              <a:t>sa mohli korčuľovať </a:t>
            </a:r>
            <a:r>
              <a:rPr lang="sk-SK" sz="2600" i="1" dirty="0">
                <a:latin typeface="Comic Sans MS" panose="030F0702030302020204" pitchFamily="66" charset="0"/>
              </a:rPr>
              <a:t>aj dospelí. </a:t>
            </a:r>
            <a:endParaRPr lang="sk-SK" sz="2600" dirty="0" smtClean="0">
              <a:latin typeface="Comic Sans MS" panose="030F0702030302020204" pitchFamily="66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sk-SK" sz="2600" b="1" dirty="0" smtClean="0">
                <a:latin typeface="Comic Sans MS" panose="030F0702030302020204" pitchFamily="66" charset="0"/>
              </a:rPr>
              <a:t>2. </a:t>
            </a:r>
            <a:r>
              <a:rPr lang="sk-SK" sz="2600" b="1" u="sng" dirty="0" smtClean="0">
                <a:latin typeface="Comic Sans MS" panose="030F0702030302020204" pitchFamily="66" charset="0"/>
              </a:rPr>
              <a:t>slovesno-menný</a:t>
            </a:r>
            <a:r>
              <a:rPr lang="sk-SK" sz="2600" b="1" dirty="0" smtClean="0">
                <a:latin typeface="Comic Sans MS" panose="030F0702030302020204" pitchFamily="66" charset="0"/>
              </a:rPr>
              <a:t> </a:t>
            </a:r>
            <a:r>
              <a:rPr lang="sk-SK" sz="2600" dirty="0" smtClean="0">
                <a:latin typeface="Comic Sans MS" panose="030F0702030302020204" pitchFamily="66" charset="0"/>
              </a:rPr>
              <a:t>– vyjadruje sa slovesom BYŤ + podstatné meno, prídavné meno, zámeno, príslovka, číslovka, napr. </a:t>
            </a:r>
            <a:r>
              <a:rPr lang="sk-SK" sz="2600" i="1" dirty="0" smtClean="0">
                <a:latin typeface="Comic Sans MS" panose="030F0702030302020204" pitchFamily="66" charset="0"/>
              </a:rPr>
              <a:t>Koláč </a:t>
            </a:r>
            <a:r>
              <a:rPr lang="sk-SK" sz="2600" b="1" i="1" dirty="0" smtClean="0">
                <a:latin typeface="Comic Sans MS" panose="030F0702030302020204" pitchFamily="66" charset="0"/>
              </a:rPr>
              <a:t>je výborný</a:t>
            </a:r>
            <a:r>
              <a:rPr lang="sk-SK" sz="2600" i="1" dirty="0" smtClean="0">
                <a:latin typeface="Comic Sans MS" panose="030F0702030302020204" pitchFamily="66" charset="0"/>
              </a:rPr>
              <a:t>. Otec </a:t>
            </a:r>
            <a:r>
              <a:rPr lang="sk-SK" sz="2600" b="1" i="1" dirty="0" smtClean="0">
                <a:latin typeface="Comic Sans MS" panose="030F0702030302020204" pitchFamily="66" charset="0"/>
              </a:rPr>
              <a:t>bol učiteľ</a:t>
            </a:r>
            <a:r>
              <a:rPr lang="sk-SK" sz="2600" i="1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1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 smtClean="0">
                <a:latin typeface="Comic Sans MS" panose="030F0702030302020204" pitchFamily="66" charset="0"/>
              </a:rPr>
              <a:t>Prisudzovací sklad</a:t>
            </a:r>
            <a:endParaRPr lang="sk-SK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vety sa skladajú z vetných členov</a:t>
            </a:r>
          </a:p>
          <a:p>
            <a:pPr algn="just">
              <a:lnSpc>
                <a:spcPct val="150000"/>
              </a:lnSpc>
            </a:pPr>
            <a:r>
              <a:rPr lang="sk-SK" b="1" dirty="0" smtClean="0">
                <a:latin typeface="Comic Sans MS" panose="030F0702030302020204" pitchFamily="66" charset="0"/>
              </a:rPr>
              <a:t> </a:t>
            </a:r>
            <a:r>
              <a:rPr lang="sk-SK" b="1" u="sng" dirty="0" smtClean="0">
                <a:latin typeface="Comic Sans MS" panose="030F0702030302020204" pitchFamily="66" charset="0"/>
              </a:rPr>
              <a:t>vetné členy spojením vytvárajú sklady</a:t>
            </a:r>
          </a:p>
          <a:p>
            <a:pPr algn="just">
              <a:lnSpc>
                <a:spcPct val="150000"/>
              </a:lnSpc>
            </a:pPr>
            <a:r>
              <a:rPr lang="sk-SK" b="1" dirty="0">
                <a:latin typeface="Comic Sans MS" panose="030F0702030302020204" pitchFamily="66" charset="0"/>
              </a:rPr>
              <a:t> </a:t>
            </a:r>
            <a:r>
              <a:rPr lang="sk-SK" b="1" u="sng" dirty="0" smtClean="0">
                <a:latin typeface="Comic Sans MS" panose="030F0702030302020204" pitchFamily="66" charset="0"/>
              </a:rPr>
              <a:t>PODMET A PRÍSUDOK TVORIA PRISUDZOVACÍ SKLAD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dirty="0" smtClean="0">
                <a:latin typeface="Comic Sans MS" panose="030F0702030302020204" pitchFamily="66" charset="0"/>
              </a:rPr>
              <a:t>veta, ktorá obsahuje len jeden prisudzovací sklad, sa nazýva </a:t>
            </a:r>
            <a:r>
              <a:rPr lang="sk-SK" b="1" dirty="0" smtClean="0">
                <a:latin typeface="Comic Sans MS" panose="030F0702030302020204" pitchFamily="66" charset="0"/>
              </a:rPr>
              <a:t>jednoduchá</a:t>
            </a:r>
            <a:endParaRPr lang="sk-SK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 smtClean="0">
                <a:latin typeface="Comic Sans MS" panose="030F0702030302020204" pitchFamily="66" charset="0"/>
              </a:rPr>
              <a:t>Prisudzovací sklad</a:t>
            </a:r>
            <a:endParaRPr lang="sk-SK" sz="6000" b="1" dirty="0">
              <a:latin typeface="Comic Sans MS" panose="030F0702030302020204" pitchFamily="66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1"/>
          <a:stretch/>
        </p:blipFill>
        <p:spPr>
          <a:xfrm>
            <a:off x="1022191" y="1543988"/>
            <a:ext cx="10147618" cy="42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 smtClean="0">
                <a:latin typeface="Comic Sans MS" panose="030F0702030302020204" pitchFamily="66" charset="0"/>
              </a:rPr>
              <a:t>ZHODA</a:t>
            </a:r>
            <a:endParaRPr lang="sk-SK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podmet </a:t>
            </a:r>
            <a:r>
              <a:rPr lang="sk-SK" dirty="0">
                <a:latin typeface="Comic Sans MS" panose="030F0702030302020204" pitchFamily="66" charset="0"/>
              </a:rPr>
              <a:t>a prísudok sa zhodujú v </a:t>
            </a:r>
            <a:r>
              <a:rPr lang="sk-SK" b="1" dirty="0">
                <a:latin typeface="Comic Sans MS" panose="030F0702030302020204" pitchFamily="66" charset="0"/>
              </a:rPr>
              <a:t>osobe, čísle a rode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osoba, číslo a rod sú teda v </a:t>
            </a:r>
            <a:r>
              <a:rPr lang="sk-SK" dirty="0" smtClean="0">
                <a:latin typeface="Comic Sans MS" panose="030F0702030302020204" pitchFamily="66" charset="0"/>
              </a:rPr>
              <a:t>podmete a </a:t>
            </a:r>
            <a:r>
              <a:rPr lang="sk-SK" dirty="0">
                <a:latin typeface="Comic Sans MS" panose="030F0702030302020204" pitchFamily="66" charset="0"/>
              </a:rPr>
              <a:t>prísudku rovnaké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medzi podmetom a prísudkom je </a:t>
            </a:r>
            <a:r>
              <a:rPr lang="sk-SK" dirty="0" smtClean="0">
                <a:latin typeface="Comic Sans MS" panose="030F0702030302020204" pitchFamily="66" charset="0"/>
              </a:rPr>
              <a:t>ZHODA</a:t>
            </a: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napr. Sestra spieva. Sestra spievala. </a:t>
            </a:r>
            <a:endParaRPr lang="sk-SK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sk-SK" dirty="0" smtClean="0">
                <a:latin typeface="Comic Sans MS" panose="030F0702030302020204" pitchFamily="66" charset="0"/>
              </a:rPr>
              <a:t> </a:t>
            </a:r>
            <a:r>
              <a:rPr lang="sk-SK" u="sng" dirty="0" smtClean="0">
                <a:latin typeface="Comic Sans MS" panose="030F0702030302020204" pitchFamily="66" charset="0"/>
              </a:rPr>
              <a:t>NESPRÁVNE</a:t>
            </a:r>
            <a:r>
              <a:rPr lang="sk-SK" dirty="0" smtClean="0">
                <a:latin typeface="Comic Sans MS" panose="030F0702030302020204" pitchFamily="66" charset="0"/>
              </a:rPr>
              <a:t>: Sestra spieval. Sestra spievaš. Sestra spievali. Sestra spievame. 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 smtClean="0">
                <a:latin typeface="Comic Sans MS" panose="030F0702030302020204" pitchFamily="66" charset="0"/>
              </a:rPr>
              <a:t>Prisudzovací sklad (</a:t>
            </a:r>
            <a:r>
              <a:rPr lang="sk-SK" sz="6000" b="1" dirty="0" err="1" smtClean="0">
                <a:latin typeface="Comic Sans MS" panose="030F0702030302020204" pitchFamily="66" charset="0"/>
              </a:rPr>
              <a:t>PsS</a:t>
            </a:r>
            <a:r>
              <a:rPr lang="sk-SK" sz="6000" b="1" dirty="0" smtClean="0">
                <a:latin typeface="Comic Sans MS" panose="030F0702030302020204" pitchFamily="66" charset="0"/>
              </a:rPr>
              <a:t>)</a:t>
            </a:r>
            <a:endParaRPr lang="sk-SK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462613"/>
            <a:ext cx="10515600" cy="42605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Zelené lístie ticho šumelo.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Kto, čo šumelo? – lístie (</a:t>
            </a:r>
            <a:r>
              <a:rPr lang="sk-SK" dirty="0" err="1" smtClean="0">
                <a:latin typeface="Comic Sans MS" panose="030F0702030302020204" pitchFamily="66" charset="0"/>
              </a:rPr>
              <a:t>vyj</a:t>
            </a:r>
            <a:r>
              <a:rPr lang="sk-SK" dirty="0" smtClean="0">
                <a:latin typeface="Comic Sans MS" panose="030F0702030302020204" pitchFamily="66" charset="0"/>
              </a:rPr>
              <a:t>. podmet), Čo robilo lístie? – šumelo (prísudok slovesný)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sk-SK" dirty="0" smtClean="0">
              <a:latin typeface="Comic Sans MS" panose="030F0702030302020204" pitchFamily="66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Snehulienka zvolávala trpaslíkov domov.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 smtClean="0">
                <a:latin typeface="Comic Sans MS" panose="030F0702030302020204" pitchFamily="66" charset="0"/>
              </a:rPr>
              <a:t>Kto, čo zvolával? – Snehulienka (</a:t>
            </a:r>
            <a:r>
              <a:rPr lang="sk-SK" dirty="0" err="1" smtClean="0">
                <a:latin typeface="Comic Sans MS" panose="030F0702030302020204" pitchFamily="66" charset="0"/>
              </a:rPr>
              <a:t>vyj</a:t>
            </a:r>
            <a:r>
              <a:rPr lang="sk-SK" dirty="0" smtClean="0">
                <a:latin typeface="Comic Sans MS" panose="030F0702030302020204" pitchFamily="66" charset="0"/>
              </a:rPr>
              <a:t>. podmet), Čo robila Snehulienka? - zvolávala (prísudok slovesný)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6069021" y="2919896"/>
            <a:ext cx="168713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lístie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453544" y="2922103"/>
            <a:ext cx="168713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šumelo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901007" y="2645104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prísudok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420426" y="2642897"/>
            <a:ext cx="7136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podmet</a:t>
            </a:r>
            <a:endParaRPr lang="sk-SK" dirty="0">
              <a:latin typeface="Comic Sans MS" panose="030F0702030302020204" pitchFamily="66" charset="0"/>
            </a:endParaRPr>
          </a:p>
        </p:txBody>
      </p:sp>
      <p:cxnSp>
        <p:nvCxnSpPr>
          <p:cNvPr id="9" name="Rovná spojnica 8"/>
          <p:cNvCxnSpPr/>
          <p:nvPr/>
        </p:nvCxnSpPr>
        <p:spPr>
          <a:xfrm>
            <a:off x="7756154" y="3106978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7765473" y="3258356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7869367" y="2828526"/>
            <a:ext cx="1483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prisudzovací sklad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8520976" y="3271234"/>
            <a:ext cx="4475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err="1" smtClean="0">
                <a:latin typeface="Comic Sans MS" panose="030F0702030302020204" pitchFamily="66" charset="0"/>
              </a:rPr>
              <a:t>PsS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2330401" y="5789253"/>
            <a:ext cx="2736827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Snehulienka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247985" y="5530042"/>
            <a:ext cx="7136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podmet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6730702" y="5789253"/>
            <a:ext cx="2014053" cy="5666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Comic Sans MS" panose="030F0702030302020204" pitchFamily="66" charset="0"/>
              </a:rPr>
              <a:t>zvolávala</a:t>
            </a:r>
            <a:endParaRPr lang="sk-SK" sz="2800" b="1" dirty="0">
              <a:latin typeface="Comic Sans MS" panose="030F0702030302020204" pitchFamily="66" charset="0"/>
            </a:endParaRPr>
          </a:p>
        </p:txBody>
      </p:sp>
      <p:cxnSp>
        <p:nvCxnSpPr>
          <p:cNvPr id="19" name="Rovná spojnica 18"/>
          <p:cNvCxnSpPr/>
          <p:nvPr/>
        </p:nvCxnSpPr>
        <p:spPr>
          <a:xfrm>
            <a:off x="5067228" y="6000025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5067227" y="6177974"/>
            <a:ext cx="1690887" cy="128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5214761" y="5706614"/>
            <a:ext cx="1483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prisudzovací sklad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5620054" y="6190852"/>
            <a:ext cx="4475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err="1" smtClean="0">
                <a:latin typeface="Comic Sans MS" panose="030F0702030302020204" pitchFamily="66" charset="0"/>
              </a:rPr>
              <a:t>PsS</a:t>
            </a:r>
            <a:endParaRPr lang="sk-SK" dirty="0">
              <a:latin typeface="Comic Sans MS" panose="030F0702030302020204" pitchFamily="66" charset="0"/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7341625" y="5530041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k-SK" sz="1200" dirty="0" smtClean="0">
                <a:latin typeface="Comic Sans MS" panose="030F0702030302020204" pitchFamily="66" charset="0"/>
              </a:rPr>
              <a:t>prísudok</a:t>
            </a: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645</Words>
  <Application>Microsoft Office PowerPoint</Application>
  <PresentationFormat>Vlastní</PresentationFormat>
  <Paragraphs>98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Motív Office</vt:lpstr>
      <vt:lpstr>Prisudzovací sklad</vt:lpstr>
      <vt:lpstr>Prezentace aplikace PowerPoint</vt:lpstr>
      <vt:lpstr>Prezentace aplikace PowerPoint</vt:lpstr>
      <vt:lpstr>Prezentace aplikace PowerPoint</vt:lpstr>
      <vt:lpstr>Prezentace aplikace PowerPoint</vt:lpstr>
      <vt:lpstr>Prisudzovací sklad</vt:lpstr>
      <vt:lpstr>Prisudzovací sklad</vt:lpstr>
      <vt:lpstr>ZHODA</vt:lpstr>
      <vt:lpstr>Prisudzovací sklad (PsS)</vt:lpstr>
      <vt:lpstr>Prisudzovací sklad (PsS)</vt:lpstr>
      <vt:lpstr>Prisudzovací sklad (PsS)</vt:lpstr>
      <vt:lpstr>Urč podmet a prísudok a vypíš prisudzovací sklad.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Prisudzovací sklad</dc:title>
  <dc:creator>ziak</dc:creator>
  <cp:lastModifiedBy>Kristína Vargová</cp:lastModifiedBy>
  <cp:revision>80</cp:revision>
  <dcterms:created xsi:type="dcterms:W3CDTF">2020-05-11T14:19:30Z</dcterms:created>
  <dcterms:modified xsi:type="dcterms:W3CDTF">2020-09-10T04:21:31Z</dcterms:modified>
</cp:coreProperties>
</file>