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6" r:id="rId10"/>
    <p:sldId id="267" r:id="rId11"/>
    <p:sldId id="268" r:id="rId12"/>
    <p:sldId id="269" r:id="rId13"/>
    <p:sldId id="264" r:id="rId14"/>
    <p:sldId id="265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B86AC7-D425-41A2-A5C0-05C7E17A759D}" type="slidenum">
              <a:rPr lang="sk-SK" smtClean="0"/>
              <a:t>‹#›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297D85-94BE-4DCF-B877-AC6724474E9E}" type="datetimeFigureOut">
              <a:rPr lang="sk-SK" smtClean="0"/>
              <a:t>1.4.2019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1772816"/>
            <a:ext cx="7690048" cy="2582143"/>
          </a:xfrm>
        </p:spPr>
        <p:txBody>
          <a:bodyPr>
            <a:normAutofit/>
          </a:bodyPr>
          <a:lstStyle/>
          <a:p>
            <a:r>
              <a:rPr lang="sk-SK" sz="5400" dirty="0" smtClean="0"/>
              <a:t>Zriaďovanie PT </a:t>
            </a:r>
            <a:r>
              <a:rPr lang="sk-SK" sz="5400" dirty="0" err="1" smtClean="0"/>
              <a:t>MiPo</a:t>
            </a:r>
            <a:r>
              <a:rPr lang="sk-SK" sz="5400" dirty="0" smtClean="0"/>
              <a:t> pomocou mínových ukladačov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sk-SK" sz="2400" dirty="0" smtClean="0">
                <a:solidFill>
                  <a:schemeClr val="bg2">
                    <a:lumMod val="50000"/>
                  </a:schemeClr>
                </a:solidFill>
              </a:rPr>
              <a:t>oj. Martina </a:t>
            </a:r>
            <a:r>
              <a:rPr lang="sk-SK" sz="2400" dirty="0" err="1" smtClean="0">
                <a:solidFill>
                  <a:schemeClr val="bg2">
                    <a:lumMod val="50000"/>
                  </a:schemeClr>
                </a:solidFill>
              </a:rPr>
              <a:t>Sajdáková</a:t>
            </a:r>
            <a:r>
              <a:rPr lang="sk-SK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sk-SK" sz="2400" dirty="0" smtClean="0">
                <a:solidFill>
                  <a:schemeClr val="bg2">
                    <a:lumMod val="50000"/>
                  </a:schemeClr>
                </a:solidFill>
              </a:rPr>
              <a:t>B21bBoš</a:t>
            </a:r>
            <a:endParaRPr lang="sk-SK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Obrázok 3" descr="Výsledok vyhľadávania obrázkov pre dopyt akadémia ozbrojených síl M R štefánika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07" y="3789040"/>
            <a:ext cx="2421076" cy="2418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3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5805264"/>
            <a:ext cx="7620000" cy="864096"/>
          </a:xfrm>
        </p:spPr>
        <p:txBody>
          <a:bodyPr/>
          <a:lstStyle/>
          <a:p>
            <a:r>
              <a:rPr lang="sk-SK" sz="2000" dirty="0" smtClean="0"/>
              <a:t>Kladenie mín s použitím 4 UMU alebo sklzmi</a:t>
            </a:r>
            <a:endParaRPr lang="sk-SK" sz="20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640"/>
            <a:ext cx="6133658" cy="5773516"/>
          </a:xfrm>
        </p:spPr>
      </p:pic>
    </p:spTree>
    <p:extLst>
      <p:ext uri="{BB962C8B-B14F-4D97-AF65-F5344CB8AC3E}">
        <p14:creationId xmlns:p14="http://schemas.microsoft.com/office/powerpoint/2010/main" val="10992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 smtClean="0"/>
              <a:t>Zriaďovanie PT </a:t>
            </a:r>
            <a:r>
              <a:rPr lang="sk-SK" sz="4800" dirty="0" err="1" smtClean="0"/>
              <a:t>MiPo</a:t>
            </a:r>
            <a:r>
              <a:rPr lang="sk-SK" sz="4800" dirty="0" smtClean="0"/>
              <a:t> pomocou vozidiel so sklzmi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Pri nedostatku UMU </a:t>
            </a:r>
          </a:p>
          <a:p>
            <a:r>
              <a:rPr lang="sk-SK" sz="2400" dirty="0" smtClean="0"/>
              <a:t>Organizácia je taká istá ako pre UMU + zvyšní vojaci jednotky</a:t>
            </a:r>
          </a:p>
          <a:p>
            <a:r>
              <a:rPr lang="sk-SK" sz="2400" dirty="0" smtClean="0"/>
              <a:t>Pri vytyčovaní platia tie isté zásady ako pre UMU</a:t>
            </a:r>
          </a:p>
          <a:p>
            <a:r>
              <a:rPr lang="sk-SK" sz="2400" dirty="0" smtClean="0"/>
              <a:t>Povrchové kladenie – míny sa kladú neadjustované, neskôr sa adjustujú, odistia a zamaskujú</a:t>
            </a:r>
          </a:p>
          <a:p>
            <a:r>
              <a:rPr lang="sk-SK" sz="2400" dirty="0" smtClean="0"/>
              <a:t>Zapustené </a:t>
            </a:r>
            <a:r>
              <a:rPr lang="sk-SK" sz="2400" dirty="0" err="1" smtClean="0"/>
              <a:t>MiPo</a:t>
            </a:r>
            <a:r>
              <a:rPr lang="sk-SK" sz="2400" dirty="0" smtClean="0"/>
              <a:t> – míny sa položia na povrch terénu , ktoré následne skupina ukladačov zapúšťa, adjustuje, odistí a zamaskuje</a:t>
            </a:r>
          </a:p>
          <a:p>
            <a:pPr marL="2103120" lvl="8" indent="0">
              <a:buNone/>
            </a:pPr>
            <a:r>
              <a:rPr lang="sk-SK" sz="1600" dirty="0"/>
              <a:t> </a:t>
            </a:r>
            <a:endParaRPr lang="sk-SK" dirty="0" smtClean="0"/>
          </a:p>
          <a:p>
            <a:pPr marL="11430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95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877272"/>
            <a:ext cx="7609656" cy="706090"/>
          </a:xfrm>
        </p:spPr>
        <p:txBody>
          <a:bodyPr/>
          <a:lstStyle/>
          <a:p>
            <a:r>
              <a:rPr lang="sk-SK" sz="2000" dirty="0" smtClean="0"/>
              <a:t>Príklad organizácie práce s použitím jedného auta so sklzom</a:t>
            </a:r>
            <a:endParaRPr lang="sk-SK" sz="20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6142632" cy="5516631"/>
          </a:xfrm>
        </p:spPr>
      </p:pic>
    </p:spTree>
    <p:extLst>
      <p:ext uri="{BB962C8B-B14F-4D97-AF65-F5344CB8AC3E}">
        <p14:creationId xmlns:p14="http://schemas.microsoft.com/office/powerpoint/2010/main" val="22437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 smtClean="0"/>
              <a:t>Zdroje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Žen-2-7-1</a:t>
            </a:r>
          </a:p>
          <a:p>
            <a:r>
              <a:rPr lang="sk-SK" sz="2400" dirty="0" smtClean="0"/>
              <a:t>SPJ-3-11 Zatarasovanie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2171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7620000" cy="1143000"/>
          </a:xfrm>
        </p:spPr>
        <p:txBody>
          <a:bodyPr/>
          <a:lstStyle/>
          <a:p>
            <a:r>
              <a:rPr lang="sk-SK" sz="4800" dirty="0" smtClean="0"/>
              <a:t>Ďakujem</a:t>
            </a:r>
            <a:r>
              <a:rPr lang="sk-SK" dirty="0" smtClean="0"/>
              <a:t>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98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Univerzálne mínové ukladače</a:t>
            </a:r>
          </a:p>
          <a:p>
            <a:r>
              <a:rPr lang="sk-SK" sz="2800" dirty="0" smtClean="0"/>
              <a:t>Organizácia a vybavenie jednotky</a:t>
            </a:r>
          </a:p>
          <a:p>
            <a:r>
              <a:rPr lang="sk-SK" sz="2800" dirty="0" smtClean="0"/>
              <a:t>Vytyčovanie PT </a:t>
            </a:r>
            <a:r>
              <a:rPr lang="sk-SK" sz="2800" dirty="0" err="1" smtClean="0"/>
              <a:t>MiPo</a:t>
            </a:r>
            <a:endParaRPr lang="sk-SK" sz="2800" dirty="0" smtClean="0"/>
          </a:p>
          <a:p>
            <a:r>
              <a:rPr lang="sk-SK" sz="2800" dirty="0" smtClean="0"/>
              <a:t>Kladenie </a:t>
            </a:r>
            <a:r>
              <a:rPr lang="sk-SK" sz="2800" dirty="0" err="1" smtClean="0"/>
              <a:t>MiPo</a:t>
            </a:r>
            <a:endParaRPr lang="sk-SK" sz="2800" dirty="0" smtClean="0"/>
          </a:p>
          <a:p>
            <a:r>
              <a:rPr lang="sk-SK" sz="2800" dirty="0" smtClean="0"/>
              <a:t>Zriaďovanie pomocou vozidiel so sklzmi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7135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 smtClean="0"/>
              <a:t>UMU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Ukladanie na povrch terénu</a:t>
            </a:r>
          </a:p>
          <a:p>
            <a:r>
              <a:rPr lang="sk-SK" sz="2400" dirty="0" smtClean="0"/>
              <a:t>Spravidla v 4 radoch</a:t>
            </a:r>
          </a:p>
          <a:p>
            <a:r>
              <a:rPr lang="sk-SK" sz="2400" dirty="0" smtClean="0"/>
              <a:t>Vzdialenosť mín v rade 4, 6 alebo 8 metrov, čím sa dosiahne hustota mínového poľa 0,75 alebo 1 </a:t>
            </a:r>
          </a:p>
          <a:p>
            <a:r>
              <a:rPr lang="sk-SK" sz="2400" dirty="0" smtClean="0"/>
              <a:t>Rýchlosť ukladania – 4 – 8 km/h</a:t>
            </a:r>
          </a:p>
          <a:p>
            <a:endParaRPr lang="sk-SK" sz="2400" dirty="0"/>
          </a:p>
          <a:p>
            <a:pPr marL="114300" indent="0">
              <a:buNone/>
            </a:pPr>
            <a:r>
              <a:rPr lang="sk-SK" sz="2400" dirty="0" smtClean="0"/>
              <a:t>Zloženie:</a:t>
            </a:r>
          </a:p>
          <a:p>
            <a:r>
              <a:rPr lang="sk-SK" sz="2400" dirty="0" smtClean="0"/>
              <a:t>Dvojdielny sklz S-III – pripevňujú sa ku korbám nákladných automobilov</a:t>
            </a:r>
          </a:p>
          <a:p>
            <a:r>
              <a:rPr lang="sk-SK" sz="2400" dirty="0" smtClean="0"/>
              <a:t>Zásobníky mín ZM-III</a:t>
            </a:r>
          </a:p>
          <a:p>
            <a:endParaRPr lang="sk-SK" dirty="0" smtClean="0"/>
          </a:p>
        </p:txBody>
      </p:sp>
      <p:pic>
        <p:nvPicPr>
          <p:cNvPr id="1026" name="Picture 2" descr="VÃ½sledok vyhÄ¾adÃ¡vania obrÃ¡zkov pre dopyt univerzalny minovy uklad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6633"/>
            <a:ext cx="3024336" cy="232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4800" dirty="0" smtClean="0"/>
              <a:t>Organizácia</a:t>
            </a:r>
            <a:r>
              <a:rPr lang="sk-SK" dirty="0" smtClean="0"/>
              <a:t> jednotky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Závisí od  - počtu použitých UMU</a:t>
            </a:r>
          </a:p>
          <a:p>
            <a:pPr marL="1554480" lvl="5" indent="0">
              <a:buNone/>
            </a:pPr>
            <a:r>
              <a:rPr lang="sk-SK" sz="2400" dirty="0" smtClean="0"/>
              <a:t>- sily jednotky</a:t>
            </a:r>
          </a:p>
          <a:p>
            <a:pPr marL="1554480" lvl="5" indent="0">
              <a:buNone/>
            </a:pPr>
            <a:r>
              <a:rPr lang="sk-SK" sz="2400" dirty="0" smtClean="0"/>
              <a:t>- počtu radov </a:t>
            </a:r>
          </a:p>
          <a:p>
            <a:pPr lvl="5">
              <a:buFontTx/>
              <a:buChar char="-"/>
            </a:pPr>
            <a:r>
              <a:rPr lang="sk-SK" sz="2400" dirty="0" smtClean="0"/>
              <a:t>spôsobu ukladania </a:t>
            </a:r>
          </a:p>
          <a:p>
            <a:r>
              <a:rPr lang="sk-SK" sz="2400" dirty="0" smtClean="0"/>
              <a:t>Vytyčovacia skupina v sile 1 – 4 osoby ( veliteľ jednotky, kreslič, 3 vojaci vytyčujúci rady)</a:t>
            </a:r>
          </a:p>
          <a:p>
            <a:r>
              <a:rPr lang="sk-SK" sz="2400" dirty="0" smtClean="0"/>
              <a:t>V posádke vozidla UMU (veliteľ vozidla, vodič, 2 ukladači)</a:t>
            </a:r>
          </a:p>
          <a:p>
            <a:endParaRPr lang="sk-SK" sz="2400" dirty="0" smtClean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3998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 smtClean="0"/>
              <a:t>Vytyčovanie PT </a:t>
            </a:r>
            <a:r>
              <a:rPr lang="sk-SK" sz="4800" dirty="0" err="1" smtClean="0"/>
              <a:t>MiPo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Podľa rovnakých pravidiel ako pri zriaďovaní </a:t>
            </a:r>
            <a:r>
              <a:rPr lang="sk-SK" sz="2400" dirty="0" err="1" smtClean="0"/>
              <a:t>MiPo</a:t>
            </a:r>
            <a:r>
              <a:rPr lang="sk-SK" sz="2400" dirty="0" smtClean="0"/>
              <a:t> rojnicovým spôsobom</a:t>
            </a:r>
          </a:p>
          <a:p>
            <a:r>
              <a:rPr lang="sk-SK" sz="2400" dirty="0" smtClean="0"/>
              <a:t>Vhodné označiť vysokými vytyčovacími kolíkmi (1,5 m) a tabuľkami</a:t>
            </a:r>
          </a:p>
          <a:p>
            <a:r>
              <a:rPr lang="sk-SK" sz="2400" dirty="0" smtClean="0"/>
              <a:t>Vzdialenosť radov mín minimálne 8m</a:t>
            </a:r>
          </a:p>
          <a:p>
            <a:endParaRPr lang="sk-SK" sz="2400" dirty="0"/>
          </a:p>
          <a:p>
            <a:r>
              <a:rPr lang="sk-SK" sz="2400" dirty="0" smtClean="0"/>
              <a:t>V členitom teréne – potreba doplniť aj vytyčovacie tabule</a:t>
            </a:r>
          </a:p>
          <a:p>
            <a:r>
              <a:rPr lang="sk-SK" sz="2400" dirty="0" smtClean="0"/>
              <a:t>V noci − potreba MZ a KZ označiť svetlami</a:t>
            </a:r>
          </a:p>
          <a:p>
            <a:pPr marL="1051560" lvl="3" indent="0">
              <a:buNone/>
            </a:pPr>
            <a:r>
              <a:rPr lang="sk-SK" dirty="0" smtClean="0"/>
              <a:t>   </a:t>
            </a:r>
            <a:r>
              <a:rPr lang="sk-SK" sz="2400" dirty="0" smtClean="0"/>
              <a:t>− farebne rozlíšiť jednotlivé rady</a:t>
            </a:r>
          </a:p>
          <a:p>
            <a:pPr marL="1051560" lvl="3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− výtyčky na druhej RČ zdvojené, za sebou 10-15m</a:t>
            </a:r>
          </a:p>
          <a:p>
            <a:pPr marL="1051560" lvl="3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− RČ a </a:t>
            </a:r>
            <a:r>
              <a:rPr lang="sk-SK" sz="2400" dirty="0" err="1" smtClean="0"/>
              <a:t>bezp</a:t>
            </a:r>
            <a:r>
              <a:rPr lang="sk-SK" sz="2400" dirty="0" smtClean="0"/>
              <a:t>. čiaru označiť bielou páskou</a:t>
            </a:r>
          </a:p>
          <a:p>
            <a:pPr marL="1051560" lvl="3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47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 smtClean="0"/>
              <a:t>Kladenie </a:t>
            </a:r>
            <a:r>
              <a:rPr lang="sk-SK" sz="4800" dirty="0" err="1" smtClean="0"/>
              <a:t>MiPo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sk-SK" sz="7200" dirty="0" smtClean="0"/>
              <a:t>Vozidlo zájde podľa RČ na okraj vytýčeného radu mín, posádka pripraví UMU do pracovnej polohy a členovia zaujmú miesta</a:t>
            </a:r>
          </a:p>
          <a:p>
            <a:r>
              <a:rPr lang="sk-SK" sz="7200" dirty="0" smtClean="0"/>
              <a:t>PT </a:t>
            </a:r>
            <a:r>
              <a:rPr lang="sk-SK" sz="7200" dirty="0" err="1" smtClean="0"/>
              <a:t>Mi-Ba-III</a:t>
            </a:r>
            <a:r>
              <a:rPr lang="sk-SK" sz="7200" dirty="0" smtClean="0"/>
              <a:t> uložené na korbe vozidla v zásobníkoch ZM-III</a:t>
            </a:r>
          </a:p>
          <a:p>
            <a:r>
              <a:rPr lang="sk-SK" sz="7200" dirty="0" smtClean="0"/>
              <a:t>Míny už adjustované, vybrané dopravné poistky ale zaistené automatickou membránovou poistkou </a:t>
            </a:r>
            <a:r>
              <a:rPr lang="sk-SK" sz="7200" dirty="0" err="1" smtClean="0"/>
              <a:t>AP-Ba-III</a:t>
            </a:r>
            <a:endParaRPr lang="sk-SK" sz="7200" dirty="0" smtClean="0"/>
          </a:p>
          <a:p>
            <a:r>
              <a:rPr lang="sk-SK" sz="7200" dirty="0" smtClean="0"/>
              <a:t>Žiadna mína nesmie byť k RČ bližšie ako 2m</a:t>
            </a:r>
          </a:p>
          <a:p>
            <a:pPr marL="114300" indent="0">
              <a:buNone/>
            </a:pPr>
            <a:endParaRPr lang="sk-SK" sz="7200" dirty="0"/>
          </a:p>
          <a:p>
            <a:r>
              <a:rPr lang="sk-SK" sz="7200" dirty="0" smtClean="0"/>
              <a:t>Ukladač č.1 – kontroluje priebeh kladenia, počíta míny</a:t>
            </a:r>
          </a:p>
          <a:p>
            <a:r>
              <a:rPr lang="sk-SK" sz="7200" dirty="0" smtClean="0"/>
              <a:t>Ukladač č.2 – odoberá míny zo zásobníka a podáva prvému</a:t>
            </a:r>
          </a:p>
          <a:p>
            <a:r>
              <a:rPr lang="sk-SK" sz="7200" dirty="0" smtClean="0"/>
              <a:t>Veliteľ – riadi kladenie mín podľa schémy rozloženia mín, po skončení kladenia skontroluje počet zostávajúcich a položených mín v radoch a hlási veliteľovi čaty</a:t>
            </a:r>
          </a:p>
          <a:p>
            <a:pPr marL="11430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028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Posledné položené míny označené červenými zástavkami</a:t>
            </a:r>
          </a:p>
          <a:p>
            <a:r>
              <a:rPr lang="sk-SK" sz="2400" dirty="0" smtClean="0"/>
              <a:t>Pri zriaďovaní v zime je potrebné míny kladené do snehu maskovať bielym náterom a častejšie kontrolovať</a:t>
            </a:r>
          </a:p>
          <a:p>
            <a:r>
              <a:rPr lang="sk-SK" sz="2400" dirty="0" smtClean="0"/>
              <a:t>Na záver sa odstránia červené zástavky, vysoké vytyčovacie kolíky s tabuľkami, zapustí sa KZ a MZ, oplotí sa </a:t>
            </a:r>
            <a:r>
              <a:rPr lang="sk-SK" sz="2400" dirty="0" err="1" smtClean="0"/>
              <a:t>MiPo</a:t>
            </a:r>
            <a:r>
              <a:rPr lang="sk-SK" sz="2400" dirty="0" smtClean="0"/>
              <a:t>, označí sa výstražnými značkami a dokončí sa poľný náčrt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5812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5877272"/>
            <a:ext cx="7620000" cy="792088"/>
          </a:xfrm>
        </p:spPr>
        <p:txBody>
          <a:bodyPr/>
          <a:lstStyle/>
          <a:p>
            <a:r>
              <a:rPr lang="sk-SK" sz="2000" dirty="0" smtClean="0"/>
              <a:t>Kladenie mín s použitím 1 UMU alebo sklzmi</a:t>
            </a:r>
            <a:endParaRPr lang="sk-SK" sz="20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26" y="188640"/>
            <a:ext cx="6162480" cy="5758384"/>
          </a:xfrm>
        </p:spPr>
      </p:pic>
    </p:spTree>
    <p:extLst>
      <p:ext uri="{BB962C8B-B14F-4D97-AF65-F5344CB8AC3E}">
        <p14:creationId xmlns:p14="http://schemas.microsoft.com/office/powerpoint/2010/main" val="18256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5877272"/>
            <a:ext cx="7620000" cy="792088"/>
          </a:xfrm>
        </p:spPr>
        <p:txBody>
          <a:bodyPr/>
          <a:lstStyle/>
          <a:p>
            <a:r>
              <a:rPr lang="sk-SK" sz="2000" dirty="0" smtClean="0"/>
              <a:t>Kladenie mín  použitím 2 UMU alebo sklzmi</a:t>
            </a:r>
            <a:endParaRPr lang="sk-SK" sz="20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8640"/>
            <a:ext cx="6077719" cy="5695756"/>
          </a:xfrm>
        </p:spPr>
      </p:pic>
    </p:spTree>
    <p:extLst>
      <p:ext uri="{BB962C8B-B14F-4D97-AF65-F5344CB8AC3E}">
        <p14:creationId xmlns:p14="http://schemas.microsoft.com/office/powerpoint/2010/main" val="34117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sediace">
  <a:themeElements>
    <a:clrScheme name="Vlastná 2">
      <a:dk1>
        <a:sysClr val="windowText" lastClr="000000"/>
      </a:dk1>
      <a:lt1>
        <a:srgbClr val="98AA83"/>
      </a:lt1>
      <a:dk2>
        <a:srgbClr val="33391C"/>
      </a:dk2>
      <a:lt2>
        <a:srgbClr val="BAC6AC"/>
      </a:lt2>
      <a:accent1>
        <a:srgbClr val="5D6D4B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sediac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1310</TotalTime>
  <Words>458</Words>
  <Application>Microsoft Office PowerPoint</Application>
  <PresentationFormat>Prezentácia na obrazovke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Susediace</vt:lpstr>
      <vt:lpstr>Zriaďovanie PT MiPo pomocou mínových ukladačov</vt:lpstr>
      <vt:lpstr>Obsah</vt:lpstr>
      <vt:lpstr>UMU</vt:lpstr>
      <vt:lpstr>Organizácia jednotky</vt:lpstr>
      <vt:lpstr>Vytyčovanie PT MiPo</vt:lpstr>
      <vt:lpstr>Kladenie MiPo</vt:lpstr>
      <vt:lpstr>Prezentácia programu PowerPoint</vt:lpstr>
      <vt:lpstr>Kladenie mín s použitím 1 UMU alebo sklzmi</vt:lpstr>
      <vt:lpstr>Kladenie mín  použitím 2 UMU alebo sklzmi</vt:lpstr>
      <vt:lpstr>Kladenie mín s použitím 4 UMU alebo sklzmi</vt:lpstr>
      <vt:lpstr>Zriaďovanie PT MiPo pomocou vozidiel so sklzmi</vt:lpstr>
      <vt:lpstr>Príklad organizácie práce s použitím jedného auta so sklzom</vt:lpstr>
      <vt:lpstr>Zdroje 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Zriadovanie PT MiPo pomocou mínových ukladačov</dc:title>
  <dc:creator>Martina Sajdáková</dc:creator>
  <cp:lastModifiedBy>Martina Sajdáková</cp:lastModifiedBy>
  <cp:revision>23</cp:revision>
  <dcterms:created xsi:type="dcterms:W3CDTF">2019-04-01T20:30:53Z</dcterms:created>
  <dcterms:modified xsi:type="dcterms:W3CDTF">2019-04-02T18:21:15Z</dcterms:modified>
</cp:coreProperties>
</file>