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99" r:id="rId3"/>
    <p:sldId id="300" r:id="rId4"/>
    <p:sldId id="281" r:id="rId5"/>
    <p:sldId id="298" r:id="rId6"/>
    <p:sldId id="285" r:id="rId7"/>
    <p:sldId id="286" r:id="rId8"/>
    <p:sldId id="287" r:id="rId9"/>
    <p:sldId id="288" r:id="rId10"/>
    <p:sldId id="302" r:id="rId11"/>
    <p:sldId id="301" r:id="rId12"/>
    <p:sldId id="303" r:id="rId13"/>
    <p:sldId id="304" r:id="rId14"/>
    <p:sldId id="305" r:id="rId15"/>
    <p:sldId id="306" r:id="rId16"/>
    <p:sldId id="307" r:id="rId17"/>
    <p:sldId id="308" r:id="rId18"/>
    <p:sldId id="29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50" y="-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9F924-AF57-4F7C-AB8E-51B7F0EA482F}" type="datetimeFigureOut">
              <a:rPr lang="en-US" smtClean="0"/>
              <a:pPr/>
              <a:t>1/24/2015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2B1B9-BC06-4CD0-A2F5-0AF876EA30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04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FDCF95-F1EF-458E-9AA2-F987697F9B5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dirty="0" smtClean="0"/>
              <a:t>Corruption and how it works</a:t>
            </a:r>
          </a:p>
          <a:p>
            <a:pPr eaLnBrk="1" hangingPunct="1">
              <a:spcBef>
                <a:spcPct val="0"/>
              </a:spcBef>
            </a:pPr>
            <a:r>
              <a:rPr lang="en-GB" dirty="0" smtClean="0"/>
              <a:t>how the corruption affects the population</a:t>
            </a:r>
          </a:p>
          <a:p>
            <a:pPr eaLnBrk="1" hangingPunct="1">
              <a:spcBef>
                <a:spcPct val="0"/>
              </a:spcBef>
            </a:pPr>
            <a:r>
              <a:rPr lang="en-GB" dirty="0" smtClean="0"/>
              <a:t>Corruptions</a:t>
            </a:r>
            <a:r>
              <a:rPr lang="en-GB" baseline="0" dirty="0" smtClean="0"/>
              <a:t> issues within ANSF</a:t>
            </a:r>
            <a:endParaRPr lang="en-GB" dirty="0" smtClean="0"/>
          </a:p>
          <a:p>
            <a:pPr eaLnBrk="1" hangingPunct="1">
              <a:spcBef>
                <a:spcPct val="0"/>
              </a:spcBef>
            </a:pPr>
            <a:r>
              <a:rPr lang="en-GB" dirty="0" smtClean="0"/>
              <a:t>Organised crimes and their network.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04DB63-77E3-D046-A943-6BBE6E9E69CE}" type="slidenum">
              <a:rPr lang="en-GB" smtClean="0">
                <a:ea typeface="ＭＳ Ｐゴシック" pitchFamily="-84" charset="-128"/>
                <a:cs typeface="ＭＳ Ｐゴシック" pitchFamily="-8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GB" smtClean="0"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E9B0B-C3BE-F04D-B817-7D13F4658FD6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D466-C844-4731-9403-59AB1AB2C685}" type="datetime1">
              <a:rPr lang="en-US" smtClean="0"/>
              <a:pPr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358B-740E-42DD-B9D2-0E66D65235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F7E0-C30D-4615-A99A-FC0C2F170A8E}" type="datetime1">
              <a:rPr lang="en-US" smtClean="0"/>
              <a:pPr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358B-740E-42DD-B9D2-0E66D65235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6C0A-993E-494A-88B1-32DEDF428FB2}" type="datetime1">
              <a:rPr lang="en-US" smtClean="0"/>
              <a:pPr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358B-740E-42DD-B9D2-0E66D65235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E05E-DAA7-48B5-8B15-20C66D5AA0D9}" type="datetime1">
              <a:rPr lang="en-US" smtClean="0"/>
              <a:pPr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358B-740E-42DD-B9D2-0E66D65235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BF65-51C7-4496-A408-69E9941F0168}" type="datetime1">
              <a:rPr lang="en-US" smtClean="0"/>
              <a:pPr/>
              <a:t>1/24/2015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358B-740E-42DD-B9D2-0E66D65235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D02B-F320-4EE7-8C60-19065A7ACE92}" type="datetime1">
              <a:rPr lang="en-US" smtClean="0"/>
              <a:pPr/>
              <a:t>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358B-740E-42DD-B9D2-0E66D65235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6A9B-451B-4572-AA53-DCDAA94B1817}" type="datetime1">
              <a:rPr lang="en-US" smtClean="0"/>
              <a:pPr/>
              <a:t>1/24/2015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358B-740E-42DD-B9D2-0E66D65235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C58F-38AA-44CD-8478-091863102854}" type="datetime1">
              <a:rPr lang="en-US" smtClean="0"/>
              <a:pPr/>
              <a:t>1/24/2015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358B-740E-42DD-B9D2-0E66D65235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5451-76F9-49B8-9A9F-C3B575CA7689}" type="datetime1">
              <a:rPr lang="en-US" smtClean="0"/>
              <a:pPr/>
              <a:t>1/24/2015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358B-740E-42DD-B9D2-0E66D65235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A653-D3AC-462C-B226-743DAF50D663}" type="datetime1">
              <a:rPr lang="en-US" smtClean="0"/>
              <a:pPr/>
              <a:t>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358B-740E-42DD-B9D2-0E66D65235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D4D7-FE49-49BA-A66C-BA1D098138A0}" type="datetime1">
              <a:rPr lang="en-US" smtClean="0"/>
              <a:pPr/>
              <a:t>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358B-740E-42DD-B9D2-0E66D65235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69F53-9E6C-4F69-A16A-79F142A8CE33}" type="datetime1">
              <a:rPr lang="en-US" smtClean="0"/>
              <a:pPr/>
              <a:t>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0207" y="609329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1358B-740E-42DD-B9D2-0E66D652352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9" descr="http://www.kriik-alb.org/summeruni/2007/img/NATO%20logo%20copy.gi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0813" y="157163"/>
            <a:ext cx="1427162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04" descr="LOGO JFTC valid version white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23225" y="146050"/>
            <a:ext cx="9747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 userDrawn="1"/>
        </p:nvSpPr>
        <p:spPr>
          <a:xfrm>
            <a:off x="2583185" y="6381328"/>
            <a:ext cx="396240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aseline="0" dirty="0" smtClean="0"/>
              <a:t>NATO UNCLASSIFIED/RELEASABLE TO RS/GIROA</a:t>
            </a:r>
            <a:endParaRPr lang="en-US" sz="1200" baseline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smuzaffar2@gmail.com" TargetMode="External"/><Relationship Id="rId2" Type="http://schemas.openxmlformats.org/officeDocument/2006/relationships/hyperlink" Target="mailto:sahmad2001@yahoo.co.u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95300" y="3581400"/>
            <a:ext cx="8191500" cy="1981199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Syed </a:t>
            </a:r>
            <a:r>
              <a:rPr lang="en-US" sz="2800" dirty="0" err="1" smtClean="0">
                <a:solidFill>
                  <a:schemeClr val="tx1"/>
                </a:solidFill>
              </a:rPr>
              <a:t>Muzaffar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err="1" smtClean="0">
                <a:solidFill>
                  <a:schemeClr val="tx1"/>
                </a:solidFill>
              </a:rPr>
              <a:t>Shuja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Mohabathzath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054" name="Line 23"/>
          <p:cNvSpPr>
            <a:spLocks noChangeShapeType="1"/>
          </p:cNvSpPr>
          <p:nvPr/>
        </p:nvSpPr>
        <p:spPr bwMode="white">
          <a:xfrm>
            <a:off x="3352800" y="619125"/>
            <a:ext cx="333375" cy="26670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055" name="Line 24"/>
          <p:cNvSpPr>
            <a:spLocks noChangeShapeType="1"/>
          </p:cNvSpPr>
          <p:nvPr/>
        </p:nvSpPr>
        <p:spPr bwMode="white">
          <a:xfrm flipV="1">
            <a:off x="3419475" y="847725"/>
            <a:ext cx="38100" cy="28575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057" name="Text Box 28"/>
          <p:cNvSpPr txBox="1">
            <a:spLocks noChangeArrowheads="1"/>
          </p:cNvSpPr>
          <p:nvPr/>
        </p:nvSpPr>
        <p:spPr bwMode="white">
          <a:xfrm>
            <a:off x="261938" y="4192588"/>
            <a:ext cx="25209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Afghan Perspectives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Afghan Economic Condition</a:t>
            </a:r>
            <a:endParaRPr lang="en-US" sz="4000" dirty="0"/>
          </a:p>
        </p:txBody>
      </p:sp>
      <p:pic>
        <p:nvPicPr>
          <p:cNvPr id="4" name="Picture 3" descr="Econom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371600"/>
            <a:ext cx="6273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1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Market </a:t>
            </a:r>
            <a:endParaRPr lang="en-US" dirty="0"/>
          </a:p>
        </p:txBody>
      </p:sp>
      <p:pic>
        <p:nvPicPr>
          <p:cNvPr id="7" name="Picture 6" descr="Job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599" y="1235920"/>
            <a:ext cx="6288155" cy="440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99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34975"/>
            <a:ext cx="7772400" cy="1470025"/>
          </a:xfrm>
        </p:spPr>
        <p:txBody>
          <a:bodyPr/>
          <a:lstStyle/>
          <a:p>
            <a:r>
              <a:rPr lang="en-US" dirty="0" smtClean="0"/>
              <a:t>Afghan Perspectives on NUG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8800"/>
            <a:ext cx="81280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9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286000"/>
            <a:ext cx="8229600" cy="3581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None/>
            </a:pPr>
            <a:r>
              <a:rPr lang="en-US" sz="2800" dirty="0" smtClean="0"/>
              <a:t>National Unity Government (NUG) overview</a:t>
            </a:r>
          </a:p>
          <a:p>
            <a:pPr marL="533400" lvl="1" indent="-533400" eaLnBrk="1" hangingPunct="1">
              <a:buFont typeface="Wingdings" charset="2"/>
              <a:buChar char="§"/>
            </a:pPr>
            <a:r>
              <a:rPr lang="en-US" dirty="0" smtClean="0"/>
              <a:t>Share of Power (50/50)</a:t>
            </a:r>
          </a:p>
          <a:p>
            <a:pPr marL="533400" lvl="1" indent="-533400" eaLnBrk="1" hangingPunct="1">
              <a:buFont typeface="Wingdings" charset="2"/>
              <a:buChar char="§"/>
            </a:pPr>
            <a:r>
              <a:rPr lang="en-US" dirty="0" smtClean="0"/>
              <a:t>Delay in Introducing the cabinet in time</a:t>
            </a:r>
          </a:p>
          <a:p>
            <a:pPr marL="533400" lvl="1" indent="-533400" eaLnBrk="1" hangingPunct="1">
              <a:buFont typeface="Wingdings" charset="2"/>
              <a:buChar char="§"/>
            </a:pPr>
            <a:r>
              <a:rPr lang="en-US" dirty="0" smtClean="0"/>
              <a:t>Delay in selecting PGs</a:t>
            </a:r>
          </a:p>
          <a:p>
            <a:pPr marL="533400" lvl="1" indent="-533400" eaLnBrk="1" hangingPunct="1">
              <a:buFont typeface="Wingdings" charset="2"/>
              <a:buChar char="§"/>
            </a:pPr>
            <a:r>
              <a:rPr lang="en-US" dirty="0" smtClean="0"/>
              <a:t>Reluctance in investments</a:t>
            </a:r>
          </a:p>
          <a:p>
            <a:pPr marL="533400" lvl="1" indent="-533400" eaLnBrk="1" hangingPunct="1">
              <a:buFont typeface="Wingdings" charset="2"/>
              <a:buChar char="§"/>
            </a:pPr>
            <a:r>
              <a:rPr lang="en-US" dirty="0" smtClean="0"/>
              <a:t>Loss of confidence</a:t>
            </a:r>
          </a:p>
          <a:p>
            <a:pPr eaLnBrk="1" hangingPunct="1"/>
            <a:endParaRPr lang="en-US" dirty="0" smtClean="0"/>
          </a:p>
          <a:p>
            <a:pPr lvl="1" eaLnBrk="1" hangingPunct="1">
              <a:buNone/>
            </a:pPr>
            <a:endParaRPr lang="en-US" dirty="0" smtClean="0"/>
          </a:p>
        </p:txBody>
      </p:sp>
      <p:sp>
        <p:nvSpPr>
          <p:cNvPr id="15406085" name="Rectangle 5"/>
          <p:cNvSpPr>
            <a:spLocks noChangeArrowheads="1"/>
          </p:cNvSpPr>
          <p:nvPr/>
        </p:nvSpPr>
        <p:spPr bwMode="auto">
          <a:xfrm>
            <a:off x="457200" y="1066800"/>
            <a:ext cx="7924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defTabSz="449263" eaLnBrk="1" hangingPunct="1">
              <a:buClr>
                <a:srgbClr val="000000"/>
              </a:buClr>
              <a:buSzPct val="100000"/>
              <a:buFont typeface="Arial" charset="0"/>
              <a:buNone/>
              <a:defRPr/>
            </a:pPr>
            <a:r>
              <a:rPr lang="en-US" sz="3600" b="1" u="non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Afghan Perspectives on the Government </a:t>
            </a:r>
            <a:endParaRPr lang="en-US" sz="3600" b="1" u="none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6477000" cy="1143000"/>
          </a:xfrm>
        </p:spPr>
        <p:txBody>
          <a:bodyPr>
            <a:normAutofit/>
          </a:bodyPr>
          <a:lstStyle/>
          <a:p>
            <a:pPr algn="l"/>
            <a:r>
              <a:rPr lang="en-GB" sz="3600" b="1" dirty="0" smtClean="0"/>
              <a:t>Afghan Perspectives on NUG</a:t>
            </a:r>
            <a:endParaRPr lang="en-GB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GB" dirty="0" smtClean="0"/>
              <a:t>NUG new Cabinet </a:t>
            </a:r>
          </a:p>
          <a:p>
            <a:pPr lvl="1" indent="-387350">
              <a:buFont typeface="Wingdings" charset="2"/>
              <a:buChar char="§"/>
            </a:pPr>
            <a:r>
              <a:rPr lang="en-GB" sz="3200" dirty="0" smtClean="0"/>
              <a:t>People Vs Power Brokers</a:t>
            </a:r>
          </a:p>
          <a:p>
            <a:pPr lvl="1" indent="-387350">
              <a:buFont typeface="Wingdings" charset="2"/>
              <a:buChar char="§"/>
            </a:pPr>
            <a:r>
              <a:rPr lang="en-GB" sz="3200" dirty="0" smtClean="0"/>
              <a:t>7 already rejected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Uncertainties 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How will the Government of National Unity Work? 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Appointments at the national, provincial and local levels </a:t>
            </a:r>
          </a:p>
          <a:p>
            <a:pPr lvl="1">
              <a:buFont typeface="Wingdings" charset="2"/>
              <a:buChar char="§"/>
            </a:pPr>
            <a:endParaRPr lang="en-GB" sz="3200" dirty="0" smtClean="0"/>
          </a:p>
          <a:p>
            <a:pPr>
              <a:buFont typeface="Wingdings" charset="2"/>
              <a:buChar char="§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" y="4114800"/>
            <a:ext cx="8947150" cy="2258384"/>
          </a:xfrm>
          <a:prstGeom prst="rect">
            <a:avLst/>
          </a:prstGeom>
        </p:spPr>
      </p:pic>
      <p:pic>
        <p:nvPicPr>
          <p:cNvPr id="5" name="Picture 4" descr="Screen Shot 2015-01-21 at 14.40.3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838200"/>
            <a:ext cx="5003800" cy="3136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524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NUG Accomplishments at a glance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4" descr="nato-logo-for-website-pag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"/>
            <a:ext cx="10668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7" name="Picture 5" descr="jftc logo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53400" y="152400"/>
            <a:ext cx="7858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8 Imagen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0348" y="1500174"/>
            <a:ext cx="2185454" cy="27387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5" name="3 CuadroTexto"/>
          <p:cNvSpPr txBox="1">
            <a:spLocks noChangeArrowheads="1"/>
          </p:cNvSpPr>
          <p:nvPr/>
        </p:nvSpPr>
        <p:spPr bwMode="auto">
          <a:xfrm>
            <a:off x="785813" y="4381500"/>
            <a:ext cx="2214562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000" b="1">
                <a:solidFill>
                  <a:srgbClr val="7F7F7F"/>
                </a:solidFill>
                <a:latin typeface="Calibri" pitchFamily="-84" charset="0"/>
              </a:rPr>
              <a:t>Ignore the Game</a:t>
            </a:r>
          </a:p>
          <a:p>
            <a:pPr algn="just">
              <a:spcAft>
                <a:spcPts val="600"/>
              </a:spcAft>
            </a:pPr>
            <a:endParaRPr lang="en-US" sz="1200">
              <a:solidFill>
                <a:srgbClr val="7F7F7F"/>
              </a:solidFill>
              <a:latin typeface="Calibri" pitchFamily="-84" charset="0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257550" y="1658938"/>
            <a:ext cx="46038" cy="3270250"/>
            <a:chOff x="3086089" y="3929066"/>
            <a:chExt cx="14288" cy="1589078"/>
          </a:xfrm>
        </p:grpSpPr>
        <p:cxnSp>
          <p:nvCxnSpPr>
            <p:cNvPr id="27" name="9 Conector recto"/>
            <p:cNvCxnSpPr/>
            <p:nvPr/>
          </p:nvCxnSpPr>
          <p:spPr bwMode="auto">
            <a:xfrm>
              <a:off x="3086089" y="3929066"/>
              <a:ext cx="0" cy="158907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10 Conector recto"/>
            <p:cNvCxnSpPr/>
            <p:nvPr/>
          </p:nvCxnSpPr>
          <p:spPr bwMode="auto">
            <a:xfrm>
              <a:off x="3100377" y="3929066"/>
              <a:ext cx="0" cy="15890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9" name="8 Imagen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14992" y="1500174"/>
            <a:ext cx="2185454" cy="27387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0" name="3 CuadroTexto"/>
          <p:cNvSpPr txBox="1">
            <a:spLocks noChangeArrowheads="1"/>
          </p:cNvSpPr>
          <p:nvPr/>
        </p:nvSpPr>
        <p:spPr bwMode="auto">
          <a:xfrm>
            <a:off x="3500438" y="4381500"/>
            <a:ext cx="22145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000" b="1">
                <a:solidFill>
                  <a:srgbClr val="7F7F7F"/>
                </a:solidFill>
                <a:latin typeface="Calibri" pitchFamily="-84" charset="0"/>
              </a:rPr>
              <a:t>Fight the Game</a:t>
            </a:r>
          </a:p>
        </p:txBody>
      </p:sp>
      <p:pic>
        <p:nvPicPr>
          <p:cNvPr id="31" name="8 Imagen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50902" y="1500174"/>
            <a:ext cx="2185454" cy="27387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2" name="3 CuadroTexto"/>
          <p:cNvSpPr txBox="1">
            <a:spLocks noChangeArrowheads="1"/>
          </p:cNvSpPr>
          <p:nvPr/>
        </p:nvSpPr>
        <p:spPr bwMode="auto">
          <a:xfrm>
            <a:off x="6235700" y="4381500"/>
            <a:ext cx="22145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000" b="1">
                <a:solidFill>
                  <a:srgbClr val="7F7F7F"/>
                </a:solidFill>
                <a:latin typeface="Calibri" pitchFamily="-84" charset="0"/>
              </a:rPr>
              <a:t>Play the Game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965825" y="1658938"/>
            <a:ext cx="46038" cy="3270250"/>
            <a:chOff x="3086089" y="3929066"/>
            <a:chExt cx="14288" cy="1589078"/>
          </a:xfrm>
        </p:grpSpPr>
        <p:cxnSp>
          <p:nvCxnSpPr>
            <p:cNvPr id="34" name="9 Conector recto"/>
            <p:cNvCxnSpPr/>
            <p:nvPr/>
          </p:nvCxnSpPr>
          <p:spPr bwMode="auto">
            <a:xfrm>
              <a:off x="3086089" y="3929066"/>
              <a:ext cx="0" cy="158907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10 Conector recto"/>
            <p:cNvCxnSpPr/>
            <p:nvPr/>
          </p:nvCxnSpPr>
          <p:spPr bwMode="auto">
            <a:xfrm>
              <a:off x="3100377" y="3929066"/>
              <a:ext cx="0" cy="15890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7" name="Picture 36" descr="58669416ce0315bf5c27497c719e2bb6_XL.jpg"/>
          <p:cNvPicPr>
            <a:picLocks noChangeAspect="1"/>
          </p:cNvPicPr>
          <p:nvPr/>
        </p:nvPicPr>
        <p:blipFill>
          <a:blip r:embed="rId6"/>
          <a:srcRect r="69"/>
          <a:stretch>
            <a:fillRect/>
          </a:stretch>
        </p:blipFill>
        <p:spPr bwMode="auto">
          <a:xfrm>
            <a:off x="838200" y="1524000"/>
            <a:ext cx="2057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37" descr="r.jp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48400" y="1524000"/>
            <a:ext cx="21336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38" descr="Fotolia_42507896_XS.jpg"/>
          <p:cNvPicPr>
            <a:picLocks noChangeAspect="1"/>
          </p:cNvPicPr>
          <p:nvPr/>
        </p:nvPicPr>
        <p:blipFill>
          <a:blip r:embed="rId8"/>
          <a:srcRect r="101"/>
          <a:stretch>
            <a:fillRect/>
          </a:stretch>
        </p:blipFill>
        <p:spPr bwMode="auto">
          <a:xfrm>
            <a:off x="3581400" y="1524000"/>
            <a:ext cx="2057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9" name="TextBox 32"/>
          <p:cNvSpPr txBox="1">
            <a:spLocks noChangeArrowheads="1"/>
          </p:cNvSpPr>
          <p:nvPr/>
        </p:nvSpPr>
        <p:spPr bwMode="auto">
          <a:xfrm>
            <a:off x="1905000" y="228600"/>
            <a:ext cx="51054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GB" sz="3200" dirty="0"/>
              <a:t>Culture of Corruption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619672" y="116632"/>
            <a:ext cx="6408712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rgbClr val="000000"/>
                </a:solidFill>
              </a:rPr>
              <a:t>Afghan Perspectives on Security Transition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92063" y="1215802"/>
            <a:ext cx="8458200" cy="18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sz="2400" dirty="0" smtClean="0">
                <a:solidFill>
                  <a:srgbClr val="000000"/>
                </a:solidFill>
              </a:rPr>
              <a:t>ANSF</a:t>
            </a:r>
          </a:p>
          <a:p>
            <a:pPr marL="274638" lvl="1" indent="-274638">
              <a:buFont typeface="Arial"/>
              <a:buChar char="•"/>
              <a:tabLst>
                <a:tab pos="266700" algn="l"/>
              </a:tabLst>
            </a:pPr>
            <a:r>
              <a:rPr lang="en-US" sz="2400" dirty="0" smtClean="0">
                <a:solidFill>
                  <a:srgbClr val="000000"/>
                </a:solidFill>
              </a:rPr>
              <a:t>Increased Public support</a:t>
            </a:r>
          </a:p>
          <a:p>
            <a:pPr marL="274638" lvl="1" indent="-274638">
              <a:buFont typeface="Arial"/>
              <a:buChar char="•"/>
              <a:tabLst>
                <a:tab pos="266700" algn="l"/>
              </a:tabLst>
            </a:pPr>
            <a:r>
              <a:rPr lang="en-US" sz="2400" dirty="0" smtClean="0">
                <a:solidFill>
                  <a:srgbClr val="000000"/>
                </a:solidFill>
              </a:rPr>
              <a:t>Changes in ANSF</a:t>
            </a:r>
          </a:p>
          <a:p>
            <a:pPr marL="274638" lvl="1" indent="-274638">
              <a:buFont typeface="Arial"/>
              <a:buChar char="•"/>
              <a:tabLst>
                <a:tab pos="266700" algn="l"/>
              </a:tabLst>
            </a:pPr>
            <a:r>
              <a:rPr lang="en-US" sz="2400" dirty="0" smtClean="0">
                <a:solidFill>
                  <a:srgbClr val="000000"/>
                </a:solidFill>
              </a:rPr>
              <a:t>ANSF Casualties </a:t>
            </a:r>
            <a:r>
              <a:rPr lang="en-US" sz="2400" dirty="0" err="1" smtClean="0">
                <a:solidFill>
                  <a:srgbClr val="000000"/>
                </a:solidFill>
              </a:rPr>
              <a:t>vs</a:t>
            </a:r>
            <a:r>
              <a:rPr lang="en-US" sz="2400" dirty="0" smtClean="0">
                <a:solidFill>
                  <a:srgbClr val="000000"/>
                </a:solidFill>
              </a:rPr>
              <a:t> Equipments</a:t>
            </a:r>
          </a:p>
          <a:p>
            <a:pPr marL="274638" lvl="1" indent="-274638">
              <a:buFont typeface="Arial"/>
              <a:buChar char="•"/>
              <a:tabLst>
                <a:tab pos="266700" algn="l"/>
              </a:tabLst>
            </a:pPr>
            <a:r>
              <a:rPr lang="en-US" sz="2400" dirty="0" smtClean="0">
                <a:solidFill>
                  <a:srgbClr val="000000"/>
                </a:solidFill>
              </a:rPr>
              <a:t>Recent arrests of Mafia leaders.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3212976"/>
            <a:ext cx="8458200" cy="1447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sz="2400" dirty="0" smtClean="0">
                <a:solidFill>
                  <a:srgbClr val="000000"/>
                </a:solidFill>
              </a:rPr>
              <a:t>NATO (RSM)</a:t>
            </a:r>
          </a:p>
          <a:p>
            <a:pPr marL="177800" lvl="1" indent="-1778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 What will be NATO’s support beyond 2016?</a:t>
            </a:r>
          </a:p>
          <a:p>
            <a:pPr marL="177800" lvl="1" indent="-1778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 NUG negotiation on extending the mission.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4797152"/>
            <a:ext cx="8458200" cy="152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sz="2400" dirty="0" smtClean="0">
                <a:solidFill>
                  <a:srgbClr val="000000"/>
                </a:solidFill>
              </a:rPr>
              <a:t>Insurgents</a:t>
            </a:r>
          </a:p>
          <a:p>
            <a:pPr marL="177800" lvl="1" indent="-1778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Increase of violence across the country </a:t>
            </a:r>
          </a:p>
          <a:p>
            <a:pPr marL="177800" lvl="1" indent="-1778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Taking advantage of Unity Government Challenges</a:t>
            </a:r>
          </a:p>
          <a:p>
            <a:pPr marL="177800" lvl="1" indent="-1778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Increase in Foreign Fighters</a:t>
            </a:r>
          </a:p>
        </p:txBody>
      </p:sp>
    </p:spTree>
    <p:extLst>
      <p:ext uri="{BB962C8B-B14F-4D97-AF65-F5344CB8AC3E}">
        <p14:creationId xmlns:p14="http://schemas.microsoft.com/office/powerpoint/2010/main" val="51305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38100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681399"/>
              </p:ext>
            </p:extLst>
          </p:nvPr>
        </p:nvGraphicFramePr>
        <p:xfrm>
          <a:off x="228600" y="4521200"/>
          <a:ext cx="8610600" cy="142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2743200"/>
                <a:gridCol w="2819400"/>
              </a:tblGrid>
              <a:tr h="142240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Shuja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Mohabadzath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hlinkClick r:id="rId2"/>
                        </a:rPr>
                        <a:t>sahmad2001@yahoo.co.uk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Syed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Muzaffar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hlinkClick r:id="rId3"/>
                        </a:rPr>
                        <a:t>smuzaffar2@gmail.com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1600" y="1524000"/>
            <a:ext cx="601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Questions?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4379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2998"/>
            <a:ext cx="6336704" cy="1143000"/>
          </a:xfrm>
        </p:spPr>
        <p:txBody>
          <a:bodyPr/>
          <a:lstStyle/>
          <a:p>
            <a:r>
              <a:rPr lang="en-US" b="1" dirty="0" smtClean="0"/>
              <a:t>Training 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 smtClean="0"/>
              <a:t>. UNDERSTANDING </a:t>
            </a:r>
            <a:r>
              <a:rPr lang="en-US" dirty="0" smtClean="0"/>
              <a:t>THE OPERATIONAL ENVIRONMENT</a:t>
            </a:r>
          </a:p>
          <a:p>
            <a:pPr marL="0" indent="0" algn="ctr">
              <a:buNone/>
            </a:pPr>
            <a:r>
              <a:rPr lang="en-US" b="1" dirty="0" smtClean="0"/>
              <a:t>Enabling objectives:</a:t>
            </a:r>
          </a:p>
          <a:p>
            <a:pPr marL="0" indent="0">
              <a:buNone/>
            </a:pPr>
            <a:r>
              <a:rPr lang="en-US" dirty="0" smtClean="0"/>
              <a:t>1.1 Understanding the human populations in the operational environment as defined and characterized by sociocultural, anthropological, ethnographical data and non-geographical information.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731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2998"/>
            <a:ext cx="6336704" cy="1143000"/>
          </a:xfrm>
        </p:spPr>
        <p:txBody>
          <a:bodyPr/>
          <a:lstStyle/>
          <a:p>
            <a:r>
              <a:rPr lang="en-US" b="1" dirty="0" smtClean="0"/>
              <a:t>Training Objective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500" dirty="0" smtClean="0"/>
              <a:t>2. </a:t>
            </a:r>
            <a:r>
              <a:rPr lang="en-US" sz="3500" dirty="0" smtClean="0"/>
              <a:t>UNDERSTANDING THE </a:t>
            </a:r>
            <a:r>
              <a:rPr lang="en-US" sz="3500" dirty="0" smtClean="0"/>
              <a:t>ANSF</a:t>
            </a:r>
            <a:endParaRPr lang="en-US" sz="3500" dirty="0" smtClean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3500" b="1" dirty="0" smtClean="0"/>
              <a:t>Enabling objectives</a:t>
            </a:r>
            <a:r>
              <a:rPr lang="en-US" sz="3500" b="1" dirty="0" smtClean="0"/>
              <a:t>:</a:t>
            </a:r>
            <a:endParaRPr lang="en-US" sz="35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3500" dirty="0" smtClean="0"/>
              <a:t>2.4 Understand Governance in Afghanistan and the relationship with the power holders</a:t>
            </a:r>
            <a:r>
              <a:rPr lang="en-US" sz="3500" dirty="0" smtClean="0"/>
              <a:t>.</a:t>
            </a:r>
          </a:p>
          <a:p>
            <a:pPr marL="0" indent="0">
              <a:buNone/>
            </a:pPr>
            <a:endParaRPr lang="en-US" sz="3500" dirty="0" smtClean="0"/>
          </a:p>
          <a:p>
            <a:pPr marL="0" indent="0">
              <a:buNone/>
            </a:pPr>
            <a:r>
              <a:rPr lang="en-US" sz="3500" dirty="0" smtClean="0"/>
              <a:t>7. </a:t>
            </a:r>
            <a:r>
              <a:rPr lang="en-US" sz="3500" dirty="0" smtClean="0"/>
              <a:t>PERFORM WITHIN ASSIGNMENT</a:t>
            </a:r>
            <a:endParaRPr lang="en-US" sz="3500" dirty="0" smtClean="0"/>
          </a:p>
          <a:p>
            <a:pPr marL="0" indent="0" algn="ctr">
              <a:buNone/>
            </a:pPr>
            <a:r>
              <a:rPr lang="en-US" sz="3500" b="1" dirty="0" smtClean="0"/>
              <a:t>Enabling objectives</a:t>
            </a:r>
            <a:r>
              <a:rPr lang="en-US" sz="3500" b="1" dirty="0" smtClean="0"/>
              <a:t>:</a:t>
            </a:r>
            <a:endParaRPr lang="en-US" sz="3500" dirty="0" smtClean="0"/>
          </a:p>
          <a:p>
            <a:pPr marL="0" indent="0">
              <a:buNone/>
            </a:pPr>
            <a:r>
              <a:rPr lang="en-US" sz="3500" dirty="0" smtClean="0"/>
              <a:t>7.11 Understand how to address corruption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40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6019800" cy="9445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Afghan Perspectives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Agenda:</a:t>
            </a:r>
          </a:p>
          <a:p>
            <a:r>
              <a:rPr lang="en-US" sz="3600" dirty="0" smtClean="0"/>
              <a:t>Outlook of Afghan Economy </a:t>
            </a:r>
          </a:p>
          <a:p>
            <a:r>
              <a:rPr lang="en-US" sz="3600" dirty="0" smtClean="0"/>
              <a:t>National Unity Government (NUG)</a:t>
            </a:r>
          </a:p>
          <a:p>
            <a:r>
              <a:rPr lang="en-US" sz="3600" dirty="0" smtClean="0"/>
              <a:t>Culture of Corruption</a:t>
            </a:r>
          </a:p>
          <a:p>
            <a:r>
              <a:rPr lang="en-US" sz="3600" dirty="0" smtClean="0"/>
              <a:t>Security Transition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6226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8229600" cy="1143000"/>
          </a:xfrm>
        </p:spPr>
        <p:txBody>
          <a:bodyPr/>
          <a:lstStyle/>
          <a:p>
            <a:r>
              <a:rPr lang="en-US" dirty="0" smtClean="0"/>
              <a:t>Afghans Perspective on Economy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31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933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Afghan GDP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Afghanistan GDP:</a:t>
            </a:r>
          </a:p>
          <a:p>
            <a:r>
              <a:rPr lang="en-US" sz="2800" dirty="0" smtClean="0"/>
              <a:t>$38.4 billion                   (2014 est.)</a:t>
            </a:r>
          </a:p>
          <a:p>
            <a:r>
              <a:rPr lang="en-US" sz="2800" dirty="0" smtClean="0"/>
              <a:t>$</a:t>
            </a:r>
            <a:r>
              <a:rPr lang="en-US" sz="2800" dirty="0"/>
              <a:t>45.3 </a:t>
            </a:r>
            <a:r>
              <a:rPr lang="en-US" sz="2800" dirty="0" smtClean="0"/>
              <a:t>billion	 	(</a:t>
            </a:r>
            <a:r>
              <a:rPr lang="en-US" sz="2800" dirty="0"/>
              <a:t>2013 est.) </a:t>
            </a:r>
            <a:br>
              <a:rPr lang="en-US" sz="2800" dirty="0"/>
            </a:br>
            <a:r>
              <a:rPr lang="en-US" sz="2800" dirty="0"/>
              <a:t>$34.25 </a:t>
            </a:r>
            <a:r>
              <a:rPr lang="en-US" sz="2800" dirty="0" smtClean="0"/>
              <a:t>billion	 	(</a:t>
            </a:r>
            <a:r>
              <a:rPr lang="en-US" sz="2800" dirty="0"/>
              <a:t>2012 est.) </a:t>
            </a:r>
            <a:br>
              <a:rPr lang="en-US" sz="2800" dirty="0"/>
            </a:br>
            <a:r>
              <a:rPr lang="en-US" sz="2800" dirty="0"/>
              <a:t>$30.45 </a:t>
            </a:r>
            <a:r>
              <a:rPr lang="en-US" sz="2800" dirty="0" smtClean="0"/>
              <a:t>billion	 	(</a:t>
            </a:r>
            <a:r>
              <a:rPr lang="en-US" sz="2800" dirty="0"/>
              <a:t>2011 est.) </a:t>
            </a:r>
            <a:endParaRPr lang="en-US" sz="2800" dirty="0" smtClean="0"/>
          </a:p>
          <a:p>
            <a:r>
              <a:rPr lang="en-US" sz="2800" dirty="0"/>
              <a:t>GDP - per </a:t>
            </a:r>
            <a:r>
              <a:rPr lang="en-US" sz="2800" dirty="0" smtClean="0"/>
              <a:t>capita: 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			$</a:t>
            </a:r>
            <a:r>
              <a:rPr lang="en-US" sz="2800" dirty="0"/>
              <a:t>1,100 (2013 est.) </a:t>
            </a:r>
            <a:br>
              <a:rPr lang="en-US" sz="2800" dirty="0"/>
            </a:br>
            <a:r>
              <a:rPr lang="en-US" sz="2800" dirty="0" smtClean="0"/>
              <a:t>				$</a:t>
            </a:r>
            <a:r>
              <a:rPr lang="en-US" sz="2800" dirty="0"/>
              <a:t>1,100 (2012 est.) </a:t>
            </a:r>
            <a:br>
              <a:rPr lang="en-US" sz="2800" dirty="0"/>
            </a:br>
            <a:r>
              <a:rPr lang="en-US" sz="2800" dirty="0" smtClean="0"/>
              <a:t>				$</a:t>
            </a:r>
            <a:r>
              <a:rPr lang="en-US" sz="2800" dirty="0"/>
              <a:t>1,000 (2011 est.) </a:t>
            </a:r>
          </a:p>
          <a:p>
            <a:r>
              <a:rPr lang="en-US" sz="2800" u="sng" dirty="0" smtClean="0"/>
              <a:t>Afghan revenue: 3.1 Billion Est. </a:t>
            </a:r>
          </a:p>
          <a:p>
            <a:r>
              <a:rPr lang="en-US" sz="2800" u="sng" dirty="0" smtClean="0"/>
              <a:t>Afghan budget 12 billions Est. (including ANSF)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169732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What makes the Afghan Economy?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828800"/>
            <a:ext cx="1905000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Agriculture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1828800"/>
            <a:ext cx="2057400" cy="369332"/>
          </a:xfrm>
          <a:prstGeom prst="rect">
            <a:avLst/>
          </a:prstGeom>
          <a:solidFill>
            <a:srgbClr val="95B3D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Mines &amp;Industries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00800" y="1828800"/>
            <a:ext cx="2057400" cy="523220"/>
          </a:xfrm>
          <a:prstGeom prst="rect">
            <a:avLst/>
          </a:prstGeom>
          <a:solidFill>
            <a:srgbClr val="95B3D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Services </a:t>
            </a:r>
            <a:endParaRPr lang="en-US" sz="28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2362200"/>
            <a:ext cx="1905000" cy="1371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3733800"/>
            <a:ext cx="1905000" cy="1524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609600" y="5257800"/>
            <a:ext cx="1905000" cy="1155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81400" y="3429000"/>
            <a:ext cx="1905000" cy="1447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05200" y="2209800"/>
            <a:ext cx="1981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81401" y="4495800"/>
            <a:ext cx="1905000" cy="2057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00800" y="2362200"/>
            <a:ext cx="2070222" cy="12319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00800" y="3581400"/>
            <a:ext cx="2032000" cy="1524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400800" y="5105400"/>
            <a:ext cx="2057400" cy="14478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85800" y="12954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20% of GDP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3429000" y="1295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25.6% of GDP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6400800" y="1295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54.4% GDP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622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Afghanistan Natural Resources</a:t>
            </a:r>
            <a:endParaRPr lang="en-US" sz="3200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13336" b="13336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902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Afghanistan Balance of Trade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8384" r="8384"/>
          <a:stretch>
            <a:fillRect/>
          </a:stretch>
        </p:blipFill>
        <p:spPr>
          <a:xfrm>
            <a:off x="457200" y="1600200"/>
            <a:ext cx="8219256" cy="4525963"/>
          </a:xfrm>
        </p:spPr>
      </p:pic>
    </p:spTree>
    <p:extLst>
      <p:ext uri="{BB962C8B-B14F-4D97-AF65-F5344CB8AC3E}">
        <p14:creationId xmlns:p14="http://schemas.microsoft.com/office/powerpoint/2010/main" val="28883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</TotalTime>
  <Words>331</Words>
  <Application>Microsoft Office PowerPoint</Application>
  <PresentationFormat>On-screen Show (4:3)</PresentationFormat>
  <Paragraphs>86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Afghan Perspectives</vt:lpstr>
      <vt:lpstr>Training Objectives</vt:lpstr>
      <vt:lpstr>Training Objective</vt:lpstr>
      <vt:lpstr>Afghan Perspectives </vt:lpstr>
      <vt:lpstr>Afghans Perspective on Economy</vt:lpstr>
      <vt:lpstr>Afghan GDP</vt:lpstr>
      <vt:lpstr>What makes the Afghan Economy?</vt:lpstr>
      <vt:lpstr>Afghanistan Natural Resources</vt:lpstr>
      <vt:lpstr>Afghanistan Balance of Trade</vt:lpstr>
      <vt:lpstr>Afghan Economic Condition</vt:lpstr>
      <vt:lpstr>Job Market </vt:lpstr>
      <vt:lpstr>Afghan Perspectives on NUG</vt:lpstr>
      <vt:lpstr>PowerPoint Presentation</vt:lpstr>
      <vt:lpstr>Afghan Perspectives on NUG</vt:lpstr>
      <vt:lpstr>PowerPoint Presentation</vt:lpstr>
      <vt:lpstr>PowerPoint Presentation</vt:lpstr>
      <vt:lpstr>PowerPoint Presentation</vt:lpstr>
      <vt:lpstr>PowerPoint Presentation</vt:lpstr>
    </vt:vector>
  </TitlesOfParts>
  <Company>NATO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 Force  Training  Centre</dc:title>
  <dc:creator>rcn.sshoop</dc:creator>
  <cp:lastModifiedBy>Larson, Sidney</cp:lastModifiedBy>
  <cp:revision>129</cp:revision>
  <dcterms:created xsi:type="dcterms:W3CDTF">2015-01-23T13:50:22Z</dcterms:created>
  <dcterms:modified xsi:type="dcterms:W3CDTF">2015-01-24T09:05:54Z</dcterms:modified>
</cp:coreProperties>
</file>