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F8B6D53-6605-4003-AA10-BA915DE8A1F0}" type="datetimeFigureOut">
              <a:rPr lang="sk-SK" smtClean="0"/>
              <a:pPr/>
              <a:t>17.04.2019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6CBF564-2C94-40C0-BD60-C62B9F6CAA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esktop\Stavba%20pontonov&#233;ho%20mostu%20-%20&#382;enist&#233;%20A&#268;R%20zkr&#225;tka%20um&#237;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00166" y="3786190"/>
            <a:ext cx="6143668" cy="428644"/>
          </a:xfrm>
        </p:spPr>
        <p:txBody>
          <a:bodyPr/>
          <a:lstStyle/>
          <a:p>
            <a:r>
              <a:rPr lang="sk-SK" b="1" dirty="0" smtClean="0">
                <a:solidFill>
                  <a:schemeClr val="accent2"/>
                </a:solidFill>
              </a:rPr>
              <a:t>Vypracovala: voj. Denisa </a:t>
            </a:r>
            <a:r>
              <a:rPr lang="sk-SK" b="1" dirty="0" err="1" smtClean="0">
                <a:solidFill>
                  <a:schemeClr val="accent2"/>
                </a:solidFill>
              </a:rPr>
              <a:t>Lamancová</a:t>
            </a:r>
            <a:endParaRPr lang="sk-SK" b="1" dirty="0" smtClean="0">
              <a:solidFill>
                <a:schemeClr val="accent2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2"/>
                </a:solidFill>
              </a:rPr>
              <a:t>Pontónová mostová súprava</a:t>
            </a:r>
            <a:br>
              <a:rPr lang="sk-SK" b="1" dirty="0" smtClean="0">
                <a:solidFill>
                  <a:schemeClr val="accent2"/>
                </a:solidFill>
              </a:rPr>
            </a:br>
            <a:r>
              <a:rPr lang="sk-SK" sz="4000" b="1" dirty="0" smtClean="0">
                <a:solidFill>
                  <a:schemeClr val="accent2"/>
                </a:solidFill>
              </a:rPr>
              <a:t>(stavba 60t mosta a kotvenie)</a:t>
            </a:r>
            <a:endParaRPr lang="sk-SK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52950"/>
          </a:xfrm>
        </p:spPr>
        <p:txBody>
          <a:bodyPr/>
          <a:lstStyle/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Skladá sa zo 4 RD </a:t>
            </a:r>
            <a:r>
              <a:rPr lang="sk-SK" sz="2400" dirty="0" smtClean="0">
                <a:solidFill>
                  <a:srgbClr val="7A202B"/>
                </a:solidFill>
              </a:rPr>
              <a:t>(</a:t>
            </a:r>
            <a:r>
              <a:rPr lang="sk-SK" sz="2400" dirty="0" smtClean="0"/>
              <a:t>ak je vjazd dvojprúdový tak z 8 </a:t>
            </a:r>
            <a:r>
              <a:rPr lang="sk-SK" sz="2400" dirty="0" err="1" smtClean="0"/>
              <a:t>rampovníkov</a:t>
            </a:r>
            <a:r>
              <a:rPr lang="sk-SK" sz="2400" dirty="0" smtClean="0">
                <a:solidFill>
                  <a:srgbClr val="7A202B"/>
                </a:solidFill>
              </a:rPr>
              <a:t>)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rgbClr val="7A202B"/>
                </a:solidFill>
              </a:rPr>
              <a:t>1</a:t>
            </a:r>
            <a:r>
              <a:rPr lang="sk-SK" dirty="0" smtClean="0">
                <a:solidFill>
                  <a:srgbClr val="7A202B"/>
                </a:solidFill>
                <a:sym typeface="Wingdings" pitchFamily="2" charset="2"/>
              </a:rPr>
              <a:t></a:t>
            </a:r>
            <a:r>
              <a:rPr lang="sk-SK" dirty="0" smtClean="0">
                <a:sym typeface="Wingdings" pitchFamily="2" charset="2"/>
              </a:rPr>
              <a:t>plný dvojprúdový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rgbClr val="7A202B"/>
                </a:solidFill>
                <a:sym typeface="Wingdings" pitchFamily="2" charset="2"/>
              </a:rPr>
              <a:t>2</a:t>
            </a:r>
            <a:r>
              <a:rPr lang="sk-SK" dirty="0" smtClean="0">
                <a:sym typeface="Wingdings" pitchFamily="2" charset="2"/>
              </a:rPr>
              <a:t>plný jednoprúdový</a:t>
            </a:r>
          </a:p>
          <a:p>
            <a:pPr lvl="1">
              <a:buClr>
                <a:srgbClr val="7A202B"/>
              </a:buClr>
              <a:buNone/>
            </a:pPr>
            <a:r>
              <a:rPr lang="sk-SK" dirty="0" smtClean="0">
                <a:solidFill>
                  <a:schemeClr val="tx1"/>
                </a:solidFill>
                <a:sym typeface="Wingdings" pitchFamily="2" charset="2"/>
              </a:rPr>
              <a:t>     rozšírený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rgbClr val="7A202B"/>
                </a:solidFill>
              </a:rPr>
              <a:t>3</a:t>
            </a:r>
            <a:r>
              <a:rPr lang="sk-SK" dirty="0" smtClean="0">
                <a:solidFill>
                  <a:srgbClr val="7A202B"/>
                </a:solidFill>
                <a:sym typeface="Wingdings" pitchFamily="2" charset="2"/>
              </a:rPr>
              <a:t></a:t>
            </a:r>
            <a:r>
              <a:rPr lang="sk-SK" dirty="0" smtClean="0">
                <a:sym typeface="Wingdings" pitchFamily="2" charset="2"/>
              </a:rPr>
              <a:t>plný jednoprúdový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rgbClr val="7A202B"/>
                </a:solidFill>
                <a:sym typeface="Wingdings" pitchFamily="2" charset="2"/>
              </a:rPr>
              <a:t>4</a:t>
            </a:r>
            <a:r>
              <a:rPr lang="sk-SK" dirty="0" smtClean="0">
                <a:sym typeface="Wingdings" pitchFamily="2" charset="2"/>
              </a:rPr>
              <a:t>koľajový</a:t>
            </a:r>
            <a:endParaRPr lang="sk-SK" dirty="0" smtClean="0"/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dirty="0" smtClean="0">
              <a:solidFill>
                <a:srgbClr val="7A202B"/>
              </a:solidFill>
            </a:endParaRPr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dirty="0">
              <a:solidFill>
                <a:srgbClr val="7A202B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sk-SK" sz="3600" dirty="0" smtClean="0">
                <a:solidFill>
                  <a:srgbClr val="7A202B"/>
                </a:solidFill>
              </a:rPr>
              <a:t>Stavba pobrežných </a:t>
            </a:r>
            <a:r>
              <a:rPr lang="sk-SK" sz="3600" dirty="0" err="1" smtClean="0">
                <a:solidFill>
                  <a:srgbClr val="7A202B"/>
                </a:solidFill>
              </a:rPr>
              <a:t>súlodí</a:t>
            </a:r>
            <a:r>
              <a:rPr lang="sk-SK" sz="3600" dirty="0" smtClean="0">
                <a:solidFill>
                  <a:srgbClr val="7A202B"/>
                </a:solidFill>
              </a:rPr>
              <a:t> mostov s </a:t>
            </a:r>
            <a:r>
              <a:rPr lang="sk-SK" sz="3600" dirty="0" err="1" smtClean="0">
                <a:solidFill>
                  <a:srgbClr val="7A202B"/>
                </a:solidFill>
              </a:rPr>
              <a:t>vjazdami</a:t>
            </a:r>
            <a:r>
              <a:rPr lang="sk-SK" sz="3600" dirty="0" smtClean="0">
                <a:solidFill>
                  <a:srgbClr val="7A202B"/>
                </a:solidFill>
              </a:rPr>
              <a:t> vytvorenými z </a:t>
            </a:r>
            <a:r>
              <a:rPr lang="sk-SK" sz="3600" dirty="0" err="1" smtClean="0">
                <a:solidFill>
                  <a:srgbClr val="7A202B"/>
                </a:solidFill>
              </a:rPr>
              <a:t>rampovníka</a:t>
            </a:r>
            <a:endParaRPr lang="sk-SK" sz="3600" dirty="0">
              <a:solidFill>
                <a:srgbClr val="7A202B"/>
              </a:solidFill>
            </a:endParaRPr>
          </a:p>
        </p:txBody>
      </p:sp>
      <p:pic>
        <p:nvPicPr>
          <p:cNvPr id="4" name="Obrázok 3" descr="57336143_404898860064883_585430831014818611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2285992"/>
            <a:ext cx="3511728" cy="3571876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7A202B"/>
              </a:buClr>
              <a:buSzPct val="130000"/>
              <a:buFont typeface="+mj-lt"/>
              <a:buAutoNum type="arabicPeriod"/>
            </a:pPr>
            <a:r>
              <a:rPr lang="sk-SK" sz="2400" b="1" dirty="0" smtClean="0">
                <a:solidFill>
                  <a:srgbClr val="7A202B"/>
                </a:solidFill>
              </a:rPr>
              <a:t>Vytýčenie osi mostu a kotevných čiar </a:t>
            </a:r>
            <a:r>
              <a:rPr lang="sk-SK" sz="2400" dirty="0" smtClean="0">
                <a:solidFill>
                  <a:srgbClr val="7A202B"/>
                </a:solidFill>
              </a:rPr>
              <a:t>(</a:t>
            </a:r>
            <a:r>
              <a:rPr lang="sk-SK" sz="2400" dirty="0" smtClean="0"/>
              <a:t>pred zahájením stavby</a:t>
            </a:r>
            <a:r>
              <a:rPr lang="sk-SK" sz="2400" dirty="0" smtClean="0">
                <a:solidFill>
                  <a:srgbClr val="7A202B"/>
                </a:solidFill>
              </a:rPr>
              <a:t>)</a:t>
            </a:r>
          </a:p>
          <a:p>
            <a:pPr marL="514350" indent="-514350">
              <a:buSzPct val="130000"/>
              <a:buNone/>
            </a:pPr>
            <a:endParaRPr lang="sk-SK" dirty="0" smtClean="0">
              <a:solidFill>
                <a:srgbClr val="7A202B"/>
              </a:solidFill>
            </a:endParaRPr>
          </a:p>
          <a:p>
            <a:pPr marL="514350" indent="-514350">
              <a:buSzPct val="130000"/>
              <a:buFont typeface="+mj-lt"/>
              <a:buAutoNum type="arabicPeriod"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rgbClr val="7A202B"/>
                </a:solidFill>
              </a:rPr>
              <a:t>Kotvenie mosta</a:t>
            </a:r>
            <a:endParaRPr lang="sk-SK" sz="4800" dirty="0">
              <a:solidFill>
                <a:srgbClr val="7A202B"/>
              </a:solidFill>
            </a:endParaRPr>
          </a:p>
        </p:txBody>
      </p:sp>
      <p:pic>
        <p:nvPicPr>
          <p:cNvPr id="4" name="Obrázok 3" descr="57486636_316852962345840_2038264841570877440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214554"/>
            <a:ext cx="4987880" cy="3963493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/>
          <a:lstStyle/>
          <a:p>
            <a:pPr marL="514350" indent="-514350">
              <a:buClr>
                <a:srgbClr val="7A202B"/>
              </a:buClr>
              <a:buSzPct val="130000"/>
              <a:buFont typeface="+mj-lt"/>
              <a:buAutoNum type="arabicPeriod" startAt="2"/>
            </a:pPr>
            <a:r>
              <a:rPr lang="sk-SK" b="1" dirty="0" smtClean="0">
                <a:solidFill>
                  <a:srgbClr val="7A202B"/>
                </a:solidFill>
              </a:rPr>
              <a:t>Spôsoby kotvenia mostov</a:t>
            </a:r>
          </a:p>
          <a:p>
            <a:pPr marL="880110" lvl="1" indent="-514350">
              <a:buSzPct val="90000"/>
              <a:buFont typeface="Wingdings" pitchFamily="2" charset="2"/>
              <a:buChar char="Ø"/>
            </a:pPr>
            <a:r>
              <a:rPr lang="sk-SK" dirty="0" smtClean="0"/>
              <a:t>Otočením celého mostu</a:t>
            </a:r>
          </a:p>
          <a:p>
            <a:pPr marL="880110" lvl="1" indent="-514350">
              <a:buSzPct val="90000"/>
              <a:buFont typeface="Wingdings" pitchFamily="2" charset="2"/>
              <a:buChar char="Ø"/>
            </a:pPr>
            <a:r>
              <a:rPr lang="sk-SK" dirty="0" smtClean="0"/>
              <a:t>Po úsekoch</a:t>
            </a:r>
          </a:p>
          <a:p>
            <a:pPr marL="880110" lvl="1" indent="-514350">
              <a:buSzPct val="90000"/>
              <a:buFont typeface="Wingdings" pitchFamily="2" charset="2"/>
              <a:buChar char="Ø"/>
            </a:pPr>
            <a:r>
              <a:rPr lang="sk-SK" dirty="0" smtClean="0"/>
              <a:t>Po </a:t>
            </a:r>
            <a:r>
              <a:rPr lang="sk-SK" dirty="0" err="1" smtClean="0"/>
              <a:t>súlodiach</a:t>
            </a:r>
            <a:endParaRPr lang="sk-SK" dirty="0" smtClean="0"/>
          </a:p>
          <a:p>
            <a:pPr marL="880110" lvl="1" indent="-514350">
              <a:buSzPct val="90000"/>
              <a:buFont typeface="Wingdings" pitchFamily="2" charset="2"/>
              <a:buChar char="Ø"/>
            </a:pPr>
            <a:r>
              <a:rPr lang="sk-SK" dirty="0" smtClean="0"/>
              <a:t>Po dieloch</a:t>
            </a:r>
          </a:p>
          <a:p>
            <a:pPr marL="880110" lvl="1" indent="-514350">
              <a:buSzPct val="90000"/>
              <a:buFont typeface="Wingdings" pitchFamily="2" charset="2"/>
              <a:buChar char="Ø"/>
            </a:pPr>
            <a:endParaRPr lang="sk-SK" dirty="0" smtClean="0"/>
          </a:p>
          <a:p>
            <a:pPr marL="514350" indent="-514350">
              <a:buSzPct val="90000"/>
              <a:buNone/>
            </a:pPr>
            <a:endParaRPr lang="sk-SK" sz="1300" dirty="0" smtClean="0"/>
          </a:p>
          <a:p>
            <a:pPr marL="880110" lvl="1" indent="-514350">
              <a:buSzPct val="90000"/>
              <a:buFont typeface="Wingdings" pitchFamily="2" charset="2"/>
              <a:buChar char="Ø"/>
            </a:pPr>
            <a:endParaRPr lang="sk-SK" dirty="0"/>
          </a:p>
        </p:txBody>
      </p:sp>
      <p:pic>
        <p:nvPicPr>
          <p:cNvPr id="4" name="Obrázok 3" descr="otáčaním celeho mos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1500174"/>
            <a:ext cx="4484593" cy="4917282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o 2 useko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285860"/>
            <a:ext cx="3286148" cy="4356510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po 3 useko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1285860"/>
            <a:ext cx="3214823" cy="4357718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o sulodia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571480"/>
            <a:ext cx="4375004" cy="5794353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o dielo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571480"/>
            <a:ext cx="4861616" cy="5826086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24520"/>
          </a:xfrm>
        </p:spPr>
        <p:txBody>
          <a:bodyPr/>
          <a:lstStyle/>
          <a:p>
            <a:pPr>
              <a:buClr>
                <a:srgbClr val="7A202B"/>
              </a:buClr>
              <a:buFont typeface="Wingdings" pitchFamily="2" charset="2"/>
              <a:buChar char="Ø"/>
            </a:pPr>
            <a:r>
              <a:rPr lang="sk-SK" b="1" dirty="0" smtClean="0">
                <a:solidFill>
                  <a:srgbClr val="7A202B"/>
                </a:solidFill>
              </a:rPr>
              <a:t>Spôsoby zakotvenia a zviazania mostov</a:t>
            </a:r>
          </a:p>
          <a:p>
            <a:pPr lvl="1">
              <a:buClr>
                <a:srgbClr val="7A202B"/>
              </a:buClr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Hornými a dolnými kotvami</a:t>
            </a:r>
          </a:p>
          <a:p>
            <a:pPr lvl="1">
              <a:buClr>
                <a:srgbClr val="7A202B"/>
              </a:buClr>
              <a:buFont typeface="Arial" pitchFamily="34" charset="0"/>
              <a:buChar char="•"/>
            </a:pPr>
            <a:r>
              <a:rPr lang="sk-SK" dirty="0" err="1" smtClean="0">
                <a:solidFill>
                  <a:schemeClr val="tx1"/>
                </a:solidFill>
              </a:rPr>
              <a:t>Priväzovacími</a:t>
            </a:r>
            <a:r>
              <a:rPr lang="sk-SK" dirty="0" smtClean="0">
                <a:solidFill>
                  <a:schemeClr val="tx1"/>
                </a:solidFill>
              </a:rPr>
              <a:t> lanami napnutými z mostu na breh a zakotvenými na zemné kotvy</a:t>
            </a:r>
          </a:p>
          <a:p>
            <a:pPr lvl="1">
              <a:buClr>
                <a:srgbClr val="7A202B"/>
              </a:buClr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Priviazaním pobrežných </a:t>
            </a:r>
            <a:r>
              <a:rPr lang="sk-SK" dirty="0" err="1" smtClean="0">
                <a:solidFill>
                  <a:schemeClr val="tx1"/>
                </a:solidFill>
              </a:rPr>
              <a:t>súlodí</a:t>
            </a:r>
            <a:r>
              <a:rPr lang="sk-SK" dirty="0" smtClean="0">
                <a:solidFill>
                  <a:schemeClr val="tx1"/>
                </a:solidFill>
              </a:rPr>
              <a:t> k brehu</a:t>
            </a:r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r>
              <a:rPr lang="sk-SK" sz="2400" dirty="0" smtClean="0">
                <a:solidFill>
                  <a:schemeClr val="tx1"/>
                </a:solidFill>
              </a:rPr>
              <a:t>Zabezpečením mostu proti pohybu v smere jeho pozdĺžnej osi vplyvom brzdenia alebo zrýchľovania bremie</a:t>
            </a:r>
            <a:r>
              <a:rPr lang="sk-SK" sz="2400" dirty="0" smtClean="0"/>
              <a:t>n sa prevádza vyviazaním oboch koncov mostu k brehu a opretím PD o breh</a:t>
            </a:r>
            <a:endParaRPr lang="sk-SK" sz="2400" dirty="0" smtClean="0">
              <a:solidFill>
                <a:schemeClr val="tx1"/>
              </a:solidFill>
            </a:endParaRPr>
          </a:p>
          <a:p>
            <a:pPr lvl="1">
              <a:buClr>
                <a:srgbClr val="7A202B"/>
              </a:buClr>
              <a:buNone/>
            </a:pPr>
            <a:endParaRPr lang="sk-SK" dirty="0" smtClean="0">
              <a:solidFill>
                <a:schemeClr val="tx1"/>
              </a:solidFill>
            </a:endParaRPr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dirty="0" smtClean="0">
              <a:solidFill>
                <a:schemeClr val="tx1"/>
              </a:solidFill>
            </a:endParaRPr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dirty="0" smtClean="0">
              <a:solidFill>
                <a:srgbClr val="7A202B"/>
              </a:solidFill>
            </a:endParaRPr>
          </a:p>
        </p:txBody>
      </p:sp>
      <p:pic>
        <p:nvPicPr>
          <p:cNvPr id="4" name="Obrázok 3" descr="57160022_2282236255428084_3967379085088260096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260535" y="2740335"/>
            <a:ext cx="1988530" cy="5080373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k-SK" sz="2800" dirty="0" smtClean="0"/>
              <a:t>Žen-24-10 </a:t>
            </a:r>
            <a:r>
              <a:rPr lang="sk-SK" sz="2800" dirty="0" smtClean="0">
                <a:solidFill>
                  <a:srgbClr val="7A202B"/>
                </a:solidFill>
              </a:rPr>
              <a:t>(</a:t>
            </a:r>
            <a:r>
              <a:rPr lang="sk-SK" sz="2800" dirty="0" smtClean="0"/>
              <a:t>Q-889</a:t>
            </a:r>
            <a:r>
              <a:rPr lang="sk-SK" sz="2800" dirty="0" smtClean="0">
                <a:solidFill>
                  <a:srgbClr val="7A202B"/>
                </a:solidFill>
              </a:rPr>
              <a:t>)</a:t>
            </a:r>
            <a:endParaRPr lang="sk-SK" sz="2800" dirty="0">
              <a:solidFill>
                <a:srgbClr val="7A202B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800" dirty="0" smtClean="0">
                <a:solidFill>
                  <a:srgbClr val="7A202B"/>
                </a:solidFill>
              </a:rPr>
              <a:t>Zdroje</a:t>
            </a:r>
            <a:endParaRPr lang="sk-SK" sz="4800" dirty="0">
              <a:solidFill>
                <a:srgbClr val="7A202B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285852" y="2428868"/>
            <a:ext cx="7715304" cy="25003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5400" dirty="0" smtClean="0">
                <a:solidFill>
                  <a:srgbClr val="7A202B"/>
                </a:solidFill>
              </a:rPr>
              <a:t>Ďakujem za pozornosť</a:t>
            </a:r>
            <a:endParaRPr lang="sk-SK" sz="5400" dirty="0">
              <a:solidFill>
                <a:srgbClr val="7A202B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6000792"/>
          </a:xfrm>
        </p:spPr>
        <p:txBody>
          <a:bodyPr>
            <a:normAutofit/>
          </a:bodyPr>
          <a:lstStyle/>
          <a:p>
            <a:pPr>
              <a:buClr>
                <a:srgbClr val="671B24"/>
              </a:buClr>
              <a:buFont typeface="Arial" pitchFamily="34" charset="0"/>
              <a:buChar char="•"/>
            </a:pPr>
            <a:r>
              <a:rPr lang="sk-SK" b="1" dirty="0" smtClean="0">
                <a:solidFill>
                  <a:srgbClr val="7A202B"/>
                </a:solidFill>
              </a:rPr>
              <a:t>Most vybudovaný z pontónovej mostovej súpravy PMS sa skladá</a:t>
            </a:r>
          </a:p>
          <a:p>
            <a:pPr lvl="1">
              <a:buFont typeface="Wingdings" pitchFamily="2" charset="2"/>
              <a:buChar char="Ø"/>
            </a:pPr>
            <a:r>
              <a:rPr lang="sk-SK" u="sng" dirty="0" smtClean="0"/>
              <a:t>Riečna časť</a:t>
            </a:r>
          </a:p>
          <a:p>
            <a:pPr lvl="1">
              <a:buFont typeface="Wingdings" pitchFamily="2" charset="2"/>
              <a:buChar char="Ø"/>
            </a:pPr>
            <a:r>
              <a:rPr lang="sk-SK" u="sng" dirty="0" smtClean="0"/>
              <a:t>Pobrežná časť</a:t>
            </a:r>
          </a:p>
          <a:p>
            <a:pPr lvl="1">
              <a:buFont typeface="Wingdings" pitchFamily="2" charset="2"/>
              <a:buChar char="Ø"/>
            </a:pPr>
            <a:r>
              <a:rPr lang="sk-SK" u="sng" dirty="0" smtClean="0"/>
              <a:t>Vjazd</a:t>
            </a:r>
            <a:r>
              <a:rPr lang="sk-SK" dirty="0" smtClean="0"/>
              <a:t> </a:t>
            </a:r>
          </a:p>
          <a:p>
            <a:pPr lvl="1">
              <a:buNone/>
            </a:pPr>
            <a:endParaRPr lang="sk-SK" dirty="0" smtClean="0"/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b="1" dirty="0" smtClean="0">
                <a:solidFill>
                  <a:srgbClr val="7A202B"/>
                </a:solidFill>
              </a:rPr>
              <a:t>Riečna časť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</a:rPr>
              <a:t>Skladá sa z mostných </a:t>
            </a:r>
            <a:r>
              <a:rPr lang="sk-SK" dirty="0" err="1" smtClean="0">
                <a:solidFill>
                  <a:schemeClr val="tx1"/>
                </a:solidFill>
              </a:rPr>
              <a:t>súlodí</a:t>
            </a:r>
            <a:r>
              <a:rPr lang="sk-SK" dirty="0" smtClean="0">
                <a:solidFill>
                  <a:schemeClr val="tx1"/>
                </a:solidFill>
              </a:rPr>
              <a:t>, ktoré sú pevne spojené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</a:rPr>
              <a:t>Mostné </a:t>
            </a:r>
            <a:r>
              <a:rPr lang="sk-SK" dirty="0" err="1" smtClean="0">
                <a:solidFill>
                  <a:schemeClr val="tx1"/>
                </a:solidFill>
              </a:rPr>
              <a:t>súlodia</a:t>
            </a:r>
            <a:r>
              <a:rPr lang="sk-SK" dirty="0" smtClean="0">
                <a:solidFill>
                  <a:schemeClr val="tx1"/>
                </a:solidFill>
              </a:rPr>
              <a:t> sa zostavujú z celých riečnych dielov </a:t>
            </a:r>
            <a:r>
              <a:rPr lang="sk-SK" b="1" dirty="0" smtClean="0">
                <a:solidFill>
                  <a:srgbClr val="7A202B"/>
                </a:solidFill>
              </a:rPr>
              <a:t>(3)</a:t>
            </a:r>
          </a:p>
          <a:p>
            <a:pPr>
              <a:buClr>
                <a:srgbClr val="7A202B"/>
              </a:buClr>
              <a:buNone/>
            </a:pPr>
            <a:endParaRPr lang="sk-SK" dirty="0" smtClean="0"/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b="1" dirty="0" smtClean="0">
                <a:solidFill>
                  <a:srgbClr val="7A202B"/>
                </a:solidFill>
              </a:rPr>
              <a:t>Pobrežná časť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</a:rPr>
              <a:t>Skladá sa z pobrežného </a:t>
            </a:r>
            <a:r>
              <a:rPr lang="sk-SK" dirty="0" err="1" smtClean="0">
                <a:solidFill>
                  <a:schemeClr val="tx1"/>
                </a:solidFill>
              </a:rPr>
              <a:t>súlodia</a:t>
            </a:r>
            <a:endParaRPr lang="sk-SK" dirty="0" smtClean="0">
              <a:solidFill>
                <a:schemeClr val="tx1"/>
              </a:solidFill>
            </a:endParaRP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</a:rPr>
              <a:t>PS sa zostavuje z 2 RD a 1 PD, prípadne 3 RD ak PD nie sú k dispozícií</a:t>
            </a:r>
            <a:endParaRPr lang="sk-SK" dirty="0" smtClean="0">
              <a:solidFill>
                <a:srgbClr val="7A202B"/>
              </a:solidFill>
            </a:endParaRP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endParaRPr lang="sk-SK" b="1" dirty="0" smtClean="0">
              <a:solidFill>
                <a:srgbClr val="7A202B"/>
              </a:solidFill>
            </a:endParaRP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endParaRPr lang="sk-SK" b="1" dirty="0" smtClean="0">
              <a:solidFill>
                <a:srgbClr val="7A202B"/>
              </a:solidFill>
            </a:endParaRPr>
          </a:p>
          <a:p>
            <a:pPr lvl="1">
              <a:buClr>
                <a:srgbClr val="7A202B"/>
              </a:buClr>
              <a:buNone/>
            </a:pPr>
            <a:endParaRPr lang="sk-SK" b="1" dirty="0" smtClean="0">
              <a:solidFill>
                <a:srgbClr val="7A202B"/>
              </a:solidFill>
            </a:endParaRP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endParaRPr lang="sk-SK" b="1" dirty="0" smtClean="0">
              <a:solidFill>
                <a:srgbClr val="7A202B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420624"/>
            <a:ext cx="8229600" cy="5675376"/>
          </a:xfrm>
        </p:spPr>
        <p:txBody>
          <a:bodyPr/>
          <a:lstStyle/>
          <a:p>
            <a:pPr>
              <a:buClr>
                <a:srgbClr val="7A202B"/>
              </a:buClr>
              <a:buFont typeface="Arial" pitchFamily="34" charset="0"/>
              <a:buChar char="•"/>
            </a:pPr>
            <a:endParaRPr lang="sk-SK" b="1" dirty="0" smtClean="0">
              <a:solidFill>
                <a:srgbClr val="7A202B"/>
              </a:solidFill>
            </a:endParaRP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b="1" dirty="0" smtClean="0">
                <a:solidFill>
                  <a:srgbClr val="7A202B"/>
                </a:solidFill>
              </a:rPr>
              <a:t>Vjazdy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</a:rPr>
              <a:t>Tvoria ho rampové nosníky PD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</a:rPr>
              <a:t>V prípade, že je PS zostavené len z RD </a:t>
            </a:r>
            <a:r>
              <a:rPr lang="sk-SK" b="1" dirty="0" smtClean="0">
                <a:solidFill>
                  <a:srgbClr val="7A202B"/>
                </a:solidFill>
                <a:sym typeface="Wingdings" pitchFamily="2" charset="2"/>
              </a:rPr>
              <a:t>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sym typeface="Wingdings" pitchFamily="2" charset="2"/>
              </a:rPr>
              <a:t>vjazdy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sk-SK" dirty="0" smtClean="0">
                <a:solidFill>
                  <a:schemeClr val="tx1"/>
                </a:solidFill>
                <a:sym typeface="Wingdings" pitchFamily="2" charset="2"/>
              </a:rPr>
              <a:t>pomocou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sym typeface="Wingdings" pitchFamily="2" charset="2"/>
              </a:rPr>
              <a:t>rampovníkov</a:t>
            </a:r>
            <a:r>
              <a:rPr lang="sk-SK" dirty="0" smtClean="0">
                <a:solidFill>
                  <a:schemeClr val="tx1"/>
                </a:solidFill>
                <a:sym typeface="Wingdings" pitchFamily="2" charset="2"/>
              </a:rPr>
              <a:t> z RD</a:t>
            </a:r>
          </a:p>
          <a:p>
            <a:pPr lvl="1">
              <a:buClr>
                <a:srgbClr val="7A202B"/>
              </a:buClr>
              <a:buNone/>
            </a:pPr>
            <a:endParaRPr lang="sk-SK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tx1"/>
                </a:solidFill>
              </a:rPr>
              <a:t>Postup stavby rôznych PS závisí na počte RD a na použití PD v zostave </a:t>
            </a:r>
            <a:r>
              <a:rPr lang="sk-SK" sz="2400" dirty="0" err="1" smtClean="0">
                <a:solidFill>
                  <a:schemeClr val="tx1"/>
                </a:solidFill>
              </a:rPr>
              <a:t>súlodia</a:t>
            </a:r>
            <a:endParaRPr lang="sk-SK" sz="2400" dirty="0" smtClean="0">
              <a:solidFill>
                <a:schemeClr val="tx1"/>
              </a:solidFill>
            </a:endParaRP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tx1"/>
                </a:solidFill>
              </a:rPr>
              <a:t>Mostné a pobrežné </a:t>
            </a:r>
            <a:r>
              <a:rPr lang="sk-SK" sz="2400" dirty="0" err="1" smtClean="0">
                <a:solidFill>
                  <a:schemeClr val="tx1"/>
                </a:solidFill>
              </a:rPr>
              <a:t>súlodia</a:t>
            </a:r>
            <a:r>
              <a:rPr lang="sk-SK" sz="2400" dirty="0" smtClean="0">
                <a:solidFill>
                  <a:schemeClr val="tx1"/>
                </a:solidFill>
              </a:rPr>
              <a:t> stavajú obsluhy dielov pod vedením veliteľa </a:t>
            </a:r>
            <a:r>
              <a:rPr lang="sk-SK" sz="2400" dirty="0" err="1" smtClean="0">
                <a:solidFill>
                  <a:schemeClr val="tx1"/>
                </a:solidFill>
              </a:rPr>
              <a:t>súlodia</a:t>
            </a:r>
            <a:endParaRPr lang="sk-SK" sz="2400" dirty="0" smtClean="0"/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tx1"/>
                </a:solidFill>
              </a:rPr>
              <a:t>Sklápanie rampových nosníkov a osadzovanie </a:t>
            </a:r>
            <a:r>
              <a:rPr lang="sk-SK" sz="2400" dirty="0" err="1" smtClean="0">
                <a:solidFill>
                  <a:schemeClr val="tx1"/>
                </a:solidFill>
              </a:rPr>
              <a:t>rampovníkov</a:t>
            </a:r>
            <a:r>
              <a:rPr lang="sk-SK" sz="2400" dirty="0" smtClean="0">
                <a:solidFill>
                  <a:schemeClr val="tx1"/>
                </a:solidFill>
              </a:rPr>
              <a:t> uskutočňuje obsluha všetkých dielov PS spoločne</a:t>
            </a:r>
          </a:p>
          <a:p>
            <a:pPr lvl="1">
              <a:buClr>
                <a:srgbClr val="7A202B"/>
              </a:buClr>
              <a:buFont typeface="Wingdings" pitchFamily="2" charset="2"/>
              <a:buChar char="Ø"/>
            </a:pPr>
            <a:endParaRPr lang="sk-SK" b="1" dirty="0">
              <a:solidFill>
                <a:srgbClr val="7A202B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57486680_273369900235427_4126222308727586816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28"/>
            <a:ext cx="8715436" cy="6072230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Šípka dolu 5"/>
          <p:cNvSpPr/>
          <p:nvPr/>
        </p:nvSpPr>
        <p:spPr>
          <a:xfrm>
            <a:off x="785786" y="2714620"/>
            <a:ext cx="571504" cy="47834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400" b="1" dirty="0">
              <a:solidFill>
                <a:schemeClr val="bg1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857224" y="278605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chemeClr val="bg1"/>
                </a:solidFill>
              </a:rPr>
              <a:t>PD</a:t>
            </a:r>
            <a:endParaRPr lang="sk-SK" sz="1400" dirty="0">
              <a:solidFill>
                <a:schemeClr val="bg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1643042" y="2714620"/>
            <a:ext cx="857256" cy="50006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857356" y="2786058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>
                <a:solidFill>
                  <a:schemeClr val="bg1"/>
                </a:solidFill>
              </a:rPr>
              <a:t>RD</a:t>
            </a:r>
            <a:endParaRPr lang="sk-SK" sz="1600" dirty="0">
              <a:solidFill>
                <a:schemeClr val="bg1"/>
              </a:solidFill>
            </a:endParaRPr>
          </a:p>
        </p:txBody>
      </p:sp>
      <p:sp>
        <p:nvSpPr>
          <p:cNvPr id="10" name="Šípka dolu 9"/>
          <p:cNvSpPr/>
          <p:nvPr/>
        </p:nvSpPr>
        <p:spPr>
          <a:xfrm>
            <a:off x="3428992" y="2714620"/>
            <a:ext cx="2000264" cy="50006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4214810" y="27860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RD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2" name="Šípka dolu 11"/>
          <p:cNvSpPr/>
          <p:nvPr/>
        </p:nvSpPr>
        <p:spPr>
          <a:xfrm>
            <a:off x="6643702" y="2714620"/>
            <a:ext cx="1428728" cy="50006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143768" y="2786058"/>
            <a:ext cx="5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RD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5286412"/>
          </a:xfrm>
        </p:spPr>
        <p:txBody>
          <a:bodyPr/>
          <a:lstStyle/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Mostné </a:t>
            </a:r>
            <a:r>
              <a:rPr lang="sk-SK" sz="2400" dirty="0" err="1" smtClean="0"/>
              <a:t>súlodie</a:t>
            </a:r>
            <a:r>
              <a:rPr lang="sk-SK" sz="2400" dirty="0" smtClean="0"/>
              <a:t> 60t mostu sa skladá z 3 RD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Veliteľom MS je veliteľ pontónového družstva</a:t>
            </a:r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sz="2400" dirty="0" smtClean="0"/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sz="2400" dirty="0" smtClean="0"/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sz="2400" dirty="0" smtClean="0"/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sz="2400" dirty="0" smtClean="0"/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sz="2400" dirty="0" smtClean="0"/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sz="2400" dirty="0" smtClean="0"/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Číslo 1 pracuje na strane sťahovacieho navijaku, číslo 2 pracuje na strane spojky horného spoja a ovládacej hlavy dolného spoja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Na povel </a:t>
            </a:r>
            <a:r>
              <a:rPr lang="sk-SK" sz="2400" dirty="0" smtClean="0">
                <a:solidFill>
                  <a:srgbClr val="7A202B"/>
                </a:solidFill>
              </a:rPr>
              <a:t>„DIELY SPOJIŤ“</a:t>
            </a:r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sz="2400" dirty="0" smtClean="0"/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04886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200" b="1" dirty="0" smtClean="0">
                <a:solidFill>
                  <a:srgbClr val="7A202B"/>
                </a:solidFill>
              </a:rPr>
              <a:t>Stavba mostového </a:t>
            </a:r>
            <a:r>
              <a:rPr lang="sk-SK" sz="3200" b="1" dirty="0" err="1" smtClean="0">
                <a:solidFill>
                  <a:srgbClr val="7A202B"/>
                </a:solidFill>
              </a:rPr>
              <a:t>súlodia</a:t>
            </a:r>
            <a:r>
              <a:rPr lang="sk-SK" sz="3200" b="1" dirty="0" smtClean="0">
                <a:solidFill>
                  <a:srgbClr val="7A202B"/>
                </a:solidFill>
              </a:rPr>
              <a:t> </a:t>
            </a:r>
            <a:br>
              <a:rPr lang="sk-SK" sz="3200" b="1" dirty="0" smtClean="0">
                <a:solidFill>
                  <a:srgbClr val="7A202B"/>
                </a:solidFill>
              </a:rPr>
            </a:br>
            <a:r>
              <a:rPr lang="sk-SK" sz="3200" b="1" dirty="0" smtClean="0">
                <a:solidFill>
                  <a:srgbClr val="7A202B"/>
                </a:solidFill>
              </a:rPr>
              <a:t>(riečnej časti)</a:t>
            </a:r>
            <a:endParaRPr lang="sk-SK" sz="3200" b="1" dirty="0">
              <a:solidFill>
                <a:srgbClr val="7A202B"/>
              </a:solidFill>
            </a:endParaRPr>
          </a:p>
        </p:txBody>
      </p:sp>
      <p:pic>
        <p:nvPicPr>
          <p:cNvPr id="4" name="Obrázok 3" descr="57398675_456947905049162_2159008385284964352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3107497" y="-107157"/>
            <a:ext cx="2357454" cy="6858000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avba pontonového mostu - ženisté AČR zkrátka umí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8662" y="785794"/>
            <a:ext cx="7429552" cy="5286412"/>
          </a:xfrm>
          <a:prstGeom prst="rect">
            <a:avLst/>
          </a:prstGeom>
          <a:ln w="38100" cap="sq">
            <a:solidFill>
              <a:srgbClr val="7A202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72000"/>
          </a:xfrm>
        </p:spPr>
        <p:txBody>
          <a:bodyPr/>
          <a:lstStyle/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Skladá sa z 1 PD a z 2 RD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Stavbu riadi veliteľ </a:t>
            </a:r>
            <a:r>
              <a:rPr lang="sk-SK" sz="2400" dirty="0" err="1" smtClean="0"/>
              <a:t>súlodia</a:t>
            </a:r>
            <a:endParaRPr lang="sk-SK" sz="2400" dirty="0" smtClean="0"/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Na povel </a:t>
            </a:r>
            <a:r>
              <a:rPr lang="sk-SK" sz="2400" dirty="0" smtClean="0">
                <a:solidFill>
                  <a:srgbClr val="7A202B"/>
                </a:solidFill>
              </a:rPr>
              <a:t>„DIELY SPOJIŤ“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Stavba prebieha obdobným spôsobom ako mostové </a:t>
            </a:r>
            <a:r>
              <a:rPr lang="sk-SK" sz="2400" dirty="0" err="1" smtClean="0"/>
              <a:t>súlodie</a:t>
            </a:r>
            <a:r>
              <a:rPr lang="sk-SK" sz="2400" dirty="0" smtClean="0"/>
              <a:t> </a:t>
            </a:r>
            <a:r>
              <a:rPr lang="sk-SK" sz="2400" dirty="0" smtClean="0">
                <a:solidFill>
                  <a:srgbClr val="7A202B"/>
                </a:solidFill>
              </a:rPr>
              <a:t>(</a:t>
            </a:r>
            <a:r>
              <a:rPr lang="sk-SK" sz="2400" dirty="0" smtClean="0"/>
              <a:t>PD sa k RD pripája riečnym čelom, kde sú potrebné spoje</a:t>
            </a:r>
            <a:r>
              <a:rPr lang="sk-SK" sz="2400" dirty="0" smtClean="0">
                <a:solidFill>
                  <a:srgbClr val="7A202B"/>
                </a:solidFill>
              </a:rPr>
              <a:t>)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Číslo 1 pracuje na strane oka dolného spoja a číslo 2 na strane vidlice dolného spoja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Pred spájaním je potrebné vyklopiť prechodové mostíky hore a pred uzatváraním dolných spojov ich sklopiť na palubu susedného riečneho oddielu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871558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>
                <a:solidFill>
                  <a:srgbClr val="7A202B"/>
                </a:solidFill>
              </a:rPr>
              <a:t>Stavba pobrežných </a:t>
            </a:r>
            <a:r>
              <a:rPr lang="sk-SK" sz="4000" dirty="0" err="1" smtClean="0">
                <a:solidFill>
                  <a:srgbClr val="7A202B"/>
                </a:solidFill>
              </a:rPr>
              <a:t>súlodí</a:t>
            </a:r>
            <a:endParaRPr lang="sk-SK" sz="4000" dirty="0">
              <a:solidFill>
                <a:srgbClr val="7A202B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5429288"/>
          </a:xfrm>
        </p:spPr>
        <p:txBody>
          <a:bodyPr>
            <a:normAutofit/>
          </a:bodyPr>
          <a:lstStyle/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Čísla 2 a číslo 2 RD uvoľnia poistku a vysunú priečne čapy spojky horného spoja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Každý na jednej strane vysunie reťaze skrutkových  zdvihákov otáčaním ochrannou trubkou pohybovej skrutky rukou </a:t>
            </a:r>
            <a:r>
              <a:rPr lang="sk-SK" sz="2400" dirty="0" smtClean="0">
                <a:solidFill>
                  <a:srgbClr val="7A202B"/>
                </a:solidFill>
                <a:sym typeface="Wingdings" pitchFamily="2" charset="2"/>
              </a:rPr>
              <a:t></a:t>
            </a:r>
            <a:r>
              <a:rPr lang="sk-SK" sz="2400" dirty="0" smtClean="0">
                <a:sym typeface="Wingdings" pitchFamily="2" charset="2"/>
              </a:rPr>
              <a:t> zasunú koncové oká reťazí do otvorov vo </a:t>
            </a:r>
            <a:r>
              <a:rPr lang="sk-SK" sz="2400" dirty="0" err="1" smtClean="0">
                <a:sym typeface="Wingdings" pitchFamily="2" charset="2"/>
              </a:rPr>
              <a:t>vodítkach</a:t>
            </a:r>
            <a:r>
              <a:rPr lang="sk-SK" sz="2400" dirty="0" smtClean="0">
                <a:sym typeface="Wingdings" pitchFamily="2" charset="2"/>
              </a:rPr>
              <a:t> spojok horného spoja RD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>
                <a:sym typeface="Wingdings" pitchFamily="2" charset="2"/>
              </a:rPr>
              <a:t>Čísla 1 a 2 RD zasunú montážnymi tyčami priečne čapy do očí reťazí a zaistia ich poistkami </a:t>
            </a:r>
            <a:r>
              <a:rPr lang="sk-SK" sz="2400" dirty="0" smtClean="0">
                <a:solidFill>
                  <a:srgbClr val="7A202B"/>
                </a:solidFill>
                <a:sym typeface="Wingdings" pitchFamily="2" charset="2"/>
              </a:rPr>
              <a:t></a:t>
            </a:r>
            <a:r>
              <a:rPr lang="sk-SK" sz="2400" dirty="0" smtClean="0">
                <a:sym typeface="Wingdings" pitchFamily="2" charset="2"/>
              </a:rPr>
              <a:t> </a:t>
            </a:r>
            <a:r>
              <a:rPr lang="sk-SK" sz="2400" dirty="0" err="1" smtClean="0">
                <a:sym typeface="Wingdings" pitchFamily="2" charset="2"/>
              </a:rPr>
              <a:t>súlodie</a:t>
            </a:r>
            <a:r>
              <a:rPr lang="sk-SK" sz="2400" dirty="0" smtClean="0">
                <a:sym typeface="Wingdings" pitchFamily="2" charset="2"/>
              </a:rPr>
              <a:t> pripravené k zdvíhaniu PD</a:t>
            </a:r>
            <a:r>
              <a:rPr lang="sk-SK" sz="2400" dirty="0" smtClean="0"/>
              <a:t> 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Zdvíhanie </a:t>
            </a:r>
            <a:r>
              <a:rPr lang="sk-SK" sz="2400" dirty="0" smtClean="0">
                <a:solidFill>
                  <a:srgbClr val="7A202B"/>
                </a:solidFill>
                <a:sym typeface="Wingdings" pitchFamily="2" charset="2"/>
              </a:rPr>
              <a:t></a:t>
            </a:r>
            <a:r>
              <a:rPr lang="sk-SK" sz="2400" dirty="0" smtClean="0">
                <a:sym typeface="Wingdings" pitchFamily="2" charset="2"/>
              </a:rPr>
              <a:t> ku každému skrutkovému zdviháku jeden vojak </a:t>
            </a:r>
            <a:r>
              <a:rPr lang="sk-SK" sz="2400" dirty="0" smtClean="0">
                <a:solidFill>
                  <a:srgbClr val="7A202B"/>
                </a:solidFill>
                <a:sym typeface="Wingdings" pitchFamily="2" charset="2"/>
              </a:rPr>
              <a:t>(</a:t>
            </a:r>
            <a:r>
              <a:rPr lang="sk-SK" sz="2400" dirty="0" smtClean="0">
                <a:sym typeface="Wingdings" pitchFamily="2" charset="2"/>
              </a:rPr>
              <a:t>vzniknú dvojice, ktoré pracujú súčasne</a:t>
            </a:r>
            <a:r>
              <a:rPr lang="sk-SK" sz="2400" dirty="0" smtClean="0">
                <a:solidFill>
                  <a:srgbClr val="7A202B"/>
                </a:solidFill>
                <a:sym typeface="Wingdings" pitchFamily="2" charset="2"/>
              </a:rPr>
              <a:t>)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>
                <a:sym typeface="Wingdings" pitchFamily="2" charset="2"/>
              </a:rPr>
              <a:t>Čísla 1 zasunú montážne tyče do otvorov v pákach bŕzd skrutkových zdvihákov </a:t>
            </a:r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dirty="0" smtClean="0">
              <a:sym typeface="Wingdings" pitchFamily="2" charset="2"/>
            </a:endParaRPr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28596" y="928646"/>
            <a:ext cx="8229600" cy="5929354"/>
          </a:xfrm>
        </p:spPr>
        <p:txBody>
          <a:bodyPr/>
          <a:lstStyle/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Čísla 2 zasunú montážne tyče do otvorov výkyvných pák pohybových matíc, prestavia rukoväte </a:t>
            </a:r>
            <a:r>
              <a:rPr lang="sk-SK" sz="2400" dirty="0" err="1" smtClean="0"/>
              <a:t>západok</a:t>
            </a:r>
            <a:r>
              <a:rPr lang="sk-SK" sz="2400" dirty="0" smtClean="0"/>
              <a:t> k sebe a kývavými pohybmi k sebe a od seba napínajú reťaze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Čísla 1 priťahovaním montážnych tyčí k sebe pribrzďujú pohybové matice zdvihákov, aby sa pri chode výkyvných pák neotáčali naprázdno</a:t>
            </a:r>
          </a:p>
          <a:p>
            <a:pPr>
              <a:buClr>
                <a:srgbClr val="7A202B"/>
              </a:buClr>
              <a:buFont typeface="Arial" pitchFamily="34" charset="0"/>
              <a:buChar char="•"/>
            </a:pPr>
            <a:r>
              <a:rPr lang="sk-SK" sz="2400" dirty="0" smtClean="0"/>
              <a:t>Pribrzďovanie končí keď budú reťaze dostatočne napnuté </a:t>
            </a:r>
            <a:r>
              <a:rPr lang="sk-SK" sz="2400" dirty="0" smtClean="0">
                <a:solidFill>
                  <a:srgbClr val="7A202B"/>
                </a:solidFill>
                <a:sym typeface="Wingdings" pitchFamily="2" charset="2"/>
              </a:rPr>
              <a:t></a:t>
            </a:r>
            <a:r>
              <a:rPr lang="sk-SK" sz="2400" dirty="0" smtClean="0">
                <a:sym typeface="Wingdings" pitchFamily="2" charset="2"/>
              </a:rPr>
              <a:t> zasunú montážne tyče do voľných otvorov vo výkyvných pákach a spolu s číslami 2 zdvíhajú PD</a:t>
            </a:r>
          </a:p>
          <a:p>
            <a:pPr>
              <a:buClr>
                <a:srgbClr val="7A202B"/>
              </a:buClr>
              <a:buFont typeface="Wingdings" pitchFamily="2" charset="2"/>
              <a:buChar char="Ø"/>
            </a:pPr>
            <a:endParaRPr lang="sk-SK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280</TotalTime>
  <Words>551</Words>
  <Application>Microsoft Office PowerPoint</Application>
  <PresentationFormat>Prezentácia na obrazovke (4:3)</PresentationFormat>
  <Paragraphs>78</Paragraphs>
  <Slides>18</Slides>
  <Notes>0</Notes>
  <HiddenSlides>0</HiddenSlides>
  <MMClips>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Papier</vt:lpstr>
      <vt:lpstr>Pontónová mostová súprava (stavba 60t mosta a kotvenie)</vt:lpstr>
      <vt:lpstr>Snímka 2</vt:lpstr>
      <vt:lpstr>Snímka 3</vt:lpstr>
      <vt:lpstr>Snímka 4</vt:lpstr>
      <vt:lpstr>Stavba mostového súlodia  (riečnej časti)</vt:lpstr>
      <vt:lpstr>Snímka 6</vt:lpstr>
      <vt:lpstr>Stavba pobrežných súlodí</vt:lpstr>
      <vt:lpstr>Snímka 8</vt:lpstr>
      <vt:lpstr>Snímka 9</vt:lpstr>
      <vt:lpstr>Stavba pobrežných súlodí mostov s vjazdami vytvorenými z rampovníka</vt:lpstr>
      <vt:lpstr>Kotvenie mosta</vt:lpstr>
      <vt:lpstr>Snímka 12</vt:lpstr>
      <vt:lpstr>Snímka 13</vt:lpstr>
      <vt:lpstr>Snímka 14</vt:lpstr>
      <vt:lpstr>Snímka 15</vt:lpstr>
      <vt:lpstr>Snímka 16</vt:lpstr>
      <vt:lpstr>Zdroje</vt:lpstr>
      <vt:lpstr>Snímka 18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Pontónová mostová súprava</dc:title>
  <dc:creator>HP</dc:creator>
  <cp:lastModifiedBy>HP</cp:lastModifiedBy>
  <cp:revision>37</cp:revision>
  <dcterms:created xsi:type="dcterms:W3CDTF">2019-04-16T17:05:15Z</dcterms:created>
  <dcterms:modified xsi:type="dcterms:W3CDTF">2019-04-17T06:53:47Z</dcterms:modified>
</cp:coreProperties>
</file>