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9" r:id="rId13"/>
    <p:sldId id="266" r:id="rId14"/>
    <p:sldId id="267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A84-477D-4DDA-BF85-0FD77F197A5E}" type="datetimeFigureOut">
              <a:rPr lang="sk-SK" smtClean="0"/>
              <a:pPr/>
              <a:t>3. 3. 2019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138B-A200-4832-B1A7-CFD1D39541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A84-477D-4DDA-BF85-0FD77F197A5E}" type="datetimeFigureOut">
              <a:rPr lang="sk-SK" smtClean="0"/>
              <a:pPr/>
              <a:t>3. 3. 2019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138B-A200-4832-B1A7-CFD1D39541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A84-477D-4DDA-BF85-0FD77F197A5E}" type="datetimeFigureOut">
              <a:rPr lang="sk-SK" smtClean="0"/>
              <a:pPr/>
              <a:t>3. 3. 2019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138B-A200-4832-B1A7-CFD1D39541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A84-477D-4DDA-BF85-0FD77F197A5E}" type="datetimeFigureOut">
              <a:rPr lang="sk-SK" smtClean="0"/>
              <a:pPr/>
              <a:t>3. 3. 2019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138B-A200-4832-B1A7-CFD1D39541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A84-477D-4DDA-BF85-0FD77F197A5E}" type="datetimeFigureOut">
              <a:rPr lang="sk-SK" smtClean="0"/>
              <a:pPr/>
              <a:t>3. 3. 2019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138B-A200-4832-B1A7-CFD1D39541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A84-477D-4DDA-BF85-0FD77F197A5E}" type="datetimeFigureOut">
              <a:rPr lang="sk-SK" smtClean="0"/>
              <a:pPr/>
              <a:t>3. 3. 2019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138B-A200-4832-B1A7-CFD1D39541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A84-477D-4DDA-BF85-0FD77F197A5E}" type="datetimeFigureOut">
              <a:rPr lang="sk-SK" smtClean="0"/>
              <a:pPr/>
              <a:t>3. 3. 2019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138B-A200-4832-B1A7-CFD1D39541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A84-477D-4DDA-BF85-0FD77F197A5E}" type="datetimeFigureOut">
              <a:rPr lang="sk-SK" smtClean="0"/>
              <a:pPr/>
              <a:t>3. 3. 2019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138B-A200-4832-B1A7-CFD1D39541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A84-477D-4DDA-BF85-0FD77F197A5E}" type="datetimeFigureOut">
              <a:rPr lang="sk-SK" smtClean="0"/>
              <a:pPr/>
              <a:t>3. 3. 2019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138B-A200-4832-B1A7-CFD1D39541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A84-477D-4DDA-BF85-0FD77F197A5E}" type="datetimeFigureOut">
              <a:rPr lang="sk-SK" smtClean="0"/>
              <a:pPr/>
              <a:t>3. 3. 2019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138B-A200-4832-B1A7-CFD1D39541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D5A84-477D-4DDA-BF85-0FD77F197A5E}" type="datetimeFigureOut">
              <a:rPr lang="sk-SK" smtClean="0"/>
              <a:pPr/>
              <a:t>3. 3. 2019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8138B-A200-4832-B1A7-CFD1D395412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D5A84-477D-4DDA-BF85-0FD77F197A5E}" type="datetimeFigureOut">
              <a:rPr lang="sk-SK" smtClean="0"/>
              <a:pPr/>
              <a:t>3. 3. 2019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138B-A200-4832-B1A7-CFD1D395412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HP\Desktop\shelter.mp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.gov.sk/" TargetMode="External"/><Relationship Id="rId2" Type="http://schemas.openxmlformats.org/officeDocument/2006/relationships/hyperlink" Target="http://www.youtub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OCHRANNÉ VLASTNOSTI OPEVŇOVACÍCH OBJEKTOV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5000628" y="5714992"/>
            <a:ext cx="4000528" cy="1143008"/>
          </a:xfrm>
        </p:spPr>
        <p:txBody>
          <a:bodyPr>
            <a:normAutofit/>
          </a:bodyPr>
          <a:lstStyle/>
          <a:p>
            <a:r>
              <a:rPr lang="sk-SK" sz="1800" dirty="0" err="1" smtClean="0">
                <a:solidFill>
                  <a:schemeClr val="tx1"/>
                </a:solidFill>
              </a:rPr>
              <a:t>voj.Šimon</a:t>
            </a:r>
            <a:r>
              <a:rPr lang="sk-SK" sz="1800" dirty="0" smtClean="0">
                <a:solidFill>
                  <a:schemeClr val="tx1"/>
                </a:solidFill>
              </a:rPr>
              <a:t> </a:t>
            </a:r>
            <a:r>
              <a:rPr lang="sk-SK" sz="1800" dirty="0" err="1" smtClean="0">
                <a:solidFill>
                  <a:schemeClr val="tx1"/>
                </a:solidFill>
              </a:rPr>
              <a:t>Matisovský</a:t>
            </a:r>
            <a:endParaRPr lang="sk-SK" sz="1800" dirty="0" smtClean="0">
              <a:solidFill>
                <a:schemeClr val="tx1"/>
              </a:solidFill>
            </a:endParaRPr>
          </a:p>
          <a:p>
            <a:r>
              <a:rPr lang="sk-SK" sz="1800" dirty="0" smtClean="0">
                <a:solidFill>
                  <a:schemeClr val="tx1"/>
                </a:solidFill>
              </a:rPr>
              <a:t>B21b BOŠ</a:t>
            </a:r>
          </a:p>
          <a:p>
            <a:r>
              <a:rPr lang="sk-SK" sz="1800" dirty="0" smtClean="0">
                <a:solidFill>
                  <a:schemeClr val="tx1"/>
                </a:solidFill>
              </a:rPr>
              <a:t>Ženijná podpora I</a:t>
            </a:r>
            <a:endParaRPr lang="sk-SK" sz="1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VÃ½sledok vyhÄ¾adÃ¡vania obrÃ¡zkov pre dopyt zenisti zna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85728"/>
            <a:ext cx="2619427" cy="1964570"/>
          </a:xfrm>
          <a:prstGeom prst="rect">
            <a:avLst/>
          </a:prstGeom>
          <a:noFill/>
        </p:spPr>
      </p:pic>
      <p:pic>
        <p:nvPicPr>
          <p:cNvPr id="1028" name="Picture 4" descr="VÃ½sledok vyhÄ¾adÃ¡vania obrÃ¡zkov pre dopyt zenisti zna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571876"/>
            <a:ext cx="1714500" cy="2200275"/>
          </a:xfrm>
          <a:prstGeom prst="rect">
            <a:avLst/>
          </a:prstGeom>
          <a:noFill/>
        </p:spPr>
      </p:pic>
      <p:pic>
        <p:nvPicPr>
          <p:cNvPr id="1030" name="Picture 6" descr="VÃ½sledok vyhÄ¾adÃ¡vania obrÃ¡zkov pre dopyt akademia ozbrojenych si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3786190"/>
            <a:ext cx="1857388" cy="1857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sk-SK" sz="2700" dirty="0" smtClean="0"/>
              <a:t>Požiadavky </a:t>
            </a:r>
            <a:r>
              <a:rPr lang="sk-SK" sz="2700" dirty="0"/>
              <a:t>na odolnosť opevňovacích objektov pre </a:t>
            </a:r>
            <a:r>
              <a:rPr lang="sk-SK" dirty="0"/>
              <a:t/>
            </a:r>
            <a:br>
              <a:rPr lang="sk-SK" dirty="0"/>
            </a:br>
            <a:r>
              <a:rPr lang="sk-SK" sz="2700" dirty="0"/>
              <a:t>rôzne stupne priamej ochrany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2296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/>
              <a:t>Triedy vybavenia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/>
          </a:bodyPr>
          <a:lstStyle/>
          <a:p>
            <a:r>
              <a:rPr lang="sk-SK" sz="2400" dirty="0"/>
              <a:t>Trieda vybavenia určuje kvalitu a kvantitu vybavenia opevňovacích objektov </a:t>
            </a:r>
            <a:endParaRPr lang="sk-SK" sz="2400" dirty="0" smtClean="0"/>
          </a:p>
          <a:p>
            <a:r>
              <a:rPr lang="sk-SK" sz="2400" dirty="0" smtClean="0"/>
              <a:t>Označuje </a:t>
            </a:r>
            <a:r>
              <a:rPr lang="sk-SK" sz="2400" dirty="0"/>
              <a:t>sa veľkými písmenami </a:t>
            </a:r>
            <a:r>
              <a:rPr lang="sk-SK" sz="2400" b="1" dirty="0"/>
              <a:t>A </a:t>
            </a:r>
            <a:r>
              <a:rPr lang="sk-SK" sz="2400" b="1" dirty="0" smtClean="0"/>
              <a:t>až F</a:t>
            </a:r>
          </a:p>
          <a:p>
            <a:pPr>
              <a:buNone/>
            </a:pPr>
            <a:r>
              <a:rPr lang="pl-PL" sz="2400" dirty="0" smtClean="0"/>
              <a:t>    </a:t>
            </a:r>
          </a:p>
          <a:p>
            <a:pPr>
              <a:buNone/>
            </a:pPr>
            <a:r>
              <a:rPr lang="pl-PL" sz="2400" b="1" dirty="0"/>
              <a:t> </a:t>
            </a:r>
            <a:r>
              <a:rPr lang="pl-PL" sz="2400" b="1" dirty="0" smtClean="0"/>
              <a:t>    trieda </a:t>
            </a:r>
            <a:r>
              <a:rPr lang="pl-PL" sz="2400" b="1" dirty="0"/>
              <a:t>F </a:t>
            </a:r>
            <a:r>
              <a:rPr lang="pl-PL" sz="2400" dirty="0"/>
              <a:t>-</a:t>
            </a:r>
            <a:r>
              <a:rPr lang="pl-PL" sz="2400" dirty="0" smtClean="0"/>
              <a:t> </a:t>
            </a:r>
            <a:r>
              <a:rPr lang="pl-PL" sz="2400" dirty="0"/>
              <a:t>prakticky bez </a:t>
            </a:r>
            <a:r>
              <a:rPr lang="pl-PL" sz="2400" dirty="0" smtClean="0"/>
              <a:t>vybavenia,</a:t>
            </a:r>
            <a:r>
              <a:rPr lang="sk-SK" sz="2400" dirty="0"/>
              <a:t> </a:t>
            </a:r>
            <a:r>
              <a:rPr lang="sk-SK" sz="2400" dirty="0" smtClean="0"/>
              <a:t>nepretržitý </a:t>
            </a:r>
            <a:r>
              <a:rPr lang="sk-SK" sz="2400" dirty="0"/>
              <a:t>pobyt po </a:t>
            </a:r>
            <a:r>
              <a:rPr lang="sk-SK" sz="2400" dirty="0" smtClean="0"/>
              <a:t>niekoľko hodín </a:t>
            </a:r>
            <a:endParaRPr lang="pl-PL" sz="2400" dirty="0" smtClean="0"/>
          </a:p>
          <a:p>
            <a:pPr>
              <a:buNone/>
            </a:pPr>
            <a:r>
              <a:rPr lang="pl-PL" sz="2400" dirty="0"/>
              <a:t> </a:t>
            </a:r>
            <a:r>
              <a:rPr lang="pl-PL" sz="2400" dirty="0" smtClean="0"/>
              <a:t>   </a:t>
            </a:r>
          </a:p>
          <a:p>
            <a:pPr>
              <a:buNone/>
            </a:pPr>
            <a:r>
              <a:rPr lang="pl-PL" sz="2400" b="1" dirty="0"/>
              <a:t> </a:t>
            </a:r>
            <a:r>
              <a:rPr lang="pl-PL" sz="2400" b="1" dirty="0" smtClean="0"/>
              <a:t>   </a:t>
            </a:r>
            <a:r>
              <a:rPr lang="pt-BR" sz="2400" b="1" dirty="0" smtClean="0"/>
              <a:t>trieda </a:t>
            </a:r>
            <a:r>
              <a:rPr lang="pt-BR" sz="2400" b="1" dirty="0"/>
              <a:t>E </a:t>
            </a:r>
            <a:r>
              <a:rPr lang="sk-SK" sz="2400" b="1" dirty="0"/>
              <a:t> </a:t>
            </a:r>
            <a:r>
              <a:rPr lang="sk-SK" sz="2400" dirty="0" smtClean="0"/>
              <a:t>-</a:t>
            </a:r>
            <a:r>
              <a:rPr lang="pt-BR" sz="2400" dirty="0" smtClean="0"/>
              <a:t> </a:t>
            </a:r>
            <a:r>
              <a:rPr lang="pt-BR" sz="2400" dirty="0"/>
              <a:t>obmedzené </a:t>
            </a:r>
            <a:r>
              <a:rPr lang="pt-BR" sz="2400" dirty="0" smtClean="0"/>
              <a:t>vybavenie</a:t>
            </a:r>
            <a:r>
              <a:rPr lang="sk-SK" sz="2400" dirty="0" smtClean="0"/>
              <a:t>,</a:t>
            </a:r>
            <a:r>
              <a:rPr lang="pl-PL" sz="2400" dirty="0"/>
              <a:t> pobyt po dobu </a:t>
            </a:r>
            <a:r>
              <a:rPr lang="pl-PL" sz="2400" dirty="0" smtClean="0"/>
              <a:t>až 24 </a:t>
            </a:r>
            <a:r>
              <a:rPr lang="pl-PL" sz="2400" dirty="0"/>
              <a:t>hodín </a:t>
            </a:r>
            <a:endParaRPr lang="pl-PL" sz="2400" dirty="0" smtClean="0"/>
          </a:p>
          <a:p>
            <a:pPr>
              <a:buNone/>
            </a:pPr>
            <a:r>
              <a:rPr lang="pl-PL" sz="2400" dirty="0"/>
              <a:t> </a:t>
            </a:r>
            <a:r>
              <a:rPr lang="pl-PL" sz="2400" dirty="0" smtClean="0"/>
              <a:t>    </a:t>
            </a: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    </a:t>
            </a:r>
            <a:r>
              <a:rPr lang="es-ES" sz="2400" b="1" dirty="0"/>
              <a:t>trieda D</a:t>
            </a:r>
            <a:r>
              <a:rPr lang="es-ES" sz="2400" dirty="0"/>
              <a:t> </a:t>
            </a:r>
            <a:r>
              <a:rPr lang="sk-SK" sz="2400" dirty="0"/>
              <a:t>-</a:t>
            </a:r>
            <a:r>
              <a:rPr lang="es-ES" sz="2400" dirty="0" smtClean="0"/>
              <a:t> </a:t>
            </a:r>
            <a:r>
              <a:rPr lang="es-ES" sz="2400" dirty="0"/>
              <a:t>jednoduché vybavenie</a:t>
            </a:r>
            <a:r>
              <a:rPr lang="sk-SK" sz="2400" dirty="0" smtClean="0"/>
              <a:t> ,pobyt ž po dobu 3 dní </a:t>
            </a:r>
          </a:p>
          <a:p>
            <a:pPr>
              <a:buNone/>
            </a:pPr>
            <a:r>
              <a:rPr lang="sk-SK" sz="2400" dirty="0" smtClean="0"/>
              <a:t>   </a:t>
            </a:r>
          </a:p>
          <a:p>
            <a:pPr>
              <a:buNone/>
            </a:pPr>
            <a:r>
              <a:rPr lang="sk-SK" sz="2400" dirty="0"/>
              <a:t> </a:t>
            </a:r>
            <a:r>
              <a:rPr lang="sk-SK" sz="2400" dirty="0" smtClean="0"/>
              <a:t>   </a:t>
            </a:r>
            <a:r>
              <a:rPr lang="sk-SK" sz="2400" b="1" dirty="0" smtClean="0"/>
              <a:t>vyššie </a:t>
            </a:r>
            <a:r>
              <a:rPr lang="sk-SK" sz="2400" b="1" dirty="0"/>
              <a:t>triedy </a:t>
            </a:r>
            <a:r>
              <a:rPr lang="sk-SK" sz="2400" dirty="0"/>
              <a:t>vybavenia sú určené pre stále opevňovacie objekty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357158" y="1285860"/>
            <a:ext cx="8572560" cy="5143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dirty="0" smtClean="0"/>
              <a:t>Trieda vybavenia určuje kvalitu a kvantitu vybavenia opevňovacích </a:t>
            </a:r>
            <a:r>
              <a:rPr lang="sk-SK" dirty="0" smtClean="0"/>
              <a:t>objektov. </a:t>
            </a:r>
            <a:endParaRPr lang="sk-SK" dirty="0" smtClean="0"/>
          </a:p>
          <a:p>
            <a:r>
              <a:rPr lang="sk-SK" dirty="0" smtClean="0"/>
              <a:t>Označuje sa veľkými písmenami </a:t>
            </a:r>
            <a:r>
              <a:rPr lang="sk-SK" b="1" dirty="0" smtClean="0"/>
              <a:t>A až </a:t>
            </a:r>
            <a:r>
              <a:rPr lang="sk-SK" b="1" dirty="0" smtClean="0"/>
              <a:t>F.</a:t>
            </a:r>
            <a:endParaRPr lang="sk-SK" b="1" dirty="0" smtClean="0"/>
          </a:p>
          <a:p>
            <a:pPr>
              <a:buNone/>
            </a:pPr>
            <a:r>
              <a:rPr lang="pl-PL" dirty="0" smtClean="0"/>
              <a:t>    </a:t>
            </a:r>
          </a:p>
          <a:p>
            <a:pPr>
              <a:buNone/>
            </a:pPr>
            <a:r>
              <a:rPr lang="pl-PL" b="1" dirty="0" smtClean="0"/>
              <a:t>     trieda F </a:t>
            </a:r>
            <a:r>
              <a:rPr lang="pl-PL" dirty="0" smtClean="0"/>
              <a:t>- prakticky bez vybavenia,</a:t>
            </a:r>
            <a:r>
              <a:rPr lang="sk-SK" dirty="0" smtClean="0"/>
              <a:t> nepretržitý pobyt po niekoľko hodín </a:t>
            </a:r>
            <a:endParaRPr lang="pl-PL" dirty="0" smtClean="0"/>
          </a:p>
          <a:p>
            <a:pPr>
              <a:buNone/>
            </a:pPr>
            <a:r>
              <a:rPr lang="pl-PL" dirty="0" smtClean="0"/>
              <a:t>    </a:t>
            </a:r>
          </a:p>
          <a:p>
            <a:pPr>
              <a:buNone/>
            </a:pPr>
            <a:r>
              <a:rPr lang="pl-PL" b="1" dirty="0" smtClean="0"/>
              <a:t>    </a:t>
            </a:r>
            <a:r>
              <a:rPr lang="pt-BR" b="1" dirty="0" smtClean="0"/>
              <a:t>trieda E </a:t>
            </a:r>
            <a:r>
              <a:rPr lang="sk-SK" b="1" dirty="0" smtClean="0"/>
              <a:t> </a:t>
            </a:r>
            <a:r>
              <a:rPr lang="sk-SK" dirty="0" smtClean="0"/>
              <a:t>-</a:t>
            </a:r>
            <a:r>
              <a:rPr lang="pt-BR" dirty="0" smtClean="0"/>
              <a:t> obmedzené vybavenie</a:t>
            </a:r>
            <a:r>
              <a:rPr lang="sk-SK" dirty="0" smtClean="0"/>
              <a:t>,</a:t>
            </a:r>
            <a:r>
              <a:rPr lang="pl-PL" dirty="0" smtClean="0"/>
              <a:t> pobyt po dobu až 24 hodín </a:t>
            </a:r>
          </a:p>
          <a:p>
            <a:pPr>
              <a:buNone/>
            </a:pPr>
            <a:r>
              <a:rPr lang="pl-PL" dirty="0" smtClean="0"/>
              <a:t>     </a:t>
            </a:r>
            <a:endParaRPr lang="sk-SK" dirty="0" smtClean="0"/>
          </a:p>
          <a:p>
            <a:pPr>
              <a:buNone/>
            </a:pPr>
            <a:r>
              <a:rPr lang="sk-SK" dirty="0" smtClean="0"/>
              <a:t>    </a:t>
            </a:r>
            <a:r>
              <a:rPr lang="es-ES" b="1" dirty="0" smtClean="0"/>
              <a:t>trieda D</a:t>
            </a:r>
            <a:r>
              <a:rPr lang="es-ES" dirty="0" smtClean="0"/>
              <a:t> </a:t>
            </a:r>
            <a:r>
              <a:rPr lang="sk-SK" dirty="0" smtClean="0"/>
              <a:t>-</a:t>
            </a:r>
            <a:r>
              <a:rPr lang="es-ES" dirty="0" smtClean="0"/>
              <a:t> jednoduché vybavenie</a:t>
            </a:r>
            <a:r>
              <a:rPr lang="sk-SK" dirty="0" smtClean="0"/>
              <a:t> ,pobyt ž po dobu 3 dní </a:t>
            </a:r>
          </a:p>
          <a:p>
            <a:pPr>
              <a:buNone/>
            </a:pPr>
            <a:r>
              <a:rPr lang="sk-SK" dirty="0" smtClean="0"/>
              <a:t>   </a:t>
            </a:r>
          </a:p>
          <a:p>
            <a:pPr>
              <a:buNone/>
            </a:pPr>
            <a:r>
              <a:rPr lang="sk-SK" dirty="0" smtClean="0"/>
              <a:t>    </a:t>
            </a:r>
            <a:r>
              <a:rPr lang="sk-SK" b="1" dirty="0" smtClean="0"/>
              <a:t>vyššie triedy </a:t>
            </a:r>
            <a:r>
              <a:rPr lang="sk-SK" dirty="0" smtClean="0"/>
              <a:t>vybavenia sú určené pre stále opevňovacie </a:t>
            </a:r>
            <a:endParaRPr lang="sk-SK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85794"/>
            <a:ext cx="781714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2530" name="Picture 2" descr="VÃ½sledok vyhÄ¾adÃ¡vania obrÃ¡zkov pre dopyt army bunk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44902"/>
            <a:ext cx="4984680" cy="2612660"/>
          </a:xfrm>
          <a:prstGeom prst="rect">
            <a:avLst/>
          </a:prstGeom>
          <a:noFill/>
        </p:spPr>
      </p:pic>
      <p:pic>
        <p:nvPicPr>
          <p:cNvPr id="22532" name="Picture 4" descr="VÃ½sledok vyhÄ¾adÃ¡vania obrÃ¡zkov pre dopyt army bunk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357562"/>
            <a:ext cx="3929090" cy="3040247"/>
          </a:xfrm>
          <a:prstGeom prst="rect">
            <a:avLst/>
          </a:prstGeom>
          <a:noFill/>
        </p:spPr>
      </p:pic>
      <p:pic>
        <p:nvPicPr>
          <p:cNvPr id="22534" name="Picture 6" descr="VÃ½sledok vyhÄ¾adÃ¡vania obrÃ¡zkov pre dopyt army nuclear bunker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714356"/>
            <a:ext cx="3500462" cy="2625346"/>
          </a:xfrm>
          <a:prstGeom prst="rect">
            <a:avLst/>
          </a:prstGeom>
          <a:noFill/>
        </p:spPr>
      </p:pic>
      <p:pic>
        <p:nvPicPr>
          <p:cNvPr id="22536" name="Picture 8" descr="VÃ½sledok vyhÄ¾adÃ¡vania obrÃ¡zkov pre dopyt zakladne afganista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3357562"/>
            <a:ext cx="4572000" cy="3038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Zaradenie opevňovacích objektov podľa stupňa priamej </a:t>
            </a:r>
            <a:br>
              <a:rPr lang="sk-SK" sz="2400" dirty="0"/>
            </a:br>
            <a:r>
              <a:rPr lang="sk-SK" sz="2400" dirty="0"/>
              <a:t>ochrany a triedy vybavenia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00174"/>
            <a:ext cx="75914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80" name="Picture 4" descr="VÃ½sledok vyhÄ¾adÃ¡vania obrÃ¡zkov pre dopyt ok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929066"/>
            <a:ext cx="3738522" cy="2654351"/>
          </a:xfrm>
          <a:prstGeom prst="rect">
            <a:avLst/>
          </a:prstGeom>
          <a:noFill/>
        </p:spPr>
      </p:pic>
      <p:pic>
        <p:nvPicPr>
          <p:cNvPr id="24582" name="Picture 6" descr="VÃ½sledok vyhÄ¾adÃ¡vania obrÃ¡zkov pre dopyt zako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76750" y="3929066"/>
            <a:ext cx="3524274" cy="26432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8" name="shelter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158" y="232150"/>
            <a:ext cx="8501122" cy="6375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596" y="1571612"/>
            <a:ext cx="8229600" cy="4526280"/>
          </a:xfrm>
        </p:spPr>
        <p:txBody>
          <a:bodyPr/>
          <a:lstStyle/>
          <a:p>
            <a:r>
              <a:rPr lang="sk-SK" dirty="0" smtClean="0"/>
              <a:t>SPG-3-39 čl.17 ,18, 19, 20</a:t>
            </a:r>
          </a:p>
          <a:p>
            <a:r>
              <a:rPr lang="sk-SK" dirty="0" err="1" smtClean="0">
                <a:hlinkClick r:id="rId2"/>
              </a:rPr>
              <a:t>www.youtube.com</a:t>
            </a:r>
            <a:endParaRPr lang="sk-SK" dirty="0" smtClean="0"/>
          </a:p>
          <a:p>
            <a:r>
              <a:rPr lang="sk-SK" dirty="0" smtClean="0">
                <a:hlinkClick r:id="rId3"/>
              </a:rPr>
              <a:t>https://www.mod.gov.sk/</a:t>
            </a:r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28728" y="928670"/>
            <a:ext cx="6400816" cy="1143000"/>
          </a:xfrm>
        </p:spPr>
        <p:txBody>
          <a:bodyPr/>
          <a:lstStyle/>
          <a:p>
            <a:r>
              <a:rPr lang="sk-SK" b="1" i="1" dirty="0" smtClean="0"/>
              <a:t>Ďakujem za pozornosť</a:t>
            </a:r>
            <a:endParaRPr lang="sk-SK" b="1" i="1" dirty="0"/>
          </a:p>
        </p:txBody>
      </p:sp>
      <p:pic>
        <p:nvPicPr>
          <p:cNvPr id="40962" name="Picture 2" descr="Å¾enist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357430"/>
            <a:ext cx="5524500" cy="3790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b="1" dirty="0" smtClean="0"/>
              <a:t>Opevňovacie objekty a ochranné stavby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b="1" dirty="0" smtClean="0"/>
              <a:t>Opevňovanie</a:t>
            </a:r>
            <a:r>
              <a:rPr lang="sk-SK" dirty="0" smtClean="0"/>
              <a:t> : </a:t>
            </a:r>
            <a:r>
              <a:rPr lang="sk-SK" sz="2400" dirty="0" smtClean="0"/>
              <a:t>činnosť zameraná na zoslabovanie alebo                 odstraňovanie nevýhodných vlastnosti terénu a zdokonaľovanie terénu pre boj.</a:t>
            </a:r>
          </a:p>
          <a:p>
            <a:endParaRPr lang="sk-SK" sz="2400" dirty="0"/>
          </a:p>
          <a:p>
            <a:r>
              <a:rPr lang="pl-PL" b="1" dirty="0" smtClean="0"/>
              <a:t>Rozdelenie </a:t>
            </a:r>
            <a:r>
              <a:rPr lang="pl-PL" b="1" dirty="0"/>
              <a:t>opevňovacích objektov podľa </a:t>
            </a:r>
            <a:r>
              <a:rPr lang="pl-PL" b="1" dirty="0" smtClean="0"/>
              <a:t>funkcie:</a:t>
            </a:r>
          </a:p>
          <a:p>
            <a:endParaRPr lang="sk-SK" dirty="0"/>
          </a:p>
          <a:p>
            <a:r>
              <a:rPr lang="sk-SK" sz="2400" dirty="0"/>
              <a:t>ochranné stavby</a:t>
            </a:r>
          </a:p>
          <a:p>
            <a:r>
              <a:rPr lang="sk-SK" sz="2400" dirty="0"/>
              <a:t>opevňovacie zátarasy</a:t>
            </a:r>
            <a:endParaRPr lang="sk-SK" sz="2400" b="1" dirty="0"/>
          </a:p>
        </p:txBody>
      </p:sp>
      <p:pic>
        <p:nvPicPr>
          <p:cNvPr id="13314" name="Picture 2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3929066"/>
            <a:ext cx="2791665" cy="1857388"/>
          </a:xfrm>
          <a:prstGeom prst="rect">
            <a:avLst/>
          </a:prstGeom>
          <a:noFill/>
        </p:spPr>
      </p:pic>
      <p:pic>
        <p:nvPicPr>
          <p:cNvPr id="13316" name="Picture 4" descr="VÃ½sledok vyhÄ¾adÃ¡vania obrÃ¡zkov pre dopyt Å¾enist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786322"/>
            <a:ext cx="2476550" cy="1857412"/>
          </a:xfrm>
          <a:prstGeom prst="rect">
            <a:avLst/>
          </a:prstGeom>
          <a:noFill/>
        </p:spPr>
      </p:pic>
      <p:sp>
        <p:nvSpPr>
          <p:cNvPr id="6" name="Zaoblený obdĺžnik 5"/>
          <p:cNvSpPr/>
          <p:nvPr/>
        </p:nvSpPr>
        <p:spPr>
          <a:xfrm>
            <a:off x="500034" y="1714488"/>
            <a:ext cx="8215370" cy="13573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b="1" dirty="0" smtClean="0"/>
              <a:t>Opevňovanie</a:t>
            </a:r>
            <a:r>
              <a:rPr lang="sk-SK" dirty="0" smtClean="0"/>
              <a:t> : činnosť zameraná na zoslabovanie alebo odstraňovanie nevýhodných vlastnosti terénu a zdokonaľovanie terénu pre boj.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/>
              <a:t>Všeobecné zásady 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r>
              <a:rPr lang="sk-SK" sz="2400" b="1" dirty="0" smtClean="0"/>
              <a:t>1)Opevňovacie </a:t>
            </a:r>
            <a:r>
              <a:rPr lang="sk-SK" sz="2400" b="1" dirty="0"/>
              <a:t>objekty </a:t>
            </a:r>
            <a:r>
              <a:rPr lang="sk-SK" sz="2400" dirty="0"/>
              <a:t>svojimi ochrannými vrstvami, konštrukciou a vybavením v danej miere zaisťujú priamu ochranu </a:t>
            </a:r>
            <a:r>
              <a:rPr lang="sk-SK" sz="2400" dirty="0" smtClean="0"/>
              <a:t>živej </a:t>
            </a:r>
            <a:r>
              <a:rPr lang="sk-SK" sz="2400" dirty="0"/>
              <a:t>sily, techniky a materiálu </a:t>
            </a:r>
            <a:r>
              <a:rPr lang="sk-SK" sz="2400" dirty="0" smtClean="0"/>
              <a:t>.</a:t>
            </a:r>
          </a:p>
          <a:p>
            <a:endParaRPr lang="sk-SK" sz="2400" b="1" dirty="0" smtClean="0"/>
          </a:p>
          <a:p>
            <a:r>
              <a:rPr lang="sk-SK" sz="2400" b="1" dirty="0" smtClean="0"/>
              <a:t>2</a:t>
            </a:r>
            <a:r>
              <a:rPr lang="sk-SK" sz="2400" b="1" dirty="0"/>
              <a:t>) Ochrana proti tlakovej vlne</a:t>
            </a:r>
            <a:r>
              <a:rPr lang="sk-SK" sz="2400" dirty="0"/>
              <a:t> jadrového výbuchu a tlakovej vlne pri výbuchu klasických prostriedkov ničenia sa dosahuje pevnosťou konštrukcie opevňovacieho objektu a protitlakovou úpravou všetkých vstupov a otvorov </a:t>
            </a:r>
            <a:r>
              <a:rPr lang="sk-SK" sz="2400" dirty="0" smtClean="0"/>
              <a:t>.</a:t>
            </a:r>
          </a:p>
          <a:p>
            <a:endParaRPr lang="sk-SK" sz="2400" b="1" dirty="0" smtClean="0"/>
          </a:p>
          <a:p>
            <a:r>
              <a:rPr lang="sk-SK" sz="2400" b="1" dirty="0" smtClean="0"/>
              <a:t>(</a:t>
            </a:r>
            <a:r>
              <a:rPr lang="sk-SK" sz="2400" b="1" dirty="0"/>
              <a:t>3) Ochrana proti svetelnému </a:t>
            </a:r>
            <a:r>
              <a:rPr lang="sk-SK" sz="2400" b="1" dirty="0" smtClean="0"/>
              <a:t>žiareniu </a:t>
            </a:r>
            <a:r>
              <a:rPr lang="sk-SK" sz="2400" b="1" dirty="0"/>
              <a:t>jadrového výbuchu</a:t>
            </a:r>
            <a:r>
              <a:rPr lang="sk-SK" sz="2400" dirty="0"/>
              <a:t> sa zabezpečuje </a:t>
            </a:r>
            <a:r>
              <a:rPr lang="sk-SK" sz="2400" dirty="0" smtClean="0"/>
              <a:t>použitím </a:t>
            </a:r>
            <a:r>
              <a:rPr lang="sk-SK" sz="2400" dirty="0"/>
              <a:t>nehorľavého materiálu pre vonkajšiu konštrukciu, prípadne jeho nehorľavou povrchovou </a:t>
            </a:r>
            <a:r>
              <a:rPr lang="sk-SK" sz="2400" dirty="0" smtClean="0"/>
              <a:t>úpravou.</a:t>
            </a:r>
            <a:endParaRPr lang="sk-SK" sz="2400" dirty="0"/>
          </a:p>
        </p:txBody>
      </p:sp>
      <p:sp>
        <p:nvSpPr>
          <p:cNvPr id="5" name="Zaoblený obdĺžnik 4"/>
          <p:cNvSpPr/>
          <p:nvPr/>
        </p:nvSpPr>
        <p:spPr>
          <a:xfrm>
            <a:off x="357158" y="1357298"/>
            <a:ext cx="8429684" cy="52149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b="1" dirty="0" smtClean="0"/>
              <a:t>1)Opevňovacie objekty </a:t>
            </a:r>
            <a:r>
              <a:rPr lang="sk-SK" dirty="0" smtClean="0"/>
              <a:t>svojimi ochrannými vrstvami, konštrukciou a vybavením v danej miere zaisťujú priamu ochranu živej sily, techniky a materiálu .</a:t>
            </a:r>
          </a:p>
          <a:p>
            <a:endParaRPr lang="sk-SK" b="1" dirty="0" smtClean="0"/>
          </a:p>
          <a:p>
            <a:r>
              <a:rPr lang="sk-SK" b="1" dirty="0" smtClean="0"/>
              <a:t>2) Ochrana proti tlakovej vlne</a:t>
            </a:r>
            <a:r>
              <a:rPr lang="sk-SK" dirty="0" smtClean="0"/>
              <a:t> jadrového výbuchu a tlakovej vlne pri výbuchu klasických prostriedkov ničenia sa dosahuje pevnosťou konštrukcie opevňovacieho objektu a protitlakovou úpravou všetkých vstupov a otvorov .</a:t>
            </a:r>
          </a:p>
          <a:p>
            <a:endParaRPr lang="sk-SK" b="1" dirty="0" smtClean="0"/>
          </a:p>
          <a:p>
            <a:r>
              <a:rPr lang="sk-SK" b="1" dirty="0" smtClean="0"/>
              <a:t>(3) Ochrana proti svetelnému žiareniu jadrového výbuchu</a:t>
            </a:r>
            <a:r>
              <a:rPr lang="sk-SK" dirty="0" smtClean="0"/>
              <a:t> sa zabezpečuje použitím nehorľavého materiálu pre vonkajšiu konštrukciu, prípadne jeho nehorľavou povrchovou úpravou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572272"/>
          </a:xfrm>
        </p:spPr>
        <p:txBody>
          <a:bodyPr>
            <a:normAutofit/>
          </a:bodyPr>
          <a:lstStyle/>
          <a:p>
            <a:r>
              <a:rPr lang="sk-SK" sz="2400" b="1" dirty="0"/>
              <a:t>(4) Ochrana proti prenikavému rádioaktívnemu </a:t>
            </a:r>
            <a:r>
              <a:rPr lang="sk-SK" sz="2400" b="1" dirty="0" smtClean="0"/>
              <a:t>žiareniu </a:t>
            </a:r>
            <a:r>
              <a:rPr lang="sk-SK" sz="2400" dirty="0"/>
              <a:t>jadrového výbuchu sa dosahuje výškou zakrytia </a:t>
            </a:r>
            <a:r>
              <a:rPr lang="sk-SK" sz="2400" dirty="0" smtClean="0"/>
              <a:t>a </a:t>
            </a:r>
            <a:r>
              <a:rPr lang="sk-SK" sz="2400" dirty="0"/>
              <a:t>v menšej miere </a:t>
            </a:r>
            <a:r>
              <a:rPr lang="sk-SK" sz="2400" dirty="0" smtClean="0"/>
              <a:t>tiež </a:t>
            </a:r>
            <a:r>
              <a:rPr lang="sk-SK" sz="2400" dirty="0"/>
              <a:t>hrúbkou konštrukcie. </a:t>
            </a:r>
            <a:endParaRPr lang="sk-SK" sz="2400" dirty="0" smtClean="0"/>
          </a:p>
          <a:p>
            <a:pPr>
              <a:buNone/>
            </a:pPr>
            <a:endParaRPr lang="sk-SK" sz="2400" dirty="0"/>
          </a:p>
          <a:p>
            <a:r>
              <a:rPr lang="sk-SK" sz="2400" b="1" dirty="0"/>
              <a:t>(5) Ochrana proti účinkom rádioaktívnej kontaminácií terénu</a:t>
            </a:r>
            <a:r>
              <a:rPr lang="sk-SK" sz="2400" dirty="0"/>
              <a:t>, toxickým chemickým látkam a bojovým biologickým prostriedkom sa dosahuje dokonalým plynotesným oddelením vnútorného priestoru opevňovacieho objektu od vonkajšej atmosféry </a:t>
            </a:r>
            <a:r>
              <a:rPr lang="sk-SK" sz="2400" dirty="0" smtClean="0"/>
              <a:t>.</a:t>
            </a:r>
          </a:p>
          <a:p>
            <a:endParaRPr lang="sk-SK" sz="2400" dirty="0"/>
          </a:p>
          <a:p>
            <a:r>
              <a:rPr lang="sk-SK" sz="2400" b="1" dirty="0"/>
              <a:t>(6) Ochrana proti zápalným látkam </a:t>
            </a:r>
            <a:r>
              <a:rPr lang="sk-SK" sz="2400" dirty="0"/>
              <a:t>sa dosahuje </a:t>
            </a:r>
            <a:r>
              <a:rPr lang="sk-SK" sz="2400" dirty="0" err="1"/>
              <a:t>nehorlavosťou</a:t>
            </a:r>
            <a:r>
              <a:rPr lang="sk-SK" sz="2400" dirty="0"/>
              <a:t> vonkajšej konštrukcie, zabránením zatekania zápalných látok do opevňovacieho </a:t>
            </a:r>
            <a:r>
              <a:rPr lang="sk-SK" sz="2400" dirty="0" smtClean="0"/>
              <a:t>objektu.</a:t>
            </a:r>
          </a:p>
          <a:p>
            <a:endParaRPr lang="sk-SK" sz="2400" dirty="0"/>
          </a:p>
          <a:p>
            <a:r>
              <a:rPr lang="sk-SK" sz="2400" b="1" dirty="0"/>
              <a:t>(7) Ochrana proti klasickým prostriedkom ničenia </a:t>
            </a:r>
            <a:r>
              <a:rPr lang="sk-SK" sz="2400" dirty="0"/>
              <a:t>sa dosahuje pevnosťou konštrukcie a výškou zakrytia </a:t>
            </a:r>
          </a:p>
          <a:p>
            <a:endParaRPr lang="sk-SK" sz="2400" dirty="0"/>
          </a:p>
        </p:txBody>
      </p:sp>
      <p:sp>
        <p:nvSpPr>
          <p:cNvPr id="4" name="Zaoblený obdĺžnik 3"/>
          <p:cNvSpPr/>
          <p:nvPr/>
        </p:nvSpPr>
        <p:spPr>
          <a:xfrm>
            <a:off x="428596" y="214290"/>
            <a:ext cx="8143932" cy="66437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b="1" dirty="0" smtClean="0"/>
              <a:t>(4) Ochrana proti prenikavému rádioaktívnemu žiareniu </a:t>
            </a:r>
            <a:r>
              <a:rPr lang="sk-SK" dirty="0" smtClean="0"/>
              <a:t>jadrového výbuchu sa dosahuje výškou zakrytia a v menšej miere tiež hrúbkou konštrukcie. </a:t>
            </a:r>
          </a:p>
          <a:p>
            <a:pPr>
              <a:buNone/>
            </a:pPr>
            <a:endParaRPr lang="sk-SK" dirty="0" smtClean="0"/>
          </a:p>
          <a:p>
            <a:r>
              <a:rPr lang="sk-SK" b="1" dirty="0" smtClean="0"/>
              <a:t>(5) Ochrana proti účinkom rádioaktívnej kontaminácií terénu</a:t>
            </a:r>
            <a:r>
              <a:rPr lang="sk-SK" dirty="0" smtClean="0"/>
              <a:t>, toxickým chemickým látkam a bojovým biologickým prostriedkom sa dosahuje dokonalým plynotesným oddelením vnútorného priestoru opevňovacieho objektu od vonkajšej atmosféry .</a:t>
            </a:r>
          </a:p>
          <a:p>
            <a:endParaRPr lang="sk-SK" dirty="0" smtClean="0"/>
          </a:p>
          <a:p>
            <a:r>
              <a:rPr lang="sk-SK" b="1" dirty="0" smtClean="0"/>
              <a:t>(6) Ochrana proti zápalným látkam </a:t>
            </a:r>
            <a:r>
              <a:rPr lang="sk-SK" dirty="0" smtClean="0"/>
              <a:t>sa dosahuje </a:t>
            </a:r>
            <a:r>
              <a:rPr lang="sk-SK" dirty="0" err="1" smtClean="0"/>
              <a:t>nehorlavosťou</a:t>
            </a:r>
            <a:r>
              <a:rPr lang="sk-SK" dirty="0" smtClean="0"/>
              <a:t> vonkajšej konštrukcie, zabránením zatekania zápalných látok do opevňovacieho objektu.</a:t>
            </a:r>
          </a:p>
          <a:p>
            <a:endParaRPr lang="sk-SK" dirty="0" smtClean="0"/>
          </a:p>
          <a:p>
            <a:r>
              <a:rPr lang="sk-SK" b="1" dirty="0" smtClean="0"/>
              <a:t>(7) Ochrana proti klasickým prostriedkom ničenia </a:t>
            </a:r>
            <a:r>
              <a:rPr lang="sk-SK" dirty="0" smtClean="0"/>
              <a:t>sa dosahuje pevnosťou konštrukcie a výškou zakrytia 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 lnSpcReduction="10000"/>
          </a:bodyPr>
          <a:lstStyle/>
          <a:p>
            <a:r>
              <a:rPr lang="sk-SK" sz="2400" b="1" dirty="0"/>
              <a:t>(8) Ochrana proti seizmickým účinkom výbuchov </a:t>
            </a:r>
            <a:r>
              <a:rPr lang="sk-SK" sz="2400" dirty="0"/>
              <a:t>a proti účinkom prejazdu vozidiel sa dosahuje pevnosťou konštrukcie a pevným spojením všetkých konštrukčných prvkov. </a:t>
            </a:r>
            <a:endParaRPr lang="sk-SK" sz="2400" dirty="0" smtClean="0"/>
          </a:p>
          <a:p>
            <a:endParaRPr lang="sk-SK" sz="2400" dirty="0"/>
          </a:p>
          <a:p>
            <a:r>
              <a:rPr lang="sk-SK" sz="2400" b="1" dirty="0"/>
              <a:t>(9) Na zabezpečenie podmienok pre </a:t>
            </a:r>
            <a:r>
              <a:rPr lang="sk-SK" sz="2400" b="1" dirty="0" smtClean="0"/>
              <a:t>život </a:t>
            </a:r>
            <a:r>
              <a:rPr lang="sk-SK" sz="2400" dirty="0"/>
              <a:t>a činnosť </a:t>
            </a:r>
            <a:r>
              <a:rPr lang="sk-SK" sz="2400" dirty="0" smtClean="0"/>
              <a:t>živej </a:t>
            </a:r>
            <a:r>
              <a:rPr lang="sk-SK" sz="2400" dirty="0"/>
              <a:t>sily a techniky </a:t>
            </a:r>
            <a:r>
              <a:rPr lang="sk-SK" sz="2400" dirty="0" smtClean="0"/>
              <a:t>slúži </a:t>
            </a:r>
            <a:r>
              <a:rPr lang="sk-SK" sz="2400" dirty="0"/>
              <a:t>vybavenie opevňovacích </a:t>
            </a:r>
            <a:r>
              <a:rPr lang="sk-SK" sz="2400" dirty="0" smtClean="0"/>
              <a:t>objektov.    (</a:t>
            </a:r>
            <a:r>
              <a:rPr lang="sk-SK" sz="2400" b="1" dirty="0" smtClean="0"/>
              <a:t>kategorizácia </a:t>
            </a:r>
            <a:r>
              <a:rPr lang="sk-SK" sz="2400" b="1" dirty="0"/>
              <a:t>opevňovacích </a:t>
            </a:r>
            <a:r>
              <a:rPr lang="sk-SK" sz="2400" b="1" dirty="0" smtClean="0"/>
              <a:t>objektov</a:t>
            </a:r>
            <a:r>
              <a:rPr lang="sk-SK" sz="2400" dirty="0" smtClean="0"/>
              <a:t>)</a:t>
            </a:r>
          </a:p>
          <a:p>
            <a:endParaRPr lang="sk-SK" sz="2400" dirty="0"/>
          </a:p>
          <a:p>
            <a:r>
              <a:rPr lang="sk-SK" sz="2400" b="1" dirty="0"/>
              <a:t>(</a:t>
            </a:r>
            <a:r>
              <a:rPr lang="sk-SK" sz="2400" b="1" dirty="0" smtClean="0"/>
              <a:t>10)</a:t>
            </a:r>
            <a:r>
              <a:rPr lang="sk-SK" sz="2400" dirty="0" smtClean="0"/>
              <a:t>Prvotnou </a:t>
            </a:r>
            <a:r>
              <a:rPr lang="sk-SK" sz="2400" dirty="0"/>
              <a:t>úlohou </a:t>
            </a:r>
            <a:r>
              <a:rPr lang="sk-SK" sz="2400" dirty="0" smtClean="0"/>
              <a:t>každého </a:t>
            </a:r>
            <a:r>
              <a:rPr lang="sk-SK" sz="2400" dirty="0"/>
              <a:t>veliteľa je </a:t>
            </a:r>
            <a:r>
              <a:rPr lang="sk-SK" sz="2400" b="1" dirty="0"/>
              <a:t>poraziť nepriateľa </a:t>
            </a:r>
            <a:r>
              <a:rPr lang="sk-SK" sz="2400" dirty="0"/>
              <a:t>ale zároveň musí </a:t>
            </a:r>
            <a:r>
              <a:rPr lang="sk-SK" sz="2400" b="1" dirty="0"/>
              <a:t>chrániť svoje jednotky </a:t>
            </a:r>
            <a:r>
              <a:rPr lang="sk-SK" sz="2400" dirty="0"/>
              <a:t>pred účinkami všetkých druhov zbraní nepriateľa.</a:t>
            </a:r>
          </a:p>
          <a:p>
            <a:endParaRPr lang="sk-SK" dirty="0" smtClean="0"/>
          </a:p>
          <a:p>
            <a:r>
              <a:rPr lang="sk-SK" sz="2400" b="1" dirty="0" smtClean="0"/>
              <a:t>(11)</a:t>
            </a:r>
            <a:r>
              <a:rPr lang="sk-SK" sz="2400" dirty="0" smtClean="0"/>
              <a:t>Vybudované </a:t>
            </a:r>
            <a:r>
              <a:rPr lang="sk-SK" sz="2400" dirty="0"/>
              <a:t>opevňovacie objekty budú zabezpečovať </a:t>
            </a:r>
            <a:r>
              <a:rPr lang="sk-SK" sz="2400" b="1" dirty="0" smtClean="0"/>
              <a:t>zníženie </a:t>
            </a:r>
            <a:r>
              <a:rPr lang="sk-SK" sz="2400" b="1" dirty="0"/>
              <a:t>nepriaznivých ničiacich účinkov</a:t>
            </a:r>
            <a:r>
              <a:rPr lang="sk-SK" sz="2400" dirty="0"/>
              <a:t> na osoby a techniku</a:t>
            </a:r>
            <a:r>
              <a:rPr lang="sk-SK" dirty="0" smtClean="0"/>
              <a:t>.</a:t>
            </a:r>
            <a:r>
              <a:rPr lang="sk-SK" dirty="0"/>
              <a:t> </a:t>
            </a:r>
            <a:r>
              <a:rPr lang="sk-SK" sz="2400" dirty="0"/>
              <a:t>(</a:t>
            </a:r>
            <a:r>
              <a:rPr lang="sk-SK" sz="2400" dirty="0" smtClean="0"/>
              <a:t>maximálne  využitie ochranných vlastnosti </a:t>
            </a:r>
            <a:r>
              <a:rPr lang="sk-SK" sz="2400" dirty="0"/>
              <a:t>opevňovacích </a:t>
            </a:r>
            <a:r>
              <a:rPr lang="sk-SK" sz="2400" dirty="0" smtClean="0"/>
              <a:t>objektov)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428596" y="214290"/>
            <a:ext cx="8429684" cy="62865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b="1" dirty="0" smtClean="0"/>
              <a:t>(8) Ochrana proti seizmickým účinkom výbuchov </a:t>
            </a:r>
            <a:r>
              <a:rPr lang="sk-SK" dirty="0" smtClean="0"/>
              <a:t>a proti účinkom prejazdu vozidiel sa dosahuje pevnosťou konštrukcie a pevným spojením všetkých konštrukčných prvkov. </a:t>
            </a:r>
          </a:p>
          <a:p>
            <a:endParaRPr lang="sk-SK" dirty="0" smtClean="0"/>
          </a:p>
          <a:p>
            <a:r>
              <a:rPr lang="sk-SK" b="1" dirty="0" smtClean="0"/>
              <a:t>(9) Na zabezpečenie podmienok pre život </a:t>
            </a:r>
            <a:r>
              <a:rPr lang="sk-SK" dirty="0" smtClean="0"/>
              <a:t>a činnosť živej sily a techniky slúži vybavenie opevňovacích objektov.    (</a:t>
            </a:r>
            <a:r>
              <a:rPr lang="sk-SK" b="1" dirty="0" smtClean="0"/>
              <a:t>kategorizácia opevňovacích objektov</a:t>
            </a:r>
            <a:r>
              <a:rPr lang="sk-SK" dirty="0" smtClean="0"/>
              <a:t>)</a:t>
            </a:r>
          </a:p>
          <a:p>
            <a:endParaRPr lang="sk-SK" dirty="0" smtClean="0"/>
          </a:p>
          <a:p>
            <a:r>
              <a:rPr lang="sk-SK" b="1" dirty="0" smtClean="0"/>
              <a:t>(10)</a:t>
            </a:r>
            <a:r>
              <a:rPr lang="sk-SK" dirty="0" smtClean="0"/>
              <a:t>Prvotnou úlohou každého veliteľa je </a:t>
            </a:r>
            <a:r>
              <a:rPr lang="sk-SK" b="1" dirty="0" smtClean="0"/>
              <a:t>poraziť nepriateľa </a:t>
            </a:r>
            <a:r>
              <a:rPr lang="sk-SK" dirty="0" smtClean="0"/>
              <a:t>ale zároveň musí </a:t>
            </a:r>
            <a:r>
              <a:rPr lang="sk-SK" b="1" dirty="0" smtClean="0"/>
              <a:t>chrániť svoje jednotky </a:t>
            </a:r>
            <a:r>
              <a:rPr lang="sk-SK" dirty="0" smtClean="0"/>
              <a:t>pred účinkami všetkých druhov zbraní nepriateľa.</a:t>
            </a:r>
          </a:p>
          <a:p>
            <a:endParaRPr lang="sk-SK" dirty="0" smtClean="0"/>
          </a:p>
          <a:p>
            <a:r>
              <a:rPr lang="sk-SK" b="1" dirty="0" smtClean="0"/>
              <a:t>(11)</a:t>
            </a:r>
            <a:r>
              <a:rPr lang="sk-SK" dirty="0" smtClean="0"/>
              <a:t>Vybudované opevňovacie objekty budú zabezpečovať </a:t>
            </a:r>
            <a:r>
              <a:rPr lang="sk-SK" b="1" dirty="0" smtClean="0"/>
              <a:t>zníženie nepriaznivých ničiacich účinkov</a:t>
            </a:r>
            <a:r>
              <a:rPr lang="sk-SK" dirty="0" smtClean="0"/>
              <a:t> na osoby a techniku. (maximálne  využitie ochranných vlastnosti opevňovacích objektov)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500858"/>
          </a:xfrm>
        </p:spPr>
        <p:txBody>
          <a:bodyPr>
            <a:normAutofit/>
          </a:bodyPr>
          <a:lstStyle/>
          <a:p>
            <a:r>
              <a:rPr lang="sk-SK" sz="2400" b="1" dirty="0"/>
              <a:t>(12) </a:t>
            </a:r>
            <a:r>
              <a:rPr lang="sk-SK" sz="2400" dirty="0"/>
              <a:t>Súčasné vedenie aj iných </a:t>
            </a:r>
            <a:r>
              <a:rPr lang="sk-SK" sz="2400" dirty="0" smtClean="0"/>
              <a:t>než </a:t>
            </a:r>
            <a:r>
              <a:rPr lang="sk-SK" sz="2400" dirty="0"/>
              <a:t>bojových operácií a aktivít členskými krajinami NATO </a:t>
            </a:r>
            <a:r>
              <a:rPr lang="sk-SK" sz="2400" dirty="0" smtClean="0"/>
              <a:t>vyžaduje </a:t>
            </a:r>
            <a:r>
              <a:rPr lang="sk-SK" sz="2400" dirty="0"/>
              <a:t>zjednotiť projektovanie stupňov ohrozenia a postupy na odovzdávania dočasných ochranných objektov </a:t>
            </a:r>
            <a:r>
              <a:rPr lang="sk-SK" sz="2400" dirty="0" smtClean="0"/>
              <a:t>.</a:t>
            </a:r>
            <a:r>
              <a:rPr lang="sk-SK" sz="2400" dirty="0"/>
              <a:t> Pre prípad, že tábor bude odovzdaný inej krajine, bude popísaný a zdokumentovaný v unifikovanej podobe a dostupnej </a:t>
            </a:r>
            <a:r>
              <a:rPr lang="sk-SK" sz="2400" dirty="0" smtClean="0"/>
              <a:t>forme.</a:t>
            </a:r>
            <a:endParaRPr lang="sk-SK" sz="2400" dirty="0"/>
          </a:p>
        </p:txBody>
      </p:sp>
      <p:pic>
        <p:nvPicPr>
          <p:cNvPr id="15362" name="Picture 2" descr="SÃºvisiaci obrÃ¡zo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00306"/>
            <a:ext cx="3738536" cy="2101152"/>
          </a:xfrm>
          <a:prstGeom prst="rect">
            <a:avLst/>
          </a:prstGeom>
          <a:noFill/>
        </p:spPr>
      </p:pic>
      <p:pic>
        <p:nvPicPr>
          <p:cNvPr id="15364" name="Picture 4" descr="VÃ½sledok vyhÄ¾adÃ¡vania obrÃ¡zkov pre dopyt zenijne opevnen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761897"/>
            <a:ext cx="3143173" cy="2096103"/>
          </a:xfrm>
          <a:prstGeom prst="rect">
            <a:avLst/>
          </a:prstGeom>
          <a:noFill/>
        </p:spPr>
      </p:pic>
      <p:pic>
        <p:nvPicPr>
          <p:cNvPr id="15366" name="Picture 6" descr="SÃºvisiaci obrÃ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3000372"/>
            <a:ext cx="4038592" cy="3025000"/>
          </a:xfrm>
          <a:prstGeom prst="rect">
            <a:avLst/>
          </a:prstGeom>
          <a:noFill/>
        </p:spPr>
      </p:pic>
      <p:sp>
        <p:nvSpPr>
          <p:cNvPr id="7" name="Zaoblený obdĺžnik 6"/>
          <p:cNvSpPr/>
          <p:nvPr/>
        </p:nvSpPr>
        <p:spPr>
          <a:xfrm>
            <a:off x="642910" y="214290"/>
            <a:ext cx="8286808" cy="21431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b="1" dirty="0" smtClean="0"/>
              <a:t>(12) </a:t>
            </a:r>
            <a:r>
              <a:rPr lang="sk-SK" dirty="0" smtClean="0"/>
              <a:t>Súčasné vedenie aj iných než bojových operácií a aktivít členskými krajinami NATO vyžaduje zjednotiť projektovanie stupňov ohrozenia a postupy na odovzdávania dočasných ochranných objektov . Pre prípad, že tábor bude odovzdaný inej krajine, bude popísaný a zdokumentovaný v unifikovanej podobe a dostupnej forme.</a:t>
            </a:r>
            <a:endParaRPr lang="sk-S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57166"/>
            <a:ext cx="4572032" cy="617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b="1" dirty="0"/>
              <a:t>Stupne priamej ochrany 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sk-SK" sz="2400" b="1" dirty="0" smtClean="0"/>
              <a:t>Stupeň </a:t>
            </a:r>
            <a:r>
              <a:rPr lang="sk-SK" sz="2400" b="1" dirty="0"/>
              <a:t>priamej ochrany </a:t>
            </a:r>
            <a:r>
              <a:rPr lang="sk-SK" sz="2400" dirty="0" smtClean="0"/>
              <a:t>slúži </a:t>
            </a:r>
            <a:r>
              <a:rPr lang="sk-SK" sz="2400" dirty="0"/>
              <a:t>na obecné určenie hodnoty ochranných opatrení. Vyjadruje zmenšenie plochy, na ktorej je ž</a:t>
            </a:r>
            <a:r>
              <a:rPr lang="sk-SK" sz="2400" dirty="0" smtClean="0"/>
              <a:t>ivá </a:t>
            </a:r>
            <a:r>
              <a:rPr lang="sk-SK" sz="2400" dirty="0"/>
              <a:t>sila vyradená z boja pri jadrovom výbuchu. </a:t>
            </a:r>
            <a:endParaRPr lang="sk-SK" sz="2400" dirty="0" smtClean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endParaRPr lang="sk-SK" sz="2400" dirty="0"/>
          </a:p>
          <a:p>
            <a:endParaRPr lang="sk-SK" sz="2400" dirty="0" smtClean="0"/>
          </a:p>
          <a:p>
            <a:r>
              <a:rPr lang="sk-SK" sz="2400" dirty="0" smtClean="0"/>
              <a:t>Priama </a:t>
            </a:r>
            <a:r>
              <a:rPr lang="sk-SK" sz="2400" dirty="0"/>
              <a:t>ochrana </a:t>
            </a:r>
            <a:r>
              <a:rPr lang="sk-SK" sz="2400" dirty="0" err="1"/>
              <a:t>n-tého</a:t>
            </a:r>
            <a:r>
              <a:rPr lang="sk-SK" sz="2400" dirty="0"/>
              <a:t> stupňa zabezpečuje </a:t>
            </a:r>
            <a:r>
              <a:rPr lang="sk-SK" sz="2400" dirty="0" smtClean="0"/>
              <a:t>zníženie </a:t>
            </a:r>
            <a:r>
              <a:rPr lang="sk-SK" sz="2400" dirty="0"/>
              <a:t>plochy, na ktorej je </a:t>
            </a:r>
            <a:r>
              <a:rPr lang="sk-SK" sz="2400" dirty="0" smtClean="0"/>
              <a:t>živá </a:t>
            </a:r>
            <a:r>
              <a:rPr lang="sk-SK" sz="2400" dirty="0"/>
              <a:t>sila vyradená z boja pri jadrovom výbuchu, o jednu polovicu, oproti stupňu priamej ochrany o jednotku </a:t>
            </a:r>
            <a:r>
              <a:rPr lang="sk-SK" sz="2400" dirty="0" smtClean="0"/>
              <a:t>nižšiu</a:t>
            </a:r>
            <a:r>
              <a:rPr lang="sk-SK" sz="2400" dirty="0"/>
              <a:t>. </a:t>
            </a:r>
          </a:p>
        </p:txBody>
      </p:sp>
      <p:pic>
        <p:nvPicPr>
          <p:cNvPr id="19458" name="Picture 2" descr="SÃºvisiaci obrÃ¡zo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143248"/>
            <a:ext cx="2571768" cy="1891239"/>
          </a:xfrm>
          <a:prstGeom prst="rect">
            <a:avLst/>
          </a:prstGeom>
          <a:noFill/>
        </p:spPr>
      </p:pic>
      <p:pic>
        <p:nvPicPr>
          <p:cNvPr id="19460" name="Picture 4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3143248"/>
            <a:ext cx="2476497" cy="1857373"/>
          </a:xfrm>
          <a:prstGeom prst="rect">
            <a:avLst/>
          </a:prstGeom>
          <a:noFill/>
        </p:spPr>
      </p:pic>
      <p:sp>
        <p:nvSpPr>
          <p:cNvPr id="7" name="Zaoblený obdĺžnik 6"/>
          <p:cNvSpPr/>
          <p:nvPr/>
        </p:nvSpPr>
        <p:spPr>
          <a:xfrm>
            <a:off x="357158" y="1357298"/>
            <a:ext cx="8501090" cy="1785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b="1" dirty="0" smtClean="0"/>
              <a:t>Stupeň priamej ochrany </a:t>
            </a:r>
            <a:r>
              <a:rPr lang="sk-SK" dirty="0" smtClean="0"/>
              <a:t>slúži na obecné určenie hodnoty ochranných opatrení. Vyjadruje zmenšenie plochy, na ktorej je živá sila vyradená z boja pri jadrovom výbuchu. 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428596" y="5000636"/>
            <a:ext cx="8001056" cy="1643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dirty="0" smtClean="0"/>
              <a:t>Priama ochrana </a:t>
            </a:r>
            <a:r>
              <a:rPr lang="sk-SK" dirty="0" err="1" smtClean="0"/>
              <a:t>n-tého</a:t>
            </a:r>
            <a:r>
              <a:rPr lang="sk-SK" dirty="0" smtClean="0"/>
              <a:t> stupňa zabezpečuje zníženie plochy, na ktorej je živá sila vyradená z boja pri jadrovom výbuchu, o jednu polovicu, oproti stupňu priamej ochrany o jednotku nižšiu. </a:t>
            </a:r>
            <a:endParaRPr lang="sk-SK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5720" y="285728"/>
            <a:ext cx="8229600" cy="5768997"/>
          </a:xfrm>
        </p:spPr>
        <p:txBody>
          <a:bodyPr>
            <a:normAutofit/>
          </a:bodyPr>
          <a:lstStyle/>
          <a:p>
            <a:r>
              <a:rPr lang="sk-SK" sz="2400" dirty="0"/>
              <a:t>Plochu vyradenia </a:t>
            </a:r>
            <a:r>
              <a:rPr lang="sk-SK" sz="2400" i="1" dirty="0"/>
              <a:t>S a polomer vyradenia R pri určitom (</a:t>
            </a:r>
            <a:r>
              <a:rPr lang="sk-SK" sz="2400" i="1" dirty="0" err="1"/>
              <a:t>n-tom</a:t>
            </a:r>
            <a:r>
              <a:rPr lang="sk-SK" sz="2400" i="1" dirty="0"/>
              <a:t>) stupni priamej ochrany ja </a:t>
            </a:r>
            <a:r>
              <a:rPr lang="sk-SK" sz="2400" i="1" dirty="0" smtClean="0"/>
              <a:t>možné </a:t>
            </a:r>
            <a:r>
              <a:rPr lang="sk-SK" sz="2400" i="1" dirty="0"/>
              <a:t>zistiť zo vzťahu: </a:t>
            </a:r>
          </a:p>
          <a:p>
            <a:endParaRPr lang="sk-SK" sz="2400" dirty="0" smtClean="0"/>
          </a:p>
          <a:p>
            <a:endParaRPr lang="sk-SK" sz="2400" dirty="0"/>
          </a:p>
          <a:p>
            <a:pPr>
              <a:buNone/>
            </a:pPr>
            <a:endParaRPr lang="sk-SK" sz="2400" i="1" dirty="0" smtClean="0"/>
          </a:p>
          <a:p>
            <a:pPr>
              <a:buNone/>
            </a:pPr>
            <a:endParaRPr lang="sk-SK" sz="2400" i="1" dirty="0" smtClean="0"/>
          </a:p>
          <a:p>
            <a:pPr>
              <a:buNone/>
            </a:pPr>
            <a:endParaRPr lang="sk-SK" sz="2400" i="1" dirty="0"/>
          </a:p>
          <a:p>
            <a:pPr>
              <a:buNone/>
            </a:pPr>
            <a:endParaRPr lang="sk-SK" sz="2400" i="1" dirty="0" smtClean="0"/>
          </a:p>
          <a:p>
            <a:pPr>
              <a:buNone/>
            </a:pPr>
            <a:endParaRPr lang="sk-SK" sz="1800" i="1" dirty="0" smtClean="0"/>
          </a:p>
          <a:p>
            <a:pPr>
              <a:buNone/>
            </a:pPr>
            <a:endParaRPr lang="sk-SK" sz="1800" i="1" dirty="0" smtClean="0"/>
          </a:p>
          <a:p>
            <a:pPr>
              <a:buNone/>
            </a:pPr>
            <a:r>
              <a:rPr lang="sk-SK" sz="1800" i="1" dirty="0" smtClean="0"/>
              <a:t>S0 </a:t>
            </a:r>
            <a:r>
              <a:rPr lang="sk-SK" sz="1800" i="1" dirty="0"/>
              <a:t>- plocha vyradenia nechránenej </a:t>
            </a:r>
            <a:r>
              <a:rPr lang="sk-SK" sz="1800" i="1" dirty="0" smtClean="0"/>
              <a:t>živej sily </a:t>
            </a:r>
            <a:endParaRPr lang="sk-SK" sz="1800" i="1" dirty="0"/>
          </a:p>
          <a:p>
            <a:pPr>
              <a:buNone/>
            </a:pPr>
            <a:r>
              <a:rPr lang="sk-SK" sz="1800" i="1" dirty="0"/>
              <a:t>R0 - polomer vyradenia nechránenej </a:t>
            </a:r>
            <a:r>
              <a:rPr lang="sk-SK" sz="1800" i="1" dirty="0" smtClean="0"/>
              <a:t>živej sily </a:t>
            </a:r>
            <a:endParaRPr lang="sk-SK" sz="1800" i="1" dirty="0"/>
          </a:p>
          <a:p>
            <a:pPr>
              <a:buNone/>
            </a:pPr>
            <a:r>
              <a:rPr lang="sk-SK" sz="1800" dirty="0"/>
              <a:t>n - stupeň priamej </a:t>
            </a:r>
            <a:r>
              <a:rPr lang="sk-SK" sz="1800" dirty="0" smtClean="0"/>
              <a:t>ochrany</a:t>
            </a:r>
            <a:endParaRPr lang="sk-SK" sz="18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85926"/>
            <a:ext cx="2989158" cy="192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 descr="SÃºvisiaci obrÃ¡zo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3500438"/>
            <a:ext cx="3608020" cy="2857520"/>
          </a:xfrm>
          <a:prstGeom prst="rect">
            <a:avLst/>
          </a:prstGeom>
          <a:noFill/>
        </p:spPr>
      </p:pic>
      <p:pic>
        <p:nvPicPr>
          <p:cNvPr id="20489" name="Picture 9" descr="SÃºvisiaci obrÃ¡zok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142984"/>
            <a:ext cx="3465867" cy="2308322"/>
          </a:xfrm>
          <a:prstGeom prst="rect">
            <a:avLst/>
          </a:prstGeom>
          <a:noFill/>
        </p:spPr>
      </p:pic>
      <p:sp>
        <p:nvSpPr>
          <p:cNvPr id="10" name="Zaoblený obdĺžnik 9"/>
          <p:cNvSpPr/>
          <p:nvPr/>
        </p:nvSpPr>
        <p:spPr>
          <a:xfrm>
            <a:off x="214282" y="214290"/>
            <a:ext cx="8501122" cy="11430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k-SK" dirty="0" smtClean="0"/>
              <a:t>Plochu vyradenia </a:t>
            </a:r>
            <a:r>
              <a:rPr lang="sk-SK" i="1" dirty="0" smtClean="0"/>
              <a:t>S a polomer vyradenia R pri určitom (</a:t>
            </a:r>
            <a:r>
              <a:rPr lang="sk-SK" i="1" dirty="0" err="1" smtClean="0"/>
              <a:t>n-tom</a:t>
            </a:r>
            <a:r>
              <a:rPr lang="sk-SK" i="1" dirty="0" smtClean="0"/>
              <a:t>) stupni priamej ochrany je možné zistiť zo vzťahu: </a:t>
            </a:r>
            <a:endParaRPr lang="sk-SK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949</Words>
  <Application>Microsoft Office PowerPoint</Application>
  <PresentationFormat>Prezentácia na obrazovke (4:3)</PresentationFormat>
  <Paragraphs>104</Paragraphs>
  <Slides>17</Slides>
  <Notes>0</Notes>
  <HiddenSlides>0</HiddenSlides>
  <MMClips>1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Motív Office</vt:lpstr>
      <vt:lpstr>OCHRANNÉ VLASTNOSTI OPEVŇOVACÍCH OBJEKTOV </vt:lpstr>
      <vt:lpstr>Opevňovacie objekty a ochranné stavby</vt:lpstr>
      <vt:lpstr>Všeobecné zásady </vt:lpstr>
      <vt:lpstr>Snímka 4</vt:lpstr>
      <vt:lpstr>Snímka 5</vt:lpstr>
      <vt:lpstr>Snímka 6</vt:lpstr>
      <vt:lpstr>Snímka 7</vt:lpstr>
      <vt:lpstr>Stupne priamej ochrany </vt:lpstr>
      <vt:lpstr>Snímka 9</vt:lpstr>
      <vt:lpstr>Požiadavky na odolnosť opevňovacích objektov pre  rôzne stupne priamej ochrany </vt:lpstr>
      <vt:lpstr>Triedy vybavenia</vt:lpstr>
      <vt:lpstr>Snímka 12</vt:lpstr>
      <vt:lpstr>Snímka 13</vt:lpstr>
      <vt:lpstr>Zaradenie opevňovacích objektov podľa stupňa priamej  ochrany a triedy vybavenia</vt:lpstr>
      <vt:lpstr>Snímka 15</vt:lpstr>
      <vt:lpstr>Zdroje</vt:lpstr>
      <vt:lpstr>Ďakujem za pozornosť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OCHRANNÉ VLASTNOSTI OPEVŇOVACÍCH OBJEKTOV</dc:title>
  <dc:creator>HP</dc:creator>
  <cp:lastModifiedBy>HP</cp:lastModifiedBy>
  <cp:revision>22</cp:revision>
  <dcterms:created xsi:type="dcterms:W3CDTF">2019-03-03T14:03:10Z</dcterms:created>
  <dcterms:modified xsi:type="dcterms:W3CDTF">2019-03-03T21:08:09Z</dcterms:modified>
</cp:coreProperties>
</file>