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4"/>
  </p:sldMasterIdLst>
  <p:notesMasterIdLst>
    <p:notesMasterId r:id="rId41"/>
  </p:notesMasterIdLst>
  <p:sldIdLst>
    <p:sldId id="256" r:id="rId5"/>
    <p:sldId id="259" r:id="rId6"/>
    <p:sldId id="257" r:id="rId7"/>
    <p:sldId id="454" r:id="rId8"/>
    <p:sldId id="449" r:id="rId9"/>
    <p:sldId id="461" r:id="rId10"/>
    <p:sldId id="463" r:id="rId11"/>
    <p:sldId id="462" r:id="rId12"/>
    <p:sldId id="460" r:id="rId13"/>
    <p:sldId id="434" r:id="rId14"/>
    <p:sldId id="452" r:id="rId15"/>
    <p:sldId id="435" r:id="rId16"/>
    <p:sldId id="436" r:id="rId17"/>
    <p:sldId id="437" r:id="rId18"/>
    <p:sldId id="438" r:id="rId19"/>
    <p:sldId id="439" r:id="rId20"/>
    <p:sldId id="440" r:id="rId21"/>
    <p:sldId id="464" r:id="rId22"/>
    <p:sldId id="465" r:id="rId23"/>
    <p:sldId id="258" r:id="rId24"/>
    <p:sldId id="442" r:id="rId25"/>
    <p:sldId id="444" r:id="rId26"/>
    <p:sldId id="448" r:id="rId27"/>
    <p:sldId id="451" r:id="rId28"/>
    <p:sldId id="445" r:id="rId29"/>
    <p:sldId id="457" r:id="rId30"/>
    <p:sldId id="469" r:id="rId31"/>
    <p:sldId id="455" r:id="rId32"/>
    <p:sldId id="458" r:id="rId33"/>
    <p:sldId id="446" r:id="rId34"/>
    <p:sldId id="459" r:id="rId35"/>
    <p:sldId id="447" r:id="rId36"/>
    <p:sldId id="467" r:id="rId37"/>
    <p:sldId id="466" r:id="rId38"/>
    <p:sldId id="468" r:id="rId39"/>
    <p:sldId id="432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9933"/>
    <a:srgbClr val="996633"/>
    <a:srgbClr val="FF33CC"/>
    <a:srgbClr val="A3C068"/>
    <a:srgbClr val="B0C97D"/>
    <a:srgbClr val="91B44A"/>
    <a:srgbClr val="FF0000"/>
    <a:srgbClr val="C4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Štýl s motívom 2 - zvýrazneni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86796" autoAdjust="0"/>
  </p:normalViewPr>
  <p:slideViewPr>
    <p:cSldViewPr snapToGrid="0">
      <p:cViewPr>
        <p:scale>
          <a:sx n="110" d="100"/>
          <a:sy n="110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-1584" y="3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C9358-8D35-45CE-99BF-7B899FE012AA}" type="doc">
      <dgm:prSet loTypeId="urn:microsoft.com/office/officeart/2005/8/layout/chevron1" loCatId="process" qsTypeId="urn:microsoft.com/office/officeart/2005/8/quickstyle/simple2" qsCatId="simple" csTypeId="urn:microsoft.com/office/officeart/2005/8/colors/colorful3" csCatId="colorful" phldr="1"/>
      <dgm:spPr/>
    </dgm:pt>
    <dgm:pt modelId="{0C361C12-0FD1-4754-9AF7-9475EC08323E}">
      <dgm:prSet phldrT="[Text]" custT="1"/>
      <dgm:spPr>
        <a:solidFill>
          <a:srgbClr val="0000FF"/>
        </a:solidFill>
      </dgm:spPr>
      <dgm:t>
        <a:bodyPr/>
        <a:lstStyle/>
        <a:p>
          <a:r>
            <a:rPr lang="sk-SK" sz="2000" b="1" dirty="0" smtClean="0"/>
            <a:t>Prieskumná</a:t>
          </a:r>
          <a:endParaRPr lang="sk-SK" sz="2000" b="1" dirty="0"/>
        </a:p>
      </dgm:t>
    </dgm:pt>
    <dgm:pt modelId="{30F2AB95-8B2C-4EE1-A921-E9C5788E3031}" type="parTrans" cxnId="{674F09C6-1C7B-448C-A1D8-44BB71430B03}">
      <dgm:prSet/>
      <dgm:spPr/>
      <dgm:t>
        <a:bodyPr/>
        <a:lstStyle/>
        <a:p>
          <a:endParaRPr lang="sk-SK"/>
        </a:p>
      </dgm:t>
    </dgm:pt>
    <dgm:pt modelId="{A93BF276-AD42-43E8-A220-A55C91C117D5}" type="sibTrans" cxnId="{674F09C6-1C7B-448C-A1D8-44BB71430B03}">
      <dgm:prSet/>
      <dgm:spPr/>
      <dgm:t>
        <a:bodyPr/>
        <a:lstStyle/>
        <a:p>
          <a:endParaRPr lang="sk-SK"/>
        </a:p>
      </dgm:t>
    </dgm:pt>
    <dgm:pt modelId="{30925048-8DCA-4FBB-99D4-A43113D26651}">
      <dgm:prSet phldrT="[Text]" custT="1"/>
      <dgm:spPr>
        <a:solidFill>
          <a:srgbClr val="008000"/>
        </a:solidFill>
      </dgm:spPr>
      <dgm:t>
        <a:bodyPr/>
        <a:lstStyle/>
        <a:p>
          <a:r>
            <a:rPr lang="sk-SK" sz="2000" b="1" dirty="0" err="1" smtClean="0"/>
            <a:t>Odtarasovacia</a:t>
          </a:r>
          <a:r>
            <a:rPr lang="sk-SK" sz="2000" b="1" dirty="0" smtClean="0"/>
            <a:t> a vytyčovacia</a:t>
          </a:r>
          <a:endParaRPr lang="sk-SK" sz="2000" b="1" dirty="0"/>
        </a:p>
      </dgm:t>
    </dgm:pt>
    <dgm:pt modelId="{04C6DC1A-22AA-46DD-A10F-2DD253C3FE23}" type="parTrans" cxnId="{1F83B08F-4A1C-4B25-B5B7-0C6066B69842}">
      <dgm:prSet/>
      <dgm:spPr/>
      <dgm:t>
        <a:bodyPr/>
        <a:lstStyle/>
        <a:p>
          <a:endParaRPr lang="sk-SK"/>
        </a:p>
      </dgm:t>
    </dgm:pt>
    <dgm:pt modelId="{23403064-478E-48C6-B5DC-DC84C04FB98C}" type="sibTrans" cxnId="{1F83B08F-4A1C-4B25-B5B7-0C6066B69842}">
      <dgm:prSet/>
      <dgm:spPr/>
      <dgm:t>
        <a:bodyPr/>
        <a:lstStyle/>
        <a:p>
          <a:endParaRPr lang="sk-SK"/>
        </a:p>
      </dgm:t>
    </dgm:pt>
    <dgm:pt modelId="{04BEA52B-CA15-4E39-93AF-974A25370057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sk-SK" sz="2000" b="1" dirty="0" smtClean="0"/>
            <a:t>Mostná</a:t>
          </a:r>
          <a:endParaRPr lang="sk-SK" sz="2000" b="1" dirty="0"/>
        </a:p>
      </dgm:t>
    </dgm:pt>
    <dgm:pt modelId="{9D035852-52CA-4DA9-948A-213AAB0B2C35}" type="parTrans" cxnId="{D6B0B09C-B573-425C-8AAF-28E2DB3FEA19}">
      <dgm:prSet/>
      <dgm:spPr/>
      <dgm:t>
        <a:bodyPr/>
        <a:lstStyle/>
        <a:p>
          <a:endParaRPr lang="sk-SK"/>
        </a:p>
      </dgm:t>
    </dgm:pt>
    <dgm:pt modelId="{539752FB-BDB4-42A4-9C2D-E23E4EEA3F2D}" type="sibTrans" cxnId="{D6B0B09C-B573-425C-8AAF-28E2DB3FEA19}">
      <dgm:prSet/>
      <dgm:spPr/>
      <dgm:t>
        <a:bodyPr/>
        <a:lstStyle/>
        <a:p>
          <a:endParaRPr lang="sk-SK"/>
        </a:p>
      </dgm:t>
    </dgm:pt>
    <dgm:pt modelId="{F5886615-F287-45D4-8F7D-4EB43F6261EF}" type="pres">
      <dgm:prSet presAssocID="{F8EC9358-8D35-45CE-99BF-7B899FE012AA}" presName="Name0" presStyleCnt="0">
        <dgm:presLayoutVars>
          <dgm:dir/>
          <dgm:animLvl val="lvl"/>
          <dgm:resizeHandles val="exact"/>
        </dgm:presLayoutVars>
      </dgm:prSet>
      <dgm:spPr/>
    </dgm:pt>
    <dgm:pt modelId="{0811DC07-4CBD-4F49-893F-80F6FBF29371}" type="pres">
      <dgm:prSet presAssocID="{0C361C12-0FD1-4754-9AF7-9475EC08323E}" presName="parTxOnly" presStyleLbl="node1" presStyleIdx="0" presStyleCnt="3" custFlipHor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208C37A-85CB-4978-B919-F43D05D07516}" type="pres">
      <dgm:prSet presAssocID="{A93BF276-AD42-43E8-A220-A55C91C117D5}" presName="parTxOnlySpace" presStyleCnt="0"/>
      <dgm:spPr/>
    </dgm:pt>
    <dgm:pt modelId="{79C07F75-5021-4401-BD5B-ACA673C939BD}" type="pres">
      <dgm:prSet presAssocID="{30925048-8DCA-4FBB-99D4-A43113D26651}" presName="parTxOnly" presStyleLbl="node1" presStyleIdx="1" presStyleCnt="3" custFlipHor="1" custLinFactNeighborX="-49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EFD9AAF-6E28-4645-A631-26741632B72F}" type="pres">
      <dgm:prSet presAssocID="{23403064-478E-48C6-B5DC-DC84C04FB98C}" presName="parTxOnlySpace" presStyleCnt="0"/>
      <dgm:spPr/>
    </dgm:pt>
    <dgm:pt modelId="{280B8EDA-81A5-4FCD-AA31-366FB19A515A}" type="pres">
      <dgm:prSet presAssocID="{04BEA52B-CA15-4E39-93AF-974A25370057}" presName="parTxOnly" presStyleLbl="node1" presStyleIdx="2" presStyleCnt="3" custFlipHor="1" custLinFactX="-684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D6B0B09C-B573-425C-8AAF-28E2DB3FEA19}" srcId="{F8EC9358-8D35-45CE-99BF-7B899FE012AA}" destId="{04BEA52B-CA15-4E39-93AF-974A25370057}" srcOrd="2" destOrd="0" parTransId="{9D035852-52CA-4DA9-948A-213AAB0B2C35}" sibTransId="{539752FB-BDB4-42A4-9C2D-E23E4EEA3F2D}"/>
    <dgm:cxn modelId="{B30977A5-D0A8-4C88-B5CF-29C8AEC00C0D}" type="presOf" srcId="{F8EC9358-8D35-45CE-99BF-7B899FE012AA}" destId="{F5886615-F287-45D4-8F7D-4EB43F6261EF}" srcOrd="0" destOrd="0" presId="urn:microsoft.com/office/officeart/2005/8/layout/chevron1"/>
    <dgm:cxn modelId="{674F09C6-1C7B-448C-A1D8-44BB71430B03}" srcId="{F8EC9358-8D35-45CE-99BF-7B899FE012AA}" destId="{0C361C12-0FD1-4754-9AF7-9475EC08323E}" srcOrd="0" destOrd="0" parTransId="{30F2AB95-8B2C-4EE1-A921-E9C5788E3031}" sibTransId="{A93BF276-AD42-43E8-A220-A55C91C117D5}"/>
    <dgm:cxn modelId="{FA39240A-E421-4B5B-BFBF-CC337C01BE43}" type="presOf" srcId="{30925048-8DCA-4FBB-99D4-A43113D26651}" destId="{79C07F75-5021-4401-BD5B-ACA673C939BD}" srcOrd="0" destOrd="0" presId="urn:microsoft.com/office/officeart/2005/8/layout/chevron1"/>
    <dgm:cxn modelId="{F3B6B7E1-B12B-4409-8CAD-46EE2A9117C5}" type="presOf" srcId="{0C361C12-0FD1-4754-9AF7-9475EC08323E}" destId="{0811DC07-4CBD-4F49-893F-80F6FBF29371}" srcOrd="0" destOrd="0" presId="urn:microsoft.com/office/officeart/2005/8/layout/chevron1"/>
    <dgm:cxn modelId="{EE751132-F6EF-482B-8655-0D6BE5EE3075}" type="presOf" srcId="{04BEA52B-CA15-4E39-93AF-974A25370057}" destId="{280B8EDA-81A5-4FCD-AA31-366FB19A515A}" srcOrd="0" destOrd="0" presId="urn:microsoft.com/office/officeart/2005/8/layout/chevron1"/>
    <dgm:cxn modelId="{1F83B08F-4A1C-4B25-B5B7-0C6066B69842}" srcId="{F8EC9358-8D35-45CE-99BF-7B899FE012AA}" destId="{30925048-8DCA-4FBB-99D4-A43113D26651}" srcOrd="1" destOrd="0" parTransId="{04C6DC1A-22AA-46DD-A10F-2DD253C3FE23}" sibTransId="{23403064-478E-48C6-B5DC-DC84C04FB98C}"/>
    <dgm:cxn modelId="{48FF1D59-38D7-4249-9AF3-38FBD986EF65}" type="presParOf" srcId="{F5886615-F287-45D4-8F7D-4EB43F6261EF}" destId="{0811DC07-4CBD-4F49-893F-80F6FBF29371}" srcOrd="0" destOrd="0" presId="urn:microsoft.com/office/officeart/2005/8/layout/chevron1"/>
    <dgm:cxn modelId="{AF94DA4F-808B-4908-A769-66A5C1367D86}" type="presParOf" srcId="{F5886615-F287-45D4-8F7D-4EB43F6261EF}" destId="{1208C37A-85CB-4978-B919-F43D05D07516}" srcOrd="1" destOrd="0" presId="urn:microsoft.com/office/officeart/2005/8/layout/chevron1"/>
    <dgm:cxn modelId="{DA7E68AC-A4D0-4059-A872-3ED88618CC82}" type="presParOf" srcId="{F5886615-F287-45D4-8F7D-4EB43F6261EF}" destId="{79C07F75-5021-4401-BD5B-ACA673C939BD}" srcOrd="2" destOrd="0" presId="urn:microsoft.com/office/officeart/2005/8/layout/chevron1"/>
    <dgm:cxn modelId="{AAB983E8-509F-4E07-B3A1-01355967657B}" type="presParOf" srcId="{F5886615-F287-45D4-8F7D-4EB43F6261EF}" destId="{5EFD9AAF-6E28-4645-A631-26741632B72F}" srcOrd="3" destOrd="0" presId="urn:microsoft.com/office/officeart/2005/8/layout/chevron1"/>
    <dgm:cxn modelId="{742A0600-B494-413B-B760-160FE68419B4}" type="presParOf" srcId="{F5886615-F287-45D4-8F7D-4EB43F6261EF}" destId="{280B8EDA-81A5-4FCD-AA31-366FB19A515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E3CC0-51D5-4977-8BB7-F77118BDC497}" type="doc">
      <dgm:prSet loTypeId="urn:microsoft.com/office/officeart/2005/8/layout/venn3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k-SK"/>
        </a:p>
      </dgm:t>
    </dgm:pt>
    <dgm:pt modelId="{DCE4A85C-56BD-4470-A076-972F72753360}">
      <dgm:prSet phldrT="[Text]"/>
      <dgm:spPr/>
      <dgm:t>
        <a:bodyPr/>
        <a:lstStyle/>
        <a:p>
          <a:r>
            <a:rPr lang="sk-SK" dirty="0" smtClean="0"/>
            <a:t>JONO</a:t>
          </a:r>
          <a:endParaRPr lang="sk-SK" dirty="0"/>
        </a:p>
      </dgm:t>
    </dgm:pt>
    <dgm:pt modelId="{365A9372-6E57-41A6-96B4-DF1A6B7DE73D}" type="parTrans" cxnId="{42D83D80-AC28-4969-A999-4E58A1715AC9}">
      <dgm:prSet/>
      <dgm:spPr/>
      <dgm:t>
        <a:bodyPr/>
        <a:lstStyle/>
        <a:p>
          <a:endParaRPr lang="sk-SK"/>
        </a:p>
      </dgm:t>
    </dgm:pt>
    <dgm:pt modelId="{CAD9A4C6-3167-4E05-B29A-140B48FD2E58}" type="sibTrans" cxnId="{42D83D80-AC28-4969-A999-4E58A1715AC9}">
      <dgm:prSet/>
      <dgm:spPr/>
      <dgm:t>
        <a:bodyPr/>
        <a:lstStyle/>
        <a:p>
          <a:endParaRPr lang="sk-SK"/>
        </a:p>
      </dgm:t>
    </dgm:pt>
    <dgm:pt modelId="{B14BC161-2E46-43B2-9446-F9CB948BDBB6}">
      <dgm:prSet phldrT="[Text]"/>
      <dgm:spPr/>
      <dgm:t>
        <a:bodyPr/>
        <a:lstStyle/>
        <a:p>
          <a:r>
            <a:rPr lang="sk-SK" dirty="0" err="1" smtClean="0"/>
            <a:t>SkPN</a:t>
          </a:r>
          <a:endParaRPr lang="sk-SK" dirty="0"/>
        </a:p>
      </dgm:t>
    </dgm:pt>
    <dgm:pt modelId="{CF03E8B1-9182-4B5B-A17F-D20CDC1604C3}" type="parTrans" cxnId="{C0BE298B-0A56-4267-8323-5B917EB03CBB}">
      <dgm:prSet/>
      <dgm:spPr/>
      <dgm:t>
        <a:bodyPr/>
        <a:lstStyle/>
        <a:p>
          <a:endParaRPr lang="sk-SK"/>
        </a:p>
      </dgm:t>
    </dgm:pt>
    <dgm:pt modelId="{70E9081A-8F5A-45C8-8E52-4BC81DA4276B}" type="sibTrans" cxnId="{C0BE298B-0A56-4267-8323-5B917EB03CBB}">
      <dgm:prSet/>
      <dgm:spPr/>
      <dgm:t>
        <a:bodyPr/>
        <a:lstStyle/>
        <a:p>
          <a:endParaRPr lang="sk-SK"/>
        </a:p>
      </dgm:t>
    </dgm:pt>
    <dgm:pt modelId="{CF6BDAFE-D66A-4965-8544-3AC2C4D61DB0}">
      <dgm:prSet phldrT="[Text]"/>
      <dgm:spPr/>
      <dgm:t>
        <a:bodyPr/>
        <a:lstStyle/>
        <a:p>
          <a:r>
            <a:rPr lang="sk-SK" dirty="0" smtClean="0"/>
            <a:t>RH</a:t>
          </a:r>
          <a:endParaRPr lang="sk-SK" dirty="0"/>
        </a:p>
      </dgm:t>
    </dgm:pt>
    <dgm:pt modelId="{047042EC-686E-4C22-801C-6CEFEE6EB8AF}" type="parTrans" cxnId="{B52AE3CD-0B89-4333-BD99-433BC6744DF5}">
      <dgm:prSet/>
      <dgm:spPr/>
      <dgm:t>
        <a:bodyPr/>
        <a:lstStyle/>
        <a:p>
          <a:endParaRPr lang="sk-SK"/>
        </a:p>
      </dgm:t>
    </dgm:pt>
    <dgm:pt modelId="{D89780E0-3E2C-4A77-B7DE-8898990A847A}" type="sibTrans" cxnId="{B52AE3CD-0B89-4333-BD99-433BC6744DF5}">
      <dgm:prSet/>
      <dgm:spPr/>
      <dgm:t>
        <a:bodyPr/>
        <a:lstStyle/>
        <a:p>
          <a:endParaRPr lang="sk-SK"/>
        </a:p>
      </dgm:t>
    </dgm:pt>
    <dgm:pt modelId="{D510D273-F07D-4EF7-988D-1DA41D061427}" type="pres">
      <dgm:prSet presAssocID="{6D7E3CC0-51D5-4977-8BB7-F77118BDC4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45745EB-9AEE-4743-8995-3E844AC0667D}" type="pres">
      <dgm:prSet presAssocID="{DCE4A85C-56BD-4470-A076-972F72753360}" presName="Name5" presStyleLbl="vennNode1" presStyleIdx="0" presStyleCnt="3" custLinFactNeighborX="-5768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030C2156-4A5B-4069-82D0-F46F821595BF}" type="pres">
      <dgm:prSet presAssocID="{CAD9A4C6-3167-4E05-B29A-140B48FD2E58}" presName="space" presStyleCnt="0"/>
      <dgm:spPr/>
    </dgm:pt>
    <dgm:pt modelId="{E3006535-576B-4996-96F5-EA5C45C495DB}" type="pres">
      <dgm:prSet presAssocID="{B14BC161-2E46-43B2-9446-F9CB948BDBB6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A7CE7E5-EB27-4D44-96EB-69B25A99A42C}" type="pres">
      <dgm:prSet presAssocID="{70E9081A-8F5A-45C8-8E52-4BC81DA4276B}" presName="space" presStyleCnt="0"/>
      <dgm:spPr/>
    </dgm:pt>
    <dgm:pt modelId="{60FA7CAB-C3C0-43BC-993B-10146014C3F6}" type="pres">
      <dgm:prSet presAssocID="{CF6BDAFE-D66A-4965-8544-3AC2C4D61DB0}" presName="Name5" presStyleLbl="vennNode1" presStyleIdx="2" presStyleCnt="3" custLinFactNeighborX="5768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CB4B675-5ECC-4464-879F-0CD5E8C11199}" type="presOf" srcId="{CF6BDAFE-D66A-4965-8544-3AC2C4D61DB0}" destId="{60FA7CAB-C3C0-43BC-993B-10146014C3F6}" srcOrd="0" destOrd="0" presId="urn:microsoft.com/office/officeart/2005/8/layout/venn3"/>
    <dgm:cxn modelId="{42D83D80-AC28-4969-A999-4E58A1715AC9}" srcId="{6D7E3CC0-51D5-4977-8BB7-F77118BDC497}" destId="{DCE4A85C-56BD-4470-A076-972F72753360}" srcOrd="0" destOrd="0" parTransId="{365A9372-6E57-41A6-96B4-DF1A6B7DE73D}" sibTransId="{CAD9A4C6-3167-4E05-B29A-140B48FD2E58}"/>
    <dgm:cxn modelId="{0D8B10C4-B53D-4EE5-A3A4-EFCCC2BA13A2}" type="presOf" srcId="{DCE4A85C-56BD-4470-A076-972F72753360}" destId="{C45745EB-9AEE-4743-8995-3E844AC0667D}" srcOrd="0" destOrd="0" presId="urn:microsoft.com/office/officeart/2005/8/layout/venn3"/>
    <dgm:cxn modelId="{6C6D2860-4BC7-4C75-BDB6-FB3964A9E38F}" type="presOf" srcId="{6D7E3CC0-51D5-4977-8BB7-F77118BDC497}" destId="{D510D273-F07D-4EF7-988D-1DA41D061427}" srcOrd="0" destOrd="0" presId="urn:microsoft.com/office/officeart/2005/8/layout/venn3"/>
    <dgm:cxn modelId="{C0BE298B-0A56-4267-8323-5B917EB03CBB}" srcId="{6D7E3CC0-51D5-4977-8BB7-F77118BDC497}" destId="{B14BC161-2E46-43B2-9446-F9CB948BDBB6}" srcOrd="1" destOrd="0" parTransId="{CF03E8B1-9182-4B5B-A17F-D20CDC1604C3}" sibTransId="{70E9081A-8F5A-45C8-8E52-4BC81DA4276B}"/>
    <dgm:cxn modelId="{F9E40135-0143-4F28-BC90-4091A94F7673}" type="presOf" srcId="{B14BC161-2E46-43B2-9446-F9CB948BDBB6}" destId="{E3006535-576B-4996-96F5-EA5C45C495DB}" srcOrd="0" destOrd="0" presId="urn:microsoft.com/office/officeart/2005/8/layout/venn3"/>
    <dgm:cxn modelId="{B52AE3CD-0B89-4333-BD99-433BC6744DF5}" srcId="{6D7E3CC0-51D5-4977-8BB7-F77118BDC497}" destId="{CF6BDAFE-D66A-4965-8544-3AC2C4D61DB0}" srcOrd="2" destOrd="0" parTransId="{047042EC-686E-4C22-801C-6CEFEE6EB8AF}" sibTransId="{D89780E0-3E2C-4A77-B7DE-8898990A847A}"/>
    <dgm:cxn modelId="{DCFC79F3-5909-4A16-A4D1-CE374DDD028B}" type="presParOf" srcId="{D510D273-F07D-4EF7-988D-1DA41D061427}" destId="{C45745EB-9AEE-4743-8995-3E844AC0667D}" srcOrd="0" destOrd="0" presId="urn:microsoft.com/office/officeart/2005/8/layout/venn3"/>
    <dgm:cxn modelId="{800AF2AE-4B57-42D8-B324-A871285D2954}" type="presParOf" srcId="{D510D273-F07D-4EF7-988D-1DA41D061427}" destId="{030C2156-4A5B-4069-82D0-F46F821595BF}" srcOrd="1" destOrd="0" presId="urn:microsoft.com/office/officeart/2005/8/layout/venn3"/>
    <dgm:cxn modelId="{A6E3D04D-3A2F-41B2-8643-2586D80BF958}" type="presParOf" srcId="{D510D273-F07D-4EF7-988D-1DA41D061427}" destId="{E3006535-576B-4996-96F5-EA5C45C495DB}" srcOrd="2" destOrd="0" presId="urn:microsoft.com/office/officeart/2005/8/layout/venn3"/>
    <dgm:cxn modelId="{15096F03-BC79-47F9-B81E-FC8EC0B35D26}" type="presParOf" srcId="{D510D273-F07D-4EF7-988D-1DA41D061427}" destId="{DA7CE7E5-EB27-4D44-96EB-69B25A99A42C}" srcOrd="3" destOrd="0" presId="urn:microsoft.com/office/officeart/2005/8/layout/venn3"/>
    <dgm:cxn modelId="{45A68149-818C-4834-A7B4-23BC8ECF3C78}" type="presParOf" srcId="{D510D273-F07D-4EF7-988D-1DA41D061427}" destId="{60FA7CAB-C3C0-43BC-993B-10146014C3F6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1DC07-4CBD-4F49-893F-80F6FBF29371}">
      <dsp:nvSpPr>
        <dsp:cNvPr id="0" name=""/>
        <dsp:cNvSpPr/>
      </dsp:nvSpPr>
      <dsp:spPr>
        <a:xfrm flipH="1">
          <a:off x="2111" y="0"/>
          <a:ext cx="2572317" cy="790414"/>
        </a:xfrm>
        <a:prstGeom prst="chevron">
          <a:avLst/>
        </a:prstGeom>
        <a:solidFill>
          <a:srgbClr val="0000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Prieskumná</a:t>
          </a:r>
          <a:endParaRPr lang="sk-SK" sz="2000" b="1" kern="1200" dirty="0"/>
        </a:p>
      </dsp:txBody>
      <dsp:txXfrm>
        <a:off x="397318" y="0"/>
        <a:ext cx="1781903" cy="790414"/>
      </dsp:txXfrm>
    </dsp:sp>
    <dsp:sp modelId="{79C07F75-5021-4401-BD5B-ACA673C939BD}">
      <dsp:nvSpPr>
        <dsp:cNvPr id="0" name=""/>
        <dsp:cNvSpPr/>
      </dsp:nvSpPr>
      <dsp:spPr>
        <a:xfrm flipH="1">
          <a:off x="2188938" y="0"/>
          <a:ext cx="2572317" cy="790414"/>
        </a:xfrm>
        <a:prstGeom prst="chevron">
          <a:avLst/>
        </a:prstGeom>
        <a:solidFill>
          <a:srgbClr val="008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err="1" smtClean="0"/>
            <a:t>Odtarasovacia</a:t>
          </a:r>
          <a:r>
            <a:rPr lang="sk-SK" sz="2000" b="1" kern="1200" dirty="0" smtClean="0"/>
            <a:t> a vytyčovacia</a:t>
          </a:r>
          <a:endParaRPr lang="sk-SK" sz="2000" b="1" kern="1200" dirty="0"/>
        </a:p>
      </dsp:txBody>
      <dsp:txXfrm>
        <a:off x="2584145" y="0"/>
        <a:ext cx="1781903" cy="790414"/>
      </dsp:txXfrm>
    </dsp:sp>
    <dsp:sp modelId="{280B8EDA-81A5-4FCD-AA31-366FB19A515A}">
      <dsp:nvSpPr>
        <dsp:cNvPr id="0" name=""/>
        <dsp:cNvSpPr/>
      </dsp:nvSpPr>
      <dsp:spPr>
        <a:xfrm flipH="1">
          <a:off x="4357456" y="0"/>
          <a:ext cx="2572317" cy="79041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Mostná</a:t>
          </a:r>
          <a:endParaRPr lang="sk-SK" sz="2000" b="1" kern="1200" dirty="0"/>
        </a:p>
      </dsp:txBody>
      <dsp:txXfrm>
        <a:off x="4752663" y="0"/>
        <a:ext cx="1781903" cy="790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745EB-9AEE-4743-8995-3E844AC0667D}">
      <dsp:nvSpPr>
        <dsp:cNvPr id="0" name=""/>
        <dsp:cNvSpPr/>
      </dsp:nvSpPr>
      <dsp:spPr>
        <a:xfrm>
          <a:off x="920469" y="344"/>
          <a:ext cx="1503164" cy="150316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24" tIns="38100" rIns="82724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/>
            <a:t>JONO</a:t>
          </a:r>
          <a:endParaRPr lang="sk-SK" sz="3000" kern="1200" dirty="0"/>
        </a:p>
      </dsp:txBody>
      <dsp:txXfrm>
        <a:off x="1140602" y="220477"/>
        <a:ext cx="1062898" cy="1062898"/>
      </dsp:txXfrm>
    </dsp:sp>
    <dsp:sp modelId="{E3006535-576B-4996-96F5-EA5C45C495DB}">
      <dsp:nvSpPr>
        <dsp:cNvPr id="0" name=""/>
        <dsp:cNvSpPr/>
      </dsp:nvSpPr>
      <dsp:spPr>
        <a:xfrm>
          <a:off x="2296417" y="344"/>
          <a:ext cx="1503164" cy="150316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24" tIns="38100" rIns="82724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err="1" smtClean="0"/>
            <a:t>SkPN</a:t>
          </a:r>
          <a:endParaRPr lang="sk-SK" sz="3000" kern="1200" dirty="0"/>
        </a:p>
      </dsp:txBody>
      <dsp:txXfrm>
        <a:off x="2516550" y="220477"/>
        <a:ext cx="1062898" cy="1062898"/>
      </dsp:txXfrm>
    </dsp:sp>
    <dsp:sp modelId="{60FA7CAB-C3C0-43BC-993B-10146014C3F6}">
      <dsp:nvSpPr>
        <dsp:cNvPr id="0" name=""/>
        <dsp:cNvSpPr/>
      </dsp:nvSpPr>
      <dsp:spPr>
        <a:xfrm>
          <a:off x="3672366" y="344"/>
          <a:ext cx="1503164" cy="150316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24" tIns="38100" rIns="82724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/>
            <a:t>RH</a:t>
          </a:r>
          <a:endParaRPr lang="sk-SK" sz="3000" kern="1200" dirty="0"/>
        </a:p>
      </dsp:txBody>
      <dsp:txXfrm>
        <a:off x="3892499" y="220477"/>
        <a:ext cx="1062898" cy="1062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mostového prepraviska pri nasledujúcich alternatívach podľa únosnosti</a:t>
            </a:r>
            <a:endParaRPr lang="sk-SK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60t do maximálnej dĺžky 119m (maximálna prepravná kapacita je 800 tankov za hodinu)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20t do maximálnej dĺžky 193,25m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mostového prepraviska s nosnosťou 20t zo súpravy PMS-B sa vykonáva v čase do 50min.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mostového prepraviska s nosnosťou 60t zo súpravy PMS-B sa vykonáva v čase do 35min.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</a:t>
            </a:r>
            <a:r>
              <a:rPr lang="sk-SK" sz="10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prievozového</a:t>
            </a:r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prepraviska pri nasledujúcich alternatívach podľa únosnosti</a:t>
            </a:r>
            <a:endParaRPr lang="sk-SK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40t v počte súlodí 8ks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60t v počte súlodí 5ks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80t v počte súlodí 4ks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110t v počte súlodí 3/2ks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120t v počte súlodí 2ks</a:t>
            </a: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nosnosti súlodí 150t v počte súlodí 2ks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Stavba základných </a:t>
            </a:r>
            <a:r>
              <a:rPr lang="sk-SK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prievozových</a:t>
            </a:r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súlodí sa vykonáva v čase do 15min.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</a:t>
            </a:r>
            <a:r>
              <a:rPr lang="sk-SK" sz="1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prievozového</a:t>
            </a:r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prepraviska sa vykonáva v čase do 20min.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plavidlového prepraviska</a:t>
            </a:r>
            <a:endParaRPr lang="sk-SK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jednotka má k dispozícii 3ks techniky PTS-10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plavidlového prepraviska jednotkou a posádkou sa vykonáva podľa predpisu Žen-24-10 a čas na to potrebný podľa Žen-4-1 (norma 81 a 89).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Zriadenie vozovky z </a:t>
            </a:r>
            <a:r>
              <a:rPr lang="sk-SK" sz="10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vozovkových</a:t>
            </a:r>
            <a:r>
              <a:rPr lang="sk-SK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dosiek</a:t>
            </a:r>
            <a:endParaRPr lang="sk-SK" sz="1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 maximálnej dĺžke 80m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Vybudovanie dvojpásovej cesty z cestných dosiek PMS s jednou vozovkou v dĺžke 40m v čase do 32min.</a:t>
            </a:r>
          </a:p>
          <a:p>
            <a:r>
              <a:rPr lang="sk-SK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Vybudovanie štvorpásovej cesty z cestných dosiek PMS s jednou vozovkou v dĺžke 20m v čase do 45min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Plní tieto hlavné úlohy:</a:t>
            </a:r>
            <a:endParaRPr lang="sk-SK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úprava a údržba ciest,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vykonávajú zemné práce,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stavbu </a:t>
            </a:r>
            <a:r>
              <a:rPr lang="sk-SK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nízkovodných</a:t>
            </a: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drevených mostov cez vodné prekážky,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stavbu opevňovacích objektov a veliteľských stanovíšť,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ťažbu a spracovanie drevnej hmoty,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výrobu elektrickej energie.</a:t>
            </a:r>
          </a:p>
          <a:p>
            <a:endParaRPr lang="sk-SK" dirty="0" smtClean="0"/>
          </a:p>
          <a:p>
            <a:r>
              <a:rPr lang="sk-SK" u="sng" dirty="0" smtClean="0"/>
              <a:t>ženijné komunikačné družstvo</a:t>
            </a:r>
            <a:r>
              <a:rPr lang="sk-SK" dirty="0" smtClean="0"/>
              <a:t>:</a:t>
            </a:r>
          </a:p>
          <a:p>
            <a:r>
              <a:rPr lang="sk-SK" dirty="0" smtClean="0"/>
              <a:t>D-470  snehová fréza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VSV-6 – viacúčelový sypač ciest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AS-8 – automobilový sypač</a:t>
            </a:r>
          </a:p>
          <a:p>
            <a:r>
              <a:rPr lang="sk-SK" dirty="0" smtClean="0"/>
              <a:t>VV-111 - valec</a:t>
            </a:r>
          </a:p>
          <a:p>
            <a:r>
              <a:rPr lang="sk-SK" dirty="0" smtClean="0"/>
              <a:t>VV 1500 – valec</a:t>
            </a:r>
          </a:p>
          <a:p>
            <a:r>
              <a:rPr lang="sk-SK" dirty="0" smtClean="0"/>
              <a:t>SHM-4-120 – </a:t>
            </a:r>
            <a:r>
              <a:rPr lang="sk-SK" dirty="0" err="1" smtClean="0"/>
              <a:t>grader</a:t>
            </a:r>
            <a:endParaRPr lang="sk-SK" dirty="0" smtClean="0"/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súprava</a:t>
            </a:r>
            <a:r>
              <a:rPr lang="sk-SK" baseline="0" dirty="0" smtClean="0"/>
              <a:t> </a:t>
            </a:r>
            <a:r>
              <a:rPr lang="sk-SK" dirty="0" smtClean="0"/>
              <a:t>KMT-7 TRAL  (MOV + TRAL)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16</a:t>
            </a:fld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6" y="4953000"/>
            <a:ext cx="5010472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Hlavné úlohy </a:t>
            </a:r>
            <a:r>
              <a:rPr lang="sk-SK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žč</a:t>
            </a:r>
            <a:r>
              <a:rPr lang="sk-SK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sk-SK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mprsk</a:t>
            </a:r>
            <a:r>
              <a:rPr lang="sk-SK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(Ciele síl 0035): </a:t>
            </a:r>
            <a:endParaRPr lang="sk-S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vykonávať ženijný prieskum protivníka, terénu a objektov,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vykonávať opevňovacie práce v priestore sústredenia, v priestore obrany a v priestoroch rozmiestnenia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mprsk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zriaďovať ženijné zátarasy, zamínovať a ničiť objekty,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upravovať a udržiavať cesty pre presun jednotiek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mprsk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pre manéver, prísun a odsun,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zriaďovať a udržiavať brodové, plavidlové a 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prievozové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prepraviská, premosťovať úzke prekážky,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maskovať dôležité objekty,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zriaďovať priechody v zátarasách,</a:t>
            </a:r>
          </a:p>
          <a:p>
            <a:pPr marL="85725" lvl="0" indent="-85725">
              <a:buFont typeface="Arial" pitchFamily="34" charset="0"/>
              <a:buChar char="•"/>
            </a:pP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vykonávať opatrenia pri odstraňovaní následkov jadrových úderov.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súprava</a:t>
            </a:r>
            <a:r>
              <a:rPr lang="sk-SK" baseline="0" dirty="0" smtClean="0"/>
              <a:t> </a:t>
            </a:r>
            <a:r>
              <a:rPr lang="sk-SK" dirty="0" smtClean="0"/>
              <a:t>KMT-7 TRAL  (MOV + TRAL)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28</a:t>
            </a:fld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6" y="4953000"/>
            <a:ext cx="5010472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720E6-6DB1-4A22-A7A5-98A6A763B469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23.2.2011</a:t>
            </a:r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DE1C-5E54-4522-AD99-6834E8AF58E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53400" cy="44958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5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accent5">
                  <a:lumMod val="50000"/>
                </a:schemeClr>
              </a:buClr>
              <a:defRPr/>
            </a:lvl2pPr>
            <a:lvl3pPr>
              <a:buClr>
                <a:schemeClr val="accent5">
                  <a:lumMod val="50000"/>
                </a:schemeClr>
              </a:buClr>
              <a:defRPr/>
            </a:lvl3pPr>
          </a:lstStyle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>
              <a:lumMod val="75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dirty="0" smtClean="0"/>
              <a:t>Kliknite sem a upravte štýly predlohy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5">
              <a:lumMod val="5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chemeClr val="accent2">
              <a:lumMod val="75000"/>
            </a:schemeClr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dirty="0" smtClean="0"/>
              <a:t>Kliknite sem a upravte štýly predlohy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432048" cy="21602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153400" cy="64807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 baseline="0"/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535"/>
          </a:xfrm>
        </p:spPr>
        <p:txBody>
          <a:bodyPr>
            <a:noAutofit/>
          </a:bodyPr>
          <a:lstStyle>
            <a:lvl1pPr>
              <a:defRPr sz="3200" baseline="0"/>
            </a:lvl1pPr>
          </a:lstStyle>
          <a:p>
            <a:r>
              <a:rPr lang="sk-SK" dirty="0" smtClean="0"/>
              <a:t>Kliknite sem a upravte štýl predlohy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Rovná spojnica 5"/>
          <p:cNvCxnSpPr/>
          <p:nvPr userDrawn="1"/>
        </p:nvCxnSpPr>
        <p:spPr>
          <a:xfrm>
            <a:off x="457200" y="1069675"/>
            <a:ext cx="8220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372094" y="6356350"/>
            <a:ext cx="647205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2970-BBA8-4113-BD0B-BAD0C4977BB7}" type="datetimeFigureOut">
              <a:rPr lang="sk-SK" smtClean="0"/>
              <a:pPr/>
              <a:t>3. 6. 2015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696" r:id="rId12"/>
    <p:sldLayoutId id="2147483699" r:id="rId13"/>
    <p:sldLayoutId id="2147483702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3"/>
          <p:cNvSpPr txBox="1">
            <a:spLocks/>
          </p:cNvSpPr>
          <p:nvPr/>
        </p:nvSpPr>
        <p:spPr>
          <a:xfrm>
            <a:off x="655406" y="4306557"/>
            <a:ext cx="7829688" cy="107226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fontAlgn="b"/>
            <a:r>
              <a:rPr lang="sk-SK" sz="2800" dirty="0" smtClean="0">
                <a:solidFill>
                  <a:schemeClr val="bg1"/>
                </a:solidFill>
              </a:rPr>
              <a:t>Bojové </a:t>
            </a:r>
            <a:r>
              <a:rPr lang="sk-SK" sz="2800" dirty="0" smtClean="0">
                <a:solidFill>
                  <a:schemeClr val="bg1"/>
                </a:solidFill>
              </a:rPr>
              <a:t>použitie malých ženijných jednotiek, skupín a oddielov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9" name="Zástupný symbol textu 4"/>
          <p:cNvSpPr txBox="1">
            <a:spLocks/>
          </p:cNvSpPr>
          <p:nvPr/>
        </p:nvSpPr>
        <p:spPr>
          <a:xfrm>
            <a:off x="688062" y="3160059"/>
            <a:ext cx="7955195" cy="92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5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Ženijná podpora</a:t>
            </a:r>
          </a:p>
        </p:txBody>
      </p:sp>
      <p:sp>
        <p:nvSpPr>
          <p:cNvPr id="10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655406" y="6311745"/>
            <a:ext cx="1335954" cy="365125"/>
          </a:xfrm>
        </p:spPr>
        <p:txBody>
          <a:bodyPr/>
          <a:lstStyle/>
          <a:p>
            <a:r>
              <a:rPr lang="sk-SK" sz="1600" dirty="0" smtClean="0">
                <a:solidFill>
                  <a:schemeClr val="bg1"/>
                </a:solidFill>
              </a:rPr>
              <a:t>4. 6. 2015</a:t>
            </a:r>
            <a:endParaRPr lang="sk-SK" sz="1600" dirty="0">
              <a:solidFill>
                <a:schemeClr val="bg1"/>
              </a:solidFill>
            </a:endParaRPr>
          </a:p>
        </p:txBody>
      </p:sp>
      <p:cxnSp>
        <p:nvCxnSpPr>
          <p:cNvPr id="11" name="Rovná spojnica 10"/>
          <p:cNvCxnSpPr/>
          <p:nvPr/>
        </p:nvCxnSpPr>
        <p:spPr>
          <a:xfrm flipV="1">
            <a:off x="691378" y="4114817"/>
            <a:ext cx="8196144" cy="33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Ženijná rota/</a:t>
            </a:r>
            <a:r>
              <a:rPr lang="sk-SK" dirty="0" err="1" smtClean="0"/>
              <a:t>mb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47135" name="Picture 31"/>
          <p:cNvPicPr>
            <a:picLocks noChangeAspect="1" noChangeArrowheads="1"/>
          </p:cNvPicPr>
          <p:nvPr/>
        </p:nvPicPr>
        <p:blipFill>
          <a:blip r:embed="rId3" cstate="print"/>
          <a:srcRect l="5663" t="40586" r="2530" b="14177"/>
          <a:stretch>
            <a:fillRect/>
          </a:stretch>
        </p:blipFill>
        <p:spPr bwMode="auto">
          <a:xfrm>
            <a:off x="143219" y="2066264"/>
            <a:ext cx="8780444" cy="335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11</a:t>
            </a:fld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2418130" y="313512"/>
          <a:ext cx="5273588" cy="634278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4618"/>
                <a:gridCol w="2929946"/>
                <a:gridCol w="659024"/>
              </a:tblGrid>
              <a:tr h="23491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>
                          <a:solidFill>
                            <a:schemeClr val="tx1"/>
                          </a:solidFill>
                        </a:rPr>
                        <a:t>ženijné </a:t>
                      </a: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prieskumné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družstvo</a:t>
                      </a: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terénny osobný obrnený automobil ALIGÁTOR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nákladný automobil N3G – valníkový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3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potápačská súprava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3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ženijná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mostná </a:t>
                      </a:r>
                      <a:r>
                        <a:rPr lang="sk-SK" sz="1200" dirty="0">
                          <a:solidFill>
                            <a:schemeClr val="tx1"/>
                          </a:solidFill>
                        </a:rPr>
                        <a:t>čata</a:t>
                      </a: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mostný automobil AM-50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4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mostný tank MT-55A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1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prepravník mosta PM-55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ženijná čata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ničenia objektov</a:t>
                      </a:r>
                      <a:endParaRPr lang="sk-SK" sz="1200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kolesový transportér TATRAPAN T1/Z1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nákladný automobil N3G – valníkový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2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zemný automobilový vrták PZV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2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prívesný kompresor DK-661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súprava pneumatických prístrojov SPP-75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ženijná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odmínovacia čata</a:t>
                      </a:r>
                      <a:endParaRPr lang="sk-SK" sz="1200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kolesový transportér TATRAPAN T1/Z1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3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nákladný automobil N3G – valníkový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3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univerzálny mínový ukladač UMU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3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odmínovací komplet BOŽENA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3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univerzálny </a:t>
                      </a:r>
                      <a:r>
                        <a:rPr lang="sk-SK" sz="1100" dirty="0" err="1"/>
                        <a:t>odmínovač</a:t>
                      </a:r>
                      <a:r>
                        <a:rPr lang="sk-SK" sz="1100" dirty="0"/>
                        <a:t> BELARTY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samohybný výbušný </a:t>
                      </a:r>
                      <a:r>
                        <a:rPr lang="sk-SK" sz="1100" dirty="0" err="1"/>
                        <a:t>odmínovač</a:t>
                      </a:r>
                      <a:r>
                        <a:rPr lang="sk-SK" sz="1100" dirty="0"/>
                        <a:t> SVO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3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ženijná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prepravná </a:t>
                      </a:r>
                      <a:r>
                        <a:rPr lang="sk-SK" sz="1200" dirty="0">
                          <a:solidFill>
                            <a:schemeClr val="tx1"/>
                          </a:solidFill>
                        </a:rPr>
                        <a:t>čata</a:t>
                      </a: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pásový obojživelný transportér PTS-10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4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pásové samohybné </a:t>
                      </a:r>
                      <a:r>
                        <a:rPr lang="sk-SK" sz="1100" dirty="0" err="1"/>
                        <a:t>súlodie</a:t>
                      </a:r>
                      <a:r>
                        <a:rPr lang="sk-SK" sz="1100" dirty="0"/>
                        <a:t> GSP-55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 smtClean="0"/>
                        <a:t>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ženijná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solidFill>
                            <a:schemeClr val="tx1"/>
                          </a:solidFill>
                        </a:rPr>
                        <a:t>strojná </a:t>
                      </a:r>
                      <a:r>
                        <a:rPr lang="sk-SK" sz="1200" dirty="0">
                          <a:solidFill>
                            <a:schemeClr val="tx1"/>
                          </a:solidFill>
                        </a:rPr>
                        <a:t>čata</a:t>
                      </a:r>
                      <a:endParaRPr lang="sk-SK" sz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nákladný automobil N3G – valníkový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nákladný automobil N3G – sklápací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2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autožeriav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1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automobil RS 15 </a:t>
                      </a:r>
                      <a:r>
                        <a:rPr lang="sk-SK" sz="1100" dirty="0" err="1"/>
                        <a:t>kVA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1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kolesový nosič KN-251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/>
                        <a:t>3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 dirty="0"/>
                        <a:t>pracovný stroj samohybný hydraulický nakladač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/>
                        <a:t>autorýpadlo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2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18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100"/>
                        <a:t>zákopový pluh</a:t>
                      </a:r>
                      <a:endParaRPr lang="sk-SK" sz="11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1100" dirty="0"/>
                        <a:t>1</a:t>
                      </a:r>
                      <a:endParaRPr lang="sk-SK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9485" marR="39485" marT="0" marB="0"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421662" y="365152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err="1" smtClean="0"/>
              <a:t>žr</a:t>
            </a:r>
            <a:r>
              <a:rPr lang="sk-SK" sz="2800" dirty="0" smtClean="0"/>
              <a:t>/</a:t>
            </a:r>
            <a:r>
              <a:rPr lang="sk-SK" sz="2800" dirty="0" err="1" smtClean="0"/>
              <a:t>mb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Ženijný prápor  PS OS SR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363446" y="3797115"/>
            <a:ext cx="805583" cy="49598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50644" y="3794423"/>
            <a:ext cx="805583" cy="49598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86530" y="3536002"/>
            <a:ext cx="805583" cy="605674"/>
            <a:chOff x="5357" y="1663"/>
            <a:chExt cx="1134" cy="900"/>
          </a:xfrm>
        </p:grpSpPr>
        <p:cxnSp>
          <p:nvCxnSpPr>
            <p:cNvPr id="66" name="AutoShape 5"/>
            <p:cNvCxnSpPr>
              <a:cxnSpLocks noChangeShapeType="1"/>
            </p:cNvCxnSpPr>
            <p:nvPr/>
          </p:nvCxnSpPr>
          <p:spPr bwMode="auto">
            <a:xfrm flipV="1">
              <a:off x="5939" y="1663"/>
              <a:ext cx="0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5357" y="1826"/>
              <a:ext cx="1134" cy="7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cxnSp>
          <p:nvCxnSpPr>
            <p:cNvPr id="68" name="AutoShape 7"/>
            <p:cNvCxnSpPr>
              <a:cxnSpLocks noChangeShapeType="1"/>
            </p:cNvCxnSpPr>
            <p:nvPr/>
          </p:nvCxnSpPr>
          <p:spPr bwMode="auto">
            <a:xfrm>
              <a:off x="5357" y="1983"/>
              <a:ext cx="113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773089" y="3538021"/>
            <a:ext cx="805583" cy="605674"/>
            <a:chOff x="5655" y="6824"/>
            <a:chExt cx="1134" cy="900"/>
          </a:xfrm>
        </p:grpSpPr>
        <p:cxnSp>
          <p:nvCxnSpPr>
            <p:cNvPr id="61" name="AutoShape 9"/>
            <p:cNvCxnSpPr>
              <a:cxnSpLocks noChangeShapeType="1"/>
            </p:cNvCxnSpPr>
            <p:nvPr/>
          </p:nvCxnSpPr>
          <p:spPr bwMode="auto">
            <a:xfrm flipV="1">
              <a:off x="6237" y="6824"/>
              <a:ext cx="0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5655" y="6987"/>
              <a:ext cx="1134" cy="7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5894" y="7241"/>
              <a:ext cx="695" cy="290"/>
              <a:chOff x="2250" y="10838"/>
              <a:chExt cx="815" cy="279"/>
            </a:xfrm>
          </p:grpSpPr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2250" y="10838"/>
                <a:ext cx="815" cy="279"/>
              </a:xfrm>
              <a:custGeom>
                <a:avLst/>
                <a:gdLst/>
                <a:ahLst/>
                <a:cxnLst>
                  <a:cxn ang="0">
                    <a:pos x="0" y="279"/>
                  </a:cxn>
                  <a:cxn ang="0">
                    <a:pos x="0" y="0"/>
                  </a:cxn>
                  <a:cxn ang="0">
                    <a:pos x="815" y="0"/>
                  </a:cxn>
                  <a:cxn ang="0">
                    <a:pos x="815" y="279"/>
                  </a:cxn>
                </a:cxnLst>
                <a:rect l="0" t="0" r="r" b="b"/>
                <a:pathLst>
                  <a:path w="815" h="279">
                    <a:moveTo>
                      <a:pt x="0" y="279"/>
                    </a:moveTo>
                    <a:lnTo>
                      <a:pt x="0" y="0"/>
                    </a:lnTo>
                    <a:lnTo>
                      <a:pt x="815" y="0"/>
                    </a:lnTo>
                    <a:lnTo>
                      <a:pt x="815" y="27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cxnSp>
            <p:nvCxnSpPr>
              <p:cNvPr id="65" name="AutoShape 13"/>
              <p:cNvCxnSpPr>
                <a:cxnSpLocks noChangeShapeType="1"/>
              </p:cNvCxnSpPr>
              <p:nvPr/>
            </p:nvCxnSpPr>
            <p:spPr bwMode="auto">
              <a:xfrm>
                <a:off x="2652" y="10838"/>
                <a:ext cx="0" cy="2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459578" y="3536002"/>
            <a:ext cx="805583" cy="605674"/>
            <a:chOff x="5299" y="1597"/>
            <a:chExt cx="1134" cy="900"/>
          </a:xfrm>
        </p:grpSpPr>
        <p:cxnSp>
          <p:nvCxnSpPr>
            <p:cNvPr id="55" name="AutoShape 15"/>
            <p:cNvCxnSpPr>
              <a:cxnSpLocks noChangeShapeType="1"/>
            </p:cNvCxnSpPr>
            <p:nvPr/>
          </p:nvCxnSpPr>
          <p:spPr bwMode="auto">
            <a:xfrm flipV="1">
              <a:off x="5889" y="1597"/>
              <a:ext cx="0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5299" y="1760"/>
              <a:ext cx="1134" cy="7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5546" y="2167"/>
              <a:ext cx="695" cy="201"/>
              <a:chOff x="2250" y="10838"/>
              <a:chExt cx="815" cy="279"/>
            </a:xfrm>
          </p:grpSpPr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>
                <a:off x="2250" y="10838"/>
                <a:ext cx="815" cy="279"/>
              </a:xfrm>
              <a:custGeom>
                <a:avLst/>
                <a:gdLst/>
                <a:ahLst/>
                <a:cxnLst>
                  <a:cxn ang="0">
                    <a:pos x="0" y="279"/>
                  </a:cxn>
                  <a:cxn ang="0">
                    <a:pos x="0" y="0"/>
                  </a:cxn>
                  <a:cxn ang="0">
                    <a:pos x="815" y="0"/>
                  </a:cxn>
                  <a:cxn ang="0">
                    <a:pos x="815" y="279"/>
                  </a:cxn>
                </a:cxnLst>
                <a:rect l="0" t="0" r="r" b="b"/>
                <a:pathLst>
                  <a:path w="815" h="279">
                    <a:moveTo>
                      <a:pt x="0" y="279"/>
                    </a:moveTo>
                    <a:lnTo>
                      <a:pt x="0" y="0"/>
                    </a:lnTo>
                    <a:lnTo>
                      <a:pt x="815" y="0"/>
                    </a:lnTo>
                    <a:lnTo>
                      <a:pt x="815" y="279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cxnSp>
            <p:nvCxnSpPr>
              <p:cNvPr id="60" name="AutoShape 19"/>
              <p:cNvCxnSpPr>
                <a:cxnSpLocks noChangeShapeType="1"/>
              </p:cNvCxnSpPr>
              <p:nvPr/>
            </p:nvCxnSpPr>
            <p:spPr bwMode="auto">
              <a:xfrm>
                <a:off x="2652" y="10838"/>
                <a:ext cx="0" cy="21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5622" y="1876"/>
              <a:ext cx="52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36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k-SK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ECB  </a:t>
              </a: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2874468" y="3538021"/>
            <a:ext cx="805583" cy="603656"/>
            <a:chOff x="4987" y="1441"/>
            <a:chExt cx="1134" cy="897"/>
          </a:xfrm>
        </p:grpSpPr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4987" y="1601"/>
              <a:ext cx="1134" cy="737"/>
              <a:chOff x="7429" y="9583"/>
              <a:chExt cx="1117" cy="738"/>
            </a:xfrm>
          </p:grpSpPr>
          <p:sp>
            <p:nvSpPr>
              <p:cNvPr id="44" name="Rectangle 23"/>
              <p:cNvSpPr>
                <a:spLocks noChangeArrowheads="1"/>
              </p:cNvSpPr>
              <p:nvPr/>
            </p:nvSpPr>
            <p:spPr bwMode="auto">
              <a:xfrm>
                <a:off x="7429" y="9583"/>
                <a:ext cx="1117" cy="7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>
                <a:off x="7635" y="9667"/>
                <a:ext cx="730" cy="244"/>
                <a:chOff x="2738" y="10458"/>
                <a:chExt cx="2415" cy="2495"/>
              </a:xfrm>
            </p:grpSpPr>
            <p:cxnSp>
              <p:nvCxnSpPr>
                <p:cNvPr id="49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2745" y="11317"/>
                  <a:ext cx="108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50" name="Freeform 26"/>
                <p:cNvSpPr>
                  <a:spLocks/>
                </p:cNvSpPr>
                <p:nvPr/>
              </p:nvSpPr>
              <p:spPr bwMode="auto">
                <a:xfrm>
                  <a:off x="3627" y="10458"/>
                  <a:ext cx="207" cy="24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0" y="112"/>
                    </a:cxn>
                    <a:cxn ang="0">
                      <a:pos x="110" y="405"/>
                    </a:cxn>
                    <a:cxn ang="0">
                      <a:pos x="0" y="517"/>
                    </a:cxn>
                  </a:cxnLst>
                  <a:rect l="0" t="0" r="r" b="b"/>
                  <a:pathLst>
                    <a:path w="110" h="517">
                      <a:moveTo>
                        <a:pt x="0" y="0"/>
                      </a:moveTo>
                      <a:lnTo>
                        <a:pt x="110" y="112"/>
                      </a:lnTo>
                      <a:lnTo>
                        <a:pt x="110" y="405"/>
                      </a:lnTo>
                      <a:lnTo>
                        <a:pt x="0" y="51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51" name="Freeform 27"/>
                <p:cNvSpPr>
                  <a:spLocks/>
                </p:cNvSpPr>
                <p:nvPr/>
              </p:nvSpPr>
              <p:spPr bwMode="auto">
                <a:xfrm flipH="1">
                  <a:off x="4064" y="10494"/>
                  <a:ext cx="207" cy="24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0" y="112"/>
                    </a:cxn>
                    <a:cxn ang="0">
                      <a:pos x="110" y="405"/>
                    </a:cxn>
                    <a:cxn ang="0">
                      <a:pos x="0" y="517"/>
                    </a:cxn>
                  </a:cxnLst>
                  <a:rect l="0" t="0" r="r" b="b"/>
                  <a:pathLst>
                    <a:path w="110" h="517">
                      <a:moveTo>
                        <a:pt x="0" y="0"/>
                      </a:moveTo>
                      <a:lnTo>
                        <a:pt x="110" y="112"/>
                      </a:lnTo>
                      <a:lnTo>
                        <a:pt x="110" y="405"/>
                      </a:lnTo>
                      <a:lnTo>
                        <a:pt x="0" y="51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52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2738" y="11926"/>
                  <a:ext cx="108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4063" y="11317"/>
                  <a:ext cx="108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4064" y="11942"/>
                  <a:ext cx="108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7672" y="9972"/>
                <a:ext cx="685" cy="201"/>
                <a:chOff x="2250" y="10838"/>
                <a:chExt cx="815" cy="279"/>
              </a:xfrm>
            </p:grpSpPr>
            <p:sp>
              <p:nvSpPr>
                <p:cNvPr id="47" name="Freeform 32"/>
                <p:cNvSpPr>
                  <a:spLocks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48" name="AutoShape 33"/>
                <p:cNvCxnSpPr>
                  <a:cxnSpLocks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43" name="AutoShape 34"/>
            <p:cNvCxnSpPr>
              <a:cxnSpLocks noChangeShapeType="1"/>
            </p:cNvCxnSpPr>
            <p:nvPr/>
          </p:nvCxnSpPr>
          <p:spPr bwMode="auto">
            <a:xfrm flipV="1">
              <a:off x="5565" y="1441"/>
              <a:ext cx="0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4163116" y="3538021"/>
            <a:ext cx="805583" cy="605674"/>
            <a:chOff x="5754" y="7171"/>
            <a:chExt cx="1134" cy="900"/>
          </a:xfrm>
        </p:grpSpPr>
        <p:cxnSp>
          <p:nvCxnSpPr>
            <p:cNvPr id="32" name="AutoShape 36"/>
            <p:cNvCxnSpPr>
              <a:cxnSpLocks noChangeShapeType="1"/>
            </p:cNvCxnSpPr>
            <p:nvPr/>
          </p:nvCxnSpPr>
          <p:spPr bwMode="auto">
            <a:xfrm flipV="1">
              <a:off x="6344" y="7171"/>
              <a:ext cx="0" cy="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5754" y="7334"/>
              <a:ext cx="1134" cy="737"/>
              <a:chOff x="5047" y="6936"/>
              <a:chExt cx="1134" cy="737"/>
            </a:xfrm>
          </p:grpSpPr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5047" y="6936"/>
                <a:ext cx="1134" cy="73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29" name="Group 39"/>
              <p:cNvGrpSpPr>
                <a:grpSpLocks/>
              </p:cNvGrpSpPr>
              <p:nvPr/>
            </p:nvGrpSpPr>
            <p:grpSpPr bwMode="auto">
              <a:xfrm>
                <a:off x="5294" y="7343"/>
                <a:ext cx="695" cy="201"/>
                <a:chOff x="2250" y="10838"/>
                <a:chExt cx="815" cy="279"/>
              </a:xfrm>
            </p:grpSpPr>
            <p:sp>
              <p:nvSpPr>
                <p:cNvPr id="40" name="Freeform 40"/>
                <p:cNvSpPr>
                  <a:spLocks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41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3" name="Group 42"/>
              <p:cNvGrpSpPr>
                <a:grpSpLocks/>
              </p:cNvGrpSpPr>
              <p:nvPr/>
            </p:nvGrpSpPr>
            <p:grpSpPr bwMode="auto">
              <a:xfrm>
                <a:off x="5302" y="7046"/>
                <a:ext cx="651" cy="202"/>
                <a:chOff x="7403" y="7065"/>
                <a:chExt cx="651" cy="202"/>
              </a:xfrm>
            </p:grpSpPr>
            <p:sp>
              <p:nvSpPr>
                <p:cNvPr id="37" name="Arc 43"/>
                <p:cNvSpPr>
                  <a:spLocks/>
                </p:cNvSpPr>
                <p:nvPr/>
              </p:nvSpPr>
              <p:spPr bwMode="auto">
                <a:xfrm rot="16200000" flipH="1">
                  <a:off x="7899" y="7111"/>
                  <a:ext cx="202" cy="10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0 w 43200"/>
                    <a:gd name="T1" fmla="*/ 22906 h 22906"/>
                    <a:gd name="T2" fmla="*/ 43200 w 43200"/>
                    <a:gd name="T3" fmla="*/ 21564 h 22906"/>
                    <a:gd name="T4" fmla="*/ 21600 w 43200"/>
                    <a:gd name="T5" fmla="*/ 21600 h 22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906" fill="none" extrusionOk="0">
                      <a:moveTo>
                        <a:pt x="39" y="22906"/>
                      </a:moveTo>
                      <a:cubicBezTo>
                        <a:pt x="13" y="22471"/>
                        <a:pt x="0" y="2203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15" y="-1"/>
                        <a:pt x="43180" y="9648"/>
                        <a:pt x="43199" y="21564"/>
                      </a:cubicBezTo>
                    </a:path>
                    <a:path w="43200" h="22906" stroke="0" extrusionOk="0">
                      <a:moveTo>
                        <a:pt x="39" y="22906"/>
                      </a:moveTo>
                      <a:cubicBezTo>
                        <a:pt x="13" y="22471"/>
                        <a:pt x="0" y="2203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15" y="-1"/>
                        <a:pt x="43180" y="9648"/>
                        <a:pt x="43199" y="215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38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7510" y="7161"/>
                  <a:ext cx="42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39" name="Arc 45"/>
                <p:cNvSpPr>
                  <a:spLocks/>
                </p:cNvSpPr>
                <p:nvPr/>
              </p:nvSpPr>
              <p:spPr bwMode="auto">
                <a:xfrm rot="5400000">
                  <a:off x="7357" y="7111"/>
                  <a:ext cx="202" cy="10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0 w 43200"/>
                    <a:gd name="T1" fmla="*/ 22906 h 22906"/>
                    <a:gd name="T2" fmla="*/ 43200 w 43200"/>
                    <a:gd name="T3" fmla="*/ 21564 h 22906"/>
                    <a:gd name="T4" fmla="*/ 21600 w 43200"/>
                    <a:gd name="T5" fmla="*/ 21600 h 22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2906" fill="none" extrusionOk="0">
                      <a:moveTo>
                        <a:pt x="39" y="22906"/>
                      </a:moveTo>
                      <a:cubicBezTo>
                        <a:pt x="13" y="22471"/>
                        <a:pt x="0" y="2203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15" y="-1"/>
                        <a:pt x="43180" y="9648"/>
                        <a:pt x="43199" y="21564"/>
                      </a:cubicBezTo>
                    </a:path>
                    <a:path w="43200" h="22906" stroke="0" extrusionOk="0">
                      <a:moveTo>
                        <a:pt x="39" y="22906"/>
                      </a:moveTo>
                      <a:cubicBezTo>
                        <a:pt x="13" y="22471"/>
                        <a:pt x="0" y="22035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15" y="-1"/>
                        <a:pt x="43180" y="9648"/>
                        <a:pt x="43199" y="215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35" name="Group 46"/>
          <p:cNvGrpSpPr>
            <a:grpSpLocks/>
          </p:cNvGrpSpPr>
          <p:nvPr/>
        </p:nvGrpSpPr>
        <p:grpSpPr bwMode="auto">
          <a:xfrm>
            <a:off x="4097049" y="2348880"/>
            <a:ext cx="966841" cy="703255"/>
            <a:chOff x="5292" y="8713"/>
            <a:chExt cx="1361" cy="1045"/>
          </a:xfrm>
        </p:grpSpPr>
        <p:grpSp>
          <p:nvGrpSpPr>
            <p:cNvPr id="36" name="Group 47"/>
            <p:cNvGrpSpPr>
              <a:grpSpLocks noChangeAspect="1"/>
            </p:cNvGrpSpPr>
            <p:nvPr/>
          </p:nvGrpSpPr>
          <p:grpSpPr bwMode="auto">
            <a:xfrm>
              <a:off x="5292" y="8873"/>
              <a:ext cx="1361" cy="885"/>
              <a:chOff x="5532" y="9264"/>
              <a:chExt cx="1134" cy="737"/>
            </a:xfrm>
          </p:grpSpPr>
          <p:sp>
            <p:nvSpPr>
              <p:cNvPr id="2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5532" y="9264"/>
                <a:ext cx="1134" cy="73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42" name="Group 49"/>
              <p:cNvGrpSpPr>
                <a:grpSpLocks noChangeAspect="1"/>
              </p:cNvGrpSpPr>
              <p:nvPr/>
            </p:nvGrpSpPr>
            <p:grpSpPr bwMode="auto">
              <a:xfrm>
                <a:off x="5771" y="9518"/>
                <a:ext cx="695" cy="290"/>
                <a:chOff x="2250" y="10838"/>
                <a:chExt cx="815" cy="279"/>
              </a:xfrm>
            </p:grpSpPr>
            <p:sp>
              <p:nvSpPr>
                <p:cNvPr id="30" name="Freeform 50"/>
                <p:cNvSpPr>
                  <a:spLocks noChangeAspect="1"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31" name="AutoShape 51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45" name="Group 52"/>
            <p:cNvGrpSpPr>
              <a:grpSpLocks/>
            </p:cNvGrpSpPr>
            <p:nvPr/>
          </p:nvGrpSpPr>
          <p:grpSpPr bwMode="auto">
            <a:xfrm>
              <a:off x="5923" y="8713"/>
              <a:ext cx="104" cy="160"/>
              <a:chOff x="5915" y="8713"/>
              <a:chExt cx="104" cy="160"/>
            </a:xfrm>
          </p:grpSpPr>
          <p:cxnSp>
            <p:nvCxnSpPr>
              <p:cNvPr id="26" name="AutoShape 53"/>
              <p:cNvCxnSpPr>
                <a:cxnSpLocks noChangeShapeType="1"/>
              </p:cNvCxnSpPr>
              <p:nvPr/>
            </p:nvCxnSpPr>
            <p:spPr bwMode="auto">
              <a:xfrm flipV="1">
                <a:off x="5915" y="8713"/>
                <a:ext cx="0" cy="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6019" y="8713"/>
                <a:ext cx="0" cy="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6" name="Group 55"/>
          <p:cNvGrpSpPr>
            <a:grpSpLocks/>
          </p:cNvGrpSpPr>
          <p:nvPr/>
        </p:nvGrpSpPr>
        <p:grpSpPr bwMode="auto">
          <a:xfrm>
            <a:off x="2005660" y="3285656"/>
            <a:ext cx="5180876" cy="160167"/>
            <a:chOff x="3192" y="9415"/>
            <a:chExt cx="5423" cy="238"/>
          </a:xfrm>
        </p:grpSpPr>
        <p:cxnSp>
          <p:nvCxnSpPr>
            <p:cNvPr id="21" name="AutoShape 56"/>
            <p:cNvCxnSpPr>
              <a:cxnSpLocks noChangeShapeType="1"/>
            </p:cNvCxnSpPr>
            <p:nvPr/>
          </p:nvCxnSpPr>
          <p:spPr bwMode="auto">
            <a:xfrm>
              <a:off x="3192" y="9415"/>
              <a:ext cx="54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57"/>
            <p:cNvCxnSpPr>
              <a:cxnSpLocks noChangeShapeType="1"/>
            </p:cNvCxnSpPr>
            <p:nvPr/>
          </p:nvCxnSpPr>
          <p:spPr bwMode="auto">
            <a:xfrm>
              <a:off x="3192" y="9415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58"/>
            <p:cNvCxnSpPr>
              <a:cxnSpLocks noChangeShapeType="1"/>
            </p:cNvCxnSpPr>
            <p:nvPr/>
          </p:nvCxnSpPr>
          <p:spPr bwMode="auto">
            <a:xfrm>
              <a:off x="8613" y="9415"/>
              <a:ext cx="0" cy="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cxnSp>
        <p:nvCxnSpPr>
          <p:cNvPr id="17" name="AutoShape 59"/>
          <p:cNvCxnSpPr>
            <a:cxnSpLocks noChangeShapeType="1"/>
          </p:cNvCxnSpPr>
          <p:nvPr/>
        </p:nvCxnSpPr>
        <p:spPr bwMode="auto">
          <a:xfrm>
            <a:off x="4582246" y="3282965"/>
            <a:ext cx="0" cy="157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8" name="AutoShape 60"/>
          <p:cNvCxnSpPr>
            <a:cxnSpLocks noChangeShapeType="1"/>
          </p:cNvCxnSpPr>
          <p:nvPr/>
        </p:nvCxnSpPr>
        <p:spPr bwMode="auto">
          <a:xfrm>
            <a:off x="3285073" y="3282965"/>
            <a:ext cx="0" cy="157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61"/>
          <p:cNvCxnSpPr>
            <a:cxnSpLocks noChangeShapeType="1"/>
          </p:cNvCxnSpPr>
          <p:nvPr/>
        </p:nvCxnSpPr>
        <p:spPr bwMode="auto">
          <a:xfrm>
            <a:off x="5877287" y="3282965"/>
            <a:ext cx="0" cy="157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" name="AutoShape 62"/>
          <p:cNvCxnSpPr>
            <a:cxnSpLocks noChangeShapeType="1"/>
          </p:cNvCxnSpPr>
          <p:nvPr/>
        </p:nvCxnSpPr>
        <p:spPr bwMode="auto">
          <a:xfrm>
            <a:off x="4582246" y="3125489"/>
            <a:ext cx="0" cy="157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9" name="BlokTextu 68"/>
          <p:cNvSpPr txBox="1"/>
          <p:nvPr/>
        </p:nvSpPr>
        <p:spPr>
          <a:xfrm>
            <a:off x="1317171" y="4581128"/>
            <a:ext cx="125738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rota podpory velenia</a:t>
            </a:r>
            <a:endParaRPr lang="sk-SK" sz="1400" dirty="0">
              <a:solidFill>
                <a:srgbClr val="008000"/>
              </a:solidFill>
            </a:endParaRPr>
          </a:p>
        </p:txBody>
      </p:sp>
      <p:sp>
        <p:nvSpPr>
          <p:cNvPr id="70" name="BlokTextu 69"/>
          <p:cNvSpPr txBox="1"/>
          <p:nvPr/>
        </p:nvSpPr>
        <p:spPr>
          <a:xfrm>
            <a:off x="2786743" y="4581128"/>
            <a:ext cx="1142999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pontónová</a:t>
            </a:r>
          </a:p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rota</a:t>
            </a:r>
            <a:endParaRPr lang="sk-SK" sz="1400" dirty="0">
              <a:solidFill>
                <a:srgbClr val="008000"/>
              </a:solidFill>
            </a:endParaRPr>
          </a:p>
        </p:txBody>
      </p:sp>
      <p:sp>
        <p:nvSpPr>
          <p:cNvPr id="71" name="BlokTextu 70"/>
          <p:cNvSpPr txBox="1"/>
          <p:nvPr/>
        </p:nvSpPr>
        <p:spPr>
          <a:xfrm>
            <a:off x="4178818" y="4581128"/>
            <a:ext cx="93610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technická</a:t>
            </a:r>
          </a:p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rota</a:t>
            </a:r>
            <a:endParaRPr lang="sk-SK" sz="1400" dirty="0">
              <a:solidFill>
                <a:srgbClr val="008000"/>
              </a:solidFill>
            </a:endParaRPr>
          </a:p>
        </p:txBody>
      </p:sp>
      <p:sp>
        <p:nvSpPr>
          <p:cNvPr id="72" name="BlokTextu 71"/>
          <p:cNvSpPr txBox="1"/>
          <p:nvPr/>
        </p:nvSpPr>
        <p:spPr>
          <a:xfrm>
            <a:off x="5330946" y="4581128"/>
            <a:ext cx="122413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sk-SK" sz="1400" dirty="0" err="1" smtClean="0">
                <a:solidFill>
                  <a:srgbClr val="008000"/>
                </a:solidFill>
              </a:rPr>
              <a:t>odtarasovacia</a:t>
            </a:r>
            <a:endParaRPr lang="sk-SK" sz="1400" dirty="0" smtClean="0">
              <a:solidFill>
                <a:srgbClr val="008000"/>
              </a:solidFill>
            </a:endParaRPr>
          </a:p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rota</a:t>
            </a:r>
            <a:endParaRPr lang="sk-SK" sz="1400" dirty="0">
              <a:solidFill>
                <a:srgbClr val="008000"/>
              </a:solidFill>
            </a:endParaRPr>
          </a:p>
        </p:txBody>
      </p:sp>
      <p:sp>
        <p:nvSpPr>
          <p:cNvPr id="73" name="BlokTextu 72"/>
          <p:cNvSpPr txBox="1"/>
          <p:nvPr/>
        </p:nvSpPr>
        <p:spPr>
          <a:xfrm>
            <a:off x="6699098" y="4581128"/>
            <a:ext cx="93610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lnSpc>
                <a:spcPts val="1400"/>
              </a:lnSpc>
            </a:pPr>
            <a:r>
              <a:rPr lang="sk-SK" sz="1400" dirty="0" smtClean="0">
                <a:solidFill>
                  <a:srgbClr val="008000"/>
                </a:solidFill>
              </a:rPr>
              <a:t>rota</a:t>
            </a:r>
            <a:endParaRPr lang="sk-SK" sz="1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13</a:t>
            </a:fld>
            <a:endParaRPr lang="sk-SK"/>
          </a:p>
        </p:txBody>
      </p:sp>
      <p:pic>
        <p:nvPicPr>
          <p:cNvPr id="45057" name="Picture 1" descr="rpv 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6083" y="182401"/>
            <a:ext cx="8823537" cy="495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852749" y="5321749"/>
          <a:ext cx="5379322" cy="1402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11607"/>
                <a:gridCol w="1778055"/>
                <a:gridCol w="926889"/>
                <a:gridCol w="1762771"/>
              </a:tblGrid>
              <a:tr h="665018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veliteľská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veliteľské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spojovacie </a:t>
                      </a:r>
                      <a:r>
                        <a:rPr lang="sk-SK" sz="1000" b="0" dirty="0" err="1" smtClean="0"/>
                        <a:t>dr</a:t>
                      </a:r>
                      <a:endParaRPr lang="sk-SK" sz="1000" b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rádiové </a:t>
                      </a:r>
                      <a:r>
                        <a:rPr lang="sk-SK" sz="1000" b="0" dirty="0" err="1" smtClean="0"/>
                        <a:t>dr</a:t>
                      </a:r>
                      <a:endParaRPr lang="sk-SK" sz="1000" b="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opravárenská</a:t>
                      </a:r>
                      <a:r>
                        <a:rPr lang="sk-SK" sz="1000" b="1" baseline="0" dirty="0" smtClean="0"/>
                        <a:t>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opráv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techniky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opráv </a:t>
                      </a:r>
                      <a:r>
                        <a:rPr lang="sk-SK" sz="1000" dirty="0" err="1" smtClean="0"/>
                        <a:t>automob</a:t>
                      </a:r>
                      <a:r>
                        <a:rPr lang="sk-SK" sz="1000" dirty="0" smtClean="0"/>
                        <a:t>. techniky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opráv špeciálnej techniky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uvoľňovacie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8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prieskumná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prieskumné</a:t>
                      </a:r>
                      <a:r>
                        <a:rPr lang="sk-SK" sz="1000" baseline="0" dirty="0" smtClean="0"/>
                        <a:t> </a:t>
                      </a:r>
                      <a:r>
                        <a:rPr lang="sk-SK" sz="1000" baseline="0" dirty="0" err="1" smtClean="0"/>
                        <a:t>dr</a:t>
                      </a:r>
                      <a:endParaRPr lang="sk-SK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prieskumno-potápačské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000" b="1" dirty="0" smtClean="0"/>
                        <a:t>zásobovacia čata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dopravné</a:t>
                      </a:r>
                      <a:r>
                        <a:rPr lang="sk-SK" sz="1000" baseline="0" dirty="0" smtClean="0"/>
                        <a:t> </a:t>
                      </a:r>
                      <a:r>
                        <a:rPr lang="sk-SK" sz="1000" baseline="0" dirty="0" err="1" smtClean="0"/>
                        <a:t>dr</a:t>
                      </a:r>
                      <a:endParaRPr lang="sk-SK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úpravňa vody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doplňovania PHM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sklady</a:t>
                      </a:r>
                      <a:endParaRPr lang="sk-SK" sz="10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BlokTextu 10"/>
          <p:cNvSpPr txBox="1"/>
          <p:nvPr/>
        </p:nvSpPr>
        <p:spPr>
          <a:xfrm>
            <a:off x="236267" y="273132"/>
            <a:ext cx="259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Rota podpory velenia 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14</a:t>
            </a:fld>
            <a:endParaRPr lang="sk-SK"/>
          </a:p>
        </p:txBody>
      </p:sp>
      <p:pic>
        <p:nvPicPr>
          <p:cNvPr id="106498" name="Picture 2" descr="1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-130" r="292" b="1560"/>
          <a:stretch>
            <a:fillRect/>
          </a:stretch>
        </p:blipFill>
        <p:spPr bwMode="auto">
          <a:xfrm>
            <a:off x="891452" y="129387"/>
            <a:ext cx="7468796" cy="551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1060360" y="235558"/>
            <a:ext cx="182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Pontónová rota</a:t>
            </a:r>
            <a:endParaRPr lang="sk-SK" sz="2000" b="1" dirty="0"/>
          </a:p>
        </p:txBody>
      </p:sp>
      <p:graphicFrame>
        <p:nvGraphicFramePr>
          <p:cNvPr id="9" name="Tabuľka 8"/>
          <p:cNvGraphicFramePr>
            <a:graphicFrameLocks noGrp="1"/>
          </p:cNvGraphicFramePr>
          <p:nvPr/>
        </p:nvGraphicFramePr>
        <p:xfrm>
          <a:off x="909688" y="5742816"/>
          <a:ext cx="4223016" cy="548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65493"/>
                <a:gridCol w="1211756"/>
                <a:gridCol w="726772"/>
                <a:gridCol w="1518995"/>
              </a:tblGrid>
              <a:tr h="536962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pontónová čata </a:t>
                      </a:r>
                      <a:r>
                        <a:rPr lang="sk-SK" sz="1000" b="1" baseline="0" dirty="0" smtClean="0"/>
                        <a:t> - 2x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smtClean="0"/>
                        <a:t> pontónové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smtClean="0"/>
                        <a:t> - 3x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smtClean="0"/>
                        <a:t> dr člnov</a:t>
                      </a:r>
                      <a:endParaRPr lang="sk-SK" sz="1000" b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prepravná</a:t>
                      </a:r>
                      <a:r>
                        <a:rPr lang="sk-SK" sz="1000" b="1" baseline="0" dirty="0" smtClean="0"/>
                        <a:t>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obojživelných vozidiel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vozoviek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strojné </a:t>
                      </a:r>
                      <a:r>
                        <a:rPr lang="sk-SK" sz="1000" dirty="0" err="1" smtClean="0"/>
                        <a:t>drdr</a:t>
                      </a: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uľka 9"/>
          <p:cNvGraphicFramePr>
            <a:graphicFrameLocks noGrp="1"/>
          </p:cNvGraphicFramePr>
          <p:nvPr/>
        </p:nvGraphicFramePr>
        <p:xfrm>
          <a:off x="5865352" y="5747866"/>
          <a:ext cx="2468587" cy="1005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34580"/>
                <a:gridCol w="1934007"/>
              </a:tblGrid>
              <a:tr h="536962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PMS-B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18 ks T-815PMS: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lang="sk-SK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ks riečny diel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-    2 ks pobrežný diel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 ks MO-634 s podvozkom SP-5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ks RUSB s podvozkom HL-10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sk-SK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 ks T-815 VTV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15</a:t>
            </a:fld>
            <a:endParaRPr lang="sk-SK"/>
          </a:p>
        </p:txBody>
      </p:sp>
      <p:pic>
        <p:nvPicPr>
          <p:cNvPr id="107522" name="Picture 2" descr="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3666"/>
          <a:stretch>
            <a:fillRect/>
          </a:stretch>
        </p:blipFill>
        <p:spPr bwMode="auto">
          <a:xfrm>
            <a:off x="1093052" y="94129"/>
            <a:ext cx="7140292" cy="556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1102659" y="174811"/>
            <a:ext cx="1695592" cy="60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sk-SK" sz="2000" b="1" dirty="0" smtClean="0"/>
              <a:t>Ženijná</a:t>
            </a:r>
          </a:p>
          <a:p>
            <a:pPr>
              <a:lnSpc>
                <a:spcPts val="2000"/>
              </a:lnSpc>
            </a:pPr>
            <a:r>
              <a:rPr lang="sk-SK" sz="2000" b="1" dirty="0" smtClean="0"/>
              <a:t>technická rota</a:t>
            </a:r>
            <a:endParaRPr lang="sk-SK" sz="2000" b="1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2072206" y="5797237"/>
          <a:ext cx="4833342" cy="944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97766"/>
                <a:gridCol w="1397203"/>
                <a:gridCol w="1221638"/>
                <a:gridCol w="1316735"/>
              </a:tblGrid>
              <a:tr h="350520">
                <a:tc rowSpan="2">
                  <a:txBody>
                    <a:bodyPr/>
                    <a:lstStyle/>
                    <a:p>
                      <a:r>
                        <a:rPr lang="sk-SK" sz="1000" b="1" dirty="0" smtClean="0"/>
                        <a:t>ženijná</a:t>
                      </a:r>
                    </a:p>
                    <a:p>
                      <a:r>
                        <a:rPr lang="sk-SK" sz="1000" b="1" dirty="0" smtClean="0"/>
                        <a:t>komunikačná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komunikačné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strojné </a:t>
                      </a:r>
                      <a:r>
                        <a:rPr lang="sk-SK" sz="1000" b="0" dirty="0" err="1" smtClean="0"/>
                        <a:t>dr</a:t>
                      </a:r>
                      <a:endParaRPr lang="sk-SK" sz="1000" b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dr</a:t>
                      </a:r>
                      <a:r>
                        <a:rPr lang="sk-SK" sz="1000" b="0" dirty="0" smtClean="0"/>
                        <a:t> AM-50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dr</a:t>
                      </a:r>
                      <a:r>
                        <a:rPr lang="sk-SK" sz="1000" b="0" dirty="0" smtClean="0"/>
                        <a:t> MT-55</a:t>
                      </a:r>
                      <a:endParaRPr lang="sk-SK" sz="1000" b="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</a:t>
                      </a:r>
                    </a:p>
                    <a:p>
                      <a:r>
                        <a:rPr lang="sk-SK" sz="1000" b="1" dirty="0" smtClean="0"/>
                        <a:t>opevňovacia </a:t>
                      </a:r>
                      <a:r>
                        <a:rPr lang="sk-SK" sz="1000" b="1" baseline="0" dirty="0" smtClean="0"/>
                        <a:t>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opevňovacie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technické</a:t>
                      </a:r>
                      <a:r>
                        <a:rPr lang="sk-SK" sz="1000" baseline="0" dirty="0" smtClean="0"/>
                        <a:t> </a:t>
                      </a:r>
                      <a:r>
                        <a:rPr lang="sk-SK" sz="1000" baseline="0" dirty="0" err="1" smtClean="0"/>
                        <a:t>dr</a:t>
                      </a: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000" b="1" dirty="0" smtClean="0"/>
                        <a:t>ženijná            technická čata</a:t>
                      </a:r>
                    </a:p>
                    <a:p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baseline="0" dirty="0" smtClean="0"/>
                        <a:t> baranidiel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baseline="0" dirty="0" smtClean="0"/>
                        <a:t> </a:t>
                      </a:r>
                      <a:r>
                        <a:rPr lang="sk-SK" sz="1000" baseline="0" dirty="0" err="1" smtClean="0"/>
                        <a:t>dr</a:t>
                      </a:r>
                      <a:r>
                        <a:rPr lang="sk-SK" sz="1000" baseline="0" dirty="0" smtClean="0"/>
                        <a:t> EC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k-SK" sz="1000" baseline="0" dirty="0" smtClean="0"/>
                        <a:t> </a:t>
                      </a:r>
                      <a:r>
                        <a:rPr lang="sk-SK" sz="1000" baseline="0" dirty="0" err="1" smtClean="0"/>
                        <a:t>dr</a:t>
                      </a:r>
                      <a:r>
                        <a:rPr lang="sk-SK" sz="1000" baseline="0" dirty="0" smtClean="0"/>
                        <a:t> píl</a:t>
                      </a: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16</a:t>
            </a:fld>
            <a:endParaRPr lang="sk-SK"/>
          </a:p>
        </p:txBody>
      </p:sp>
      <p:pic>
        <p:nvPicPr>
          <p:cNvPr id="108546" name="Picture 2" descr="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2494"/>
          <a:stretch>
            <a:fillRect/>
          </a:stretch>
        </p:blipFill>
        <p:spPr bwMode="auto">
          <a:xfrm>
            <a:off x="685801" y="314675"/>
            <a:ext cx="7690590" cy="568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5898677" y="365076"/>
            <a:ext cx="216206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sk-SK" sz="2000" b="1" dirty="0" smtClean="0"/>
              <a:t>Ženijná</a:t>
            </a:r>
          </a:p>
          <a:p>
            <a:pPr>
              <a:lnSpc>
                <a:spcPts val="1800"/>
              </a:lnSpc>
            </a:pPr>
            <a:r>
              <a:rPr lang="sk-SK" sz="2000" b="1" dirty="0" err="1" smtClean="0"/>
              <a:t>odtarasovacia</a:t>
            </a:r>
            <a:r>
              <a:rPr lang="sk-SK" sz="2000" b="1" dirty="0" smtClean="0"/>
              <a:t> rota</a:t>
            </a:r>
            <a:endParaRPr lang="sk-SK" sz="1200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157338" y="6203191"/>
          <a:ext cx="6738886" cy="4039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81012"/>
                <a:gridCol w="2370726"/>
                <a:gridCol w="1831407"/>
                <a:gridCol w="1655741"/>
              </a:tblGrid>
              <a:tr h="403984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prieskumné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</a:t>
                      </a:r>
                      <a:r>
                        <a:rPr lang="sk-SK" sz="1000" b="0" dirty="0" err="1" smtClean="0"/>
                        <a:t>dr</a:t>
                      </a:r>
                      <a:r>
                        <a:rPr lang="sk-SK" sz="1000" b="0" dirty="0" smtClean="0"/>
                        <a:t> zatarasovania a ničenia objektov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</a:t>
                      </a:r>
                      <a:r>
                        <a:rPr lang="sk-SK" sz="1000" b="1" dirty="0" err="1" smtClean="0"/>
                        <a:t>odtarasovacia</a:t>
                      </a:r>
                      <a:r>
                        <a:rPr lang="sk-SK" sz="1000" b="1" baseline="0" dirty="0" smtClean="0"/>
                        <a:t> čata – 2x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</a:t>
                      </a:r>
                      <a:r>
                        <a:rPr lang="sk-SK" sz="1000" dirty="0" err="1" smtClean="0"/>
                        <a:t>odtarasovacie</a:t>
                      </a: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– 2x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5898677" y="853653"/>
            <a:ext cx="2214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sk-SK" sz="1200" dirty="0" smtClean="0">
                <a:solidFill>
                  <a:srgbClr val="0000FF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Engineer Counter Barrier</a:t>
            </a:r>
            <a:r>
              <a:rPr lang="sk-SK" sz="1200" dirty="0" smtClean="0">
                <a:solidFill>
                  <a:srgbClr val="0000FF"/>
                </a:solidFill>
              </a:rPr>
              <a:t> – ECB)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17</a:t>
            </a:fld>
            <a:endParaRPr lang="sk-SK"/>
          </a:p>
        </p:txBody>
      </p:sp>
      <p:pic>
        <p:nvPicPr>
          <p:cNvPr id="109570" name="Picture 2" descr="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1786"/>
          <a:stretch>
            <a:fillRect/>
          </a:stretch>
        </p:blipFill>
        <p:spPr bwMode="auto">
          <a:xfrm>
            <a:off x="875339" y="281746"/>
            <a:ext cx="7412481" cy="535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1008529" y="403411"/>
            <a:ext cx="145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Ženijná rota</a:t>
            </a:r>
            <a:endParaRPr lang="sk-SK" sz="2000" b="1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708667" y="5808511"/>
          <a:ext cx="5825353" cy="8534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85218"/>
                <a:gridCol w="1448789"/>
                <a:gridCol w="1846613"/>
                <a:gridCol w="1644733"/>
              </a:tblGrid>
              <a:tr h="821064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prieskumné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mostných tankov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</a:t>
                      </a:r>
                      <a:r>
                        <a:rPr lang="sk-SK" sz="1000" b="0" dirty="0" err="1" smtClean="0"/>
                        <a:t>odtarasovacie</a:t>
                      </a: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dr</a:t>
                      </a:r>
                      <a:endParaRPr lang="sk-SK" sz="1000" b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strojné </a:t>
                      </a:r>
                      <a:r>
                        <a:rPr lang="sk-SK" sz="1000" b="0" dirty="0" err="1" smtClean="0"/>
                        <a:t>dr</a:t>
                      </a:r>
                      <a:endParaRPr lang="sk-SK" sz="1000" b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dr</a:t>
                      </a:r>
                      <a:r>
                        <a:rPr lang="sk-SK" sz="1000" b="0" dirty="0" smtClean="0"/>
                        <a:t> ničenia objektov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</a:t>
                      </a:r>
                      <a:r>
                        <a:rPr lang="sk-SK" sz="1000" b="1" baseline="0" dirty="0" smtClean="0"/>
                        <a:t> </a:t>
                      </a:r>
                      <a:r>
                        <a:rPr lang="sk-SK" sz="1000" b="1" baseline="0" dirty="0" err="1" smtClean="0"/>
                        <a:t>za</a:t>
                      </a:r>
                      <a:r>
                        <a:rPr lang="sk-SK" sz="1000" b="1" dirty="0" err="1" smtClean="0"/>
                        <a:t>tarasovacia</a:t>
                      </a:r>
                      <a:r>
                        <a:rPr lang="sk-SK" sz="1000" b="1" baseline="0" dirty="0" smtClean="0"/>
                        <a:t> čata – 2x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</a:t>
                      </a:r>
                      <a:r>
                        <a:rPr lang="sk-SK" sz="1000" dirty="0" err="1" smtClean="0"/>
                        <a:t>zatarasovacie</a:t>
                      </a: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– 3x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dirty="0" smtClean="0"/>
              <a:t>Navrhované organizačné štruktúry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800" dirty="0" smtClean="0"/>
              <a:t>Koncepcia rozvoja ženijných a EOD spôsobilostí (2013)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18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312510" y="1379448"/>
            <a:ext cx="43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b="1" dirty="0" err="1" smtClean="0"/>
              <a:t>žpr</a:t>
            </a:r>
            <a:r>
              <a:rPr lang="sk-SK" b="1" dirty="0" smtClean="0"/>
              <a:t>/brigáda bojovej podpory</a:t>
            </a:r>
            <a:endParaRPr lang="sk-SK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724" y="2147767"/>
            <a:ext cx="7242641" cy="317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800" dirty="0" smtClean="0"/>
              <a:t>Navrhované organizačné štruktúry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800" dirty="0" smtClean="0"/>
              <a:t>Koncepcia rozvoja ženijných a EOD spôsobilostí (2013)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19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352851" y="1460130"/>
            <a:ext cx="438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b="1" dirty="0" err="1" smtClean="0"/>
              <a:t>žč</a:t>
            </a:r>
            <a:r>
              <a:rPr lang="sk-SK" b="1" dirty="0" smtClean="0"/>
              <a:t>/</a:t>
            </a:r>
            <a:r>
              <a:rPr lang="sk-SK" b="1" dirty="0" err="1" smtClean="0"/>
              <a:t>mopr</a:t>
            </a:r>
            <a:r>
              <a:rPr lang="sk-SK" b="1" dirty="0" smtClean="0"/>
              <a:t> a </a:t>
            </a:r>
            <a:r>
              <a:rPr lang="sk-SK" b="1" dirty="0" err="1" smtClean="0"/>
              <a:t>mpr</a:t>
            </a:r>
            <a:r>
              <a:rPr lang="sk-SK" b="1" dirty="0" smtClean="0"/>
              <a:t>/manévrová brigáda</a:t>
            </a:r>
            <a:endParaRPr lang="sk-SK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292" y="2610690"/>
            <a:ext cx="72580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535"/>
          </a:xfrm>
        </p:spPr>
        <p:txBody>
          <a:bodyPr/>
          <a:lstStyle/>
          <a:p>
            <a:r>
              <a:rPr lang="sk-SK" sz="3200" dirty="0" smtClean="0"/>
              <a:t>Obsah</a:t>
            </a:r>
            <a:endParaRPr lang="sk-SK" sz="3200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BlokTextu 6"/>
          <p:cNvSpPr txBox="1"/>
          <p:nvPr/>
        </p:nvSpPr>
        <p:spPr>
          <a:xfrm>
            <a:off x="2813835" y="2645377"/>
            <a:ext cx="32505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  <a:defRPr/>
            </a:pPr>
            <a:r>
              <a:rPr lang="sk-SK" sz="2000" dirty="0" smtClean="0"/>
              <a:t>Ženijné jednotky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  <a:defRPr/>
            </a:pPr>
            <a:r>
              <a:rPr lang="sk-SK" sz="2000" dirty="0" smtClean="0"/>
              <a:t>Ženijné oddiely a skupiny</a:t>
            </a:r>
          </a:p>
          <a:p>
            <a:pPr marL="457200" indent="-457200" fontAlgn="auto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1. Oddiely a skupiny</a:t>
            </a:r>
            <a:endParaRPr lang="sk-SK" sz="2800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Ženijná skupina, oddiel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6" name="BlokTextu 105"/>
          <p:cNvSpPr txBox="1"/>
          <p:nvPr/>
        </p:nvSpPr>
        <p:spPr>
          <a:xfrm>
            <a:off x="621926" y="1856815"/>
            <a:ext cx="7981949" cy="1554272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b="1" spc="400" dirty="0" smtClean="0"/>
              <a:t>Ženijná skupina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spravidla časť, jedno alebo niekoľko ženijných družstiev s vyčlenenou technikou a materiálom spravidla od ženijných rôt mechanizovaných brigád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sk-SK" dirty="0" smtClean="0"/>
              <a:t>úlohy plní samostatne alebo v súčinnosti s mechanizovanou (tankovou) jednotkou, poprípade s jednotkami iných odborností </a:t>
            </a:r>
            <a:endParaRPr lang="sk-SK" dirty="0"/>
          </a:p>
        </p:txBody>
      </p:sp>
      <p:sp>
        <p:nvSpPr>
          <p:cNvPr id="107" name="BlokTextu 106"/>
          <p:cNvSpPr txBox="1"/>
          <p:nvPr/>
        </p:nvSpPr>
        <p:spPr>
          <a:xfrm>
            <a:off x="621926" y="3945591"/>
            <a:ext cx="7981200" cy="1831271"/>
          </a:xfrm>
          <a:prstGeom prst="rect">
            <a:avLst/>
          </a:prstGeom>
          <a:solidFill>
            <a:srgbClr val="FF993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sk-SK" b="1" spc="400" dirty="0" smtClean="0"/>
              <a:t>Ženijný oddiel</a:t>
            </a:r>
          </a:p>
          <a:p>
            <a:pPr marL="174625" indent="-174625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ženijná čata spravidla vyčleňovaná od ženijných rôt mechanizovaných brigád, až rota vyčlenená od ženijného práporu s technikou a materiálom, poprípade posilnená mechanizovanými jednotkami podľa rozhodnutia veliteľa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sk-SK" dirty="0" smtClean="0"/>
              <a:t>úlohy plní spravidla v súčinnosti s mechanizovanými a tankovými jednotkami a útvarmi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smtClean="0"/>
              <a:t>OZP</a:t>
            </a:r>
            <a:br>
              <a:rPr lang="sk-SK" dirty="0" smtClean="0"/>
            </a:br>
            <a:r>
              <a:rPr lang="sk-SK" sz="2000" dirty="0" smtClean="0"/>
              <a:t>oddiel zabezpečenia pohybu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BlokTextu 3"/>
          <p:cNvSpPr txBox="1"/>
          <p:nvPr/>
        </p:nvSpPr>
        <p:spPr>
          <a:xfrm>
            <a:off x="515815" y="1450850"/>
            <a:ext cx="829993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sk-SK" dirty="0" smtClean="0"/>
              <a:t>je určený na zabezpečenie rýchleho tempa postupu </a:t>
            </a:r>
            <a:r>
              <a:rPr lang="sk-SK" dirty="0" err="1" smtClean="0"/>
              <a:t>mb</a:t>
            </a:r>
            <a:endParaRPr lang="sk-SK" dirty="0" smtClean="0"/>
          </a:p>
          <a:p>
            <a:pPr marL="182563" indent="-182563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núdzovo upravuje cesty, odstraňuje prekážky a zátarasy pri presunoch jednotiek, pri prielome obrany ENY, pri zabezpečení obchvatu ENY jednotkami brigády ako aj pri presakovaní skupín brigády do hĺbky postavení ENY</a:t>
            </a:r>
          </a:p>
          <a:p>
            <a:pPr marL="182563" indent="-182563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do OZP sa spravidla začleňujú ženijné jednotky s </a:t>
            </a:r>
            <a:r>
              <a:rPr lang="sk-SK" dirty="0" err="1" smtClean="0"/>
              <a:t>odtarasovacími</a:t>
            </a:r>
            <a:r>
              <a:rPr lang="sk-SK" dirty="0" smtClean="0"/>
              <a:t> prostriedkami a prostriedkami na mechanizáciu cestných a mostných prác</a:t>
            </a:r>
          </a:p>
          <a:p>
            <a:pPr marL="182563" indent="-182563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posilňuje sa jednotkami RCHBO na vykonanie </a:t>
            </a:r>
            <a:r>
              <a:rPr lang="sk-SK" dirty="0" err="1" smtClean="0"/>
              <a:t>dekontaminácie</a:t>
            </a:r>
            <a:r>
              <a:rPr lang="sk-SK" dirty="0" smtClean="0"/>
              <a:t> zamoreného terénu</a:t>
            </a:r>
            <a:endParaRPr lang="sk-SK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193369" y="4990454"/>
          <a:ext cx="7206712" cy="79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3564611" y="4448015"/>
            <a:ext cx="234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zloženie OZP – skupiny</a:t>
            </a:r>
          </a:p>
          <a:p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8456" cy="803535"/>
          </a:xfrm>
        </p:spPr>
        <p:txBody>
          <a:bodyPr/>
          <a:lstStyle/>
          <a:p>
            <a:r>
              <a:rPr lang="sk-SK" sz="2000" b="1" dirty="0" smtClean="0"/>
              <a:t>OZP</a:t>
            </a:r>
            <a:r>
              <a:rPr lang="sk-SK" sz="2000" dirty="0" smtClean="0"/>
              <a:t>/</a:t>
            </a:r>
            <a:r>
              <a:rPr lang="sk-SK" sz="2000" dirty="0" err="1" smtClean="0"/>
              <a:t>mb</a:t>
            </a:r>
            <a:r>
              <a:rPr lang="sk-SK" sz="2000" dirty="0" smtClean="0"/>
              <a:t> z pridelenej </a:t>
            </a:r>
            <a:r>
              <a:rPr lang="sk-SK" sz="2000" dirty="0" err="1" smtClean="0"/>
              <a:t>žkč</a:t>
            </a:r>
            <a:r>
              <a:rPr lang="sk-SK" sz="2000" dirty="0" smtClean="0"/>
              <a:t>/</a:t>
            </a:r>
            <a:r>
              <a:rPr lang="sk-SK" sz="2000" dirty="0" err="1" smtClean="0"/>
              <a:t>žtr</a:t>
            </a:r>
            <a:r>
              <a:rPr lang="sk-SK" sz="2000" dirty="0" smtClean="0"/>
              <a:t>/</a:t>
            </a:r>
            <a:r>
              <a:rPr lang="sk-SK" sz="2000" dirty="0" err="1" smtClean="0"/>
              <a:t>žpr</a:t>
            </a:r>
            <a:r>
              <a:rPr lang="sk-SK" sz="2000" dirty="0" smtClean="0"/>
              <a:t> a </a:t>
            </a:r>
            <a:r>
              <a:rPr lang="sk-SK" sz="2000" dirty="0" err="1" smtClean="0"/>
              <a:t>žpsdr</a:t>
            </a:r>
            <a:r>
              <a:rPr lang="sk-SK" sz="2000" dirty="0" smtClean="0"/>
              <a:t>/</a:t>
            </a:r>
            <a:r>
              <a:rPr lang="sk-SK" sz="2000" dirty="0" err="1" smtClean="0"/>
              <a:t>žr</a:t>
            </a:r>
            <a:r>
              <a:rPr lang="sk-SK" sz="2000" dirty="0" smtClean="0"/>
              <a:t>/</a:t>
            </a:r>
            <a:r>
              <a:rPr lang="sk-SK" sz="2000" dirty="0" err="1" smtClean="0"/>
              <a:t>mb</a:t>
            </a:r>
            <a:r>
              <a:rPr lang="sk-SK" sz="2000" dirty="0" smtClean="0"/>
              <a:t> (</a:t>
            </a:r>
            <a:r>
              <a:rPr lang="sk-SK" sz="2000" dirty="0" err="1" smtClean="0"/>
              <a:t>ŽPsH</a:t>
            </a:r>
            <a:r>
              <a:rPr lang="sk-SK" sz="2000" dirty="0" smtClean="0"/>
              <a:t>) s družstvom </a:t>
            </a:r>
            <a:r>
              <a:rPr lang="sk-SK" sz="2000" dirty="0" err="1" smtClean="0"/>
              <a:t>rchps</a:t>
            </a:r>
            <a:r>
              <a:rPr lang="sk-SK" sz="2000" dirty="0" smtClean="0"/>
              <a:t> (</a:t>
            </a:r>
            <a:r>
              <a:rPr lang="sk-SK" sz="2000" dirty="0" err="1" smtClean="0"/>
              <a:t>RCHPsH</a:t>
            </a:r>
            <a:r>
              <a:rPr lang="sk-SK" sz="2000" dirty="0" smtClean="0"/>
              <a:t>) pri úprave jednej pochodovej osy (variant)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88" y="4442396"/>
            <a:ext cx="2986268" cy="139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0976" y="3652486"/>
            <a:ext cx="4051140" cy="320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01007" y="1862868"/>
            <a:ext cx="69818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ípka doprava 13"/>
          <p:cNvSpPr/>
          <p:nvPr/>
        </p:nvSpPr>
        <p:spPr>
          <a:xfrm rot="10800000">
            <a:off x="736272" y="1296370"/>
            <a:ext cx="7690097" cy="2442258"/>
          </a:xfrm>
          <a:prstGeom prst="rightArrow">
            <a:avLst>
              <a:gd name="adj1" fmla="val 72454"/>
              <a:gd name="adj2" fmla="val 50000"/>
            </a:avLst>
          </a:prstGeom>
          <a:solidFill>
            <a:srgbClr val="0000FF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9363"/>
            <a:ext cx="8229600" cy="803535"/>
          </a:xfrm>
        </p:spPr>
        <p:txBody>
          <a:bodyPr/>
          <a:lstStyle/>
          <a:p>
            <a:r>
              <a:rPr lang="sk-SK" sz="2000" b="1" dirty="0" smtClean="0"/>
              <a:t>OZP</a:t>
            </a:r>
            <a:r>
              <a:rPr lang="sk-SK" sz="2000" dirty="0" smtClean="0"/>
              <a:t>/</a:t>
            </a:r>
            <a:r>
              <a:rPr lang="sk-SK" sz="2000" dirty="0" err="1" smtClean="0"/>
              <a:t>mb</a:t>
            </a:r>
            <a:r>
              <a:rPr lang="sk-SK" sz="2000" dirty="0" smtClean="0"/>
              <a:t> zo </a:t>
            </a:r>
            <a:r>
              <a:rPr lang="sk-SK" sz="2000" dirty="0" err="1" smtClean="0"/>
              <a:t>žr</a:t>
            </a:r>
            <a:r>
              <a:rPr lang="sk-SK" sz="2000" dirty="0" smtClean="0"/>
              <a:t>/</a:t>
            </a:r>
            <a:r>
              <a:rPr lang="sk-SK" sz="2000" dirty="0" err="1" smtClean="0"/>
              <a:t>mb</a:t>
            </a:r>
            <a:r>
              <a:rPr lang="sk-SK" sz="2000" dirty="0" smtClean="0"/>
              <a:t> posilnené terénnym nákladným automobilom, </a:t>
            </a:r>
            <a:r>
              <a:rPr lang="sk-SK" sz="2000" dirty="0" err="1" smtClean="0"/>
              <a:t>mč</a:t>
            </a:r>
            <a:r>
              <a:rPr lang="sk-SK" sz="2000" dirty="0" smtClean="0"/>
              <a:t> a </a:t>
            </a:r>
            <a:r>
              <a:rPr lang="sk-SK" sz="2000" dirty="0" err="1" smtClean="0"/>
              <a:t>drrchps</a:t>
            </a:r>
            <a:r>
              <a:rPr lang="sk-SK" sz="2000" dirty="0" smtClean="0"/>
              <a:t>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400" dirty="0" smtClean="0"/>
              <a:t>(možný variant)</a:t>
            </a:r>
            <a:endParaRPr lang="sk-SK" sz="1400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676" y="2242432"/>
            <a:ext cx="1564640" cy="116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9676" y="2284011"/>
            <a:ext cx="3393440" cy="116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ípka doprava 7"/>
          <p:cNvSpPr/>
          <p:nvPr/>
        </p:nvSpPr>
        <p:spPr>
          <a:xfrm rot="10800000">
            <a:off x="828875" y="1701475"/>
            <a:ext cx="7630160" cy="2235200"/>
          </a:xfrm>
          <a:prstGeom prst="rightArrow">
            <a:avLst>
              <a:gd name="adj1" fmla="val 72454"/>
              <a:gd name="adj2" fmla="val 50000"/>
            </a:avLst>
          </a:prstGeom>
          <a:solidFill>
            <a:srgbClr val="0000FF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nica 9"/>
          <p:cNvCxnSpPr/>
          <p:nvPr/>
        </p:nvCxnSpPr>
        <p:spPr>
          <a:xfrm>
            <a:off x="3366642" y="3379550"/>
            <a:ext cx="0" cy="302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>
            <a:off x="4716806" y="3369501"/>
            <a:ext cx="0" cy="298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366642" y="3585541"/>
            <a:ext cx="1351504" cy="0"/>
          </a:xfrm>
          <a:prstGeom prst="line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3793697" y="3415667"/>
            <a:ext cx="50334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sk-SK" sz="1200" dirty="0" smtClean="0"/>
              <a:t>2 - 3 km</a:t>
            </a:r>
            <a:endParaRPr lang="sk-SK" sz="1200" dirty="0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2555238" y="3078103"/>
            <a:ext cx="168310" cy="1343967"/>
          </a:xfrm>
          <a:prstGeom prst="rightBrace">
            <a:avLst>
              <a:gd name="adj1" fmla="val 3547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Pravá zložená zátvorka 18"/>
          <p:cNvSpPr/>
          <p:nvPr/>
        </p:nvSpPr>
        <p:spPr>
          <a:xfrm rot="5400000">
            <a:off x="6286526" y="2163706"/>
            <a:ext cx="168310" cy="3236404"/>
          </a:xfrm>
          <a:prstGeom prst="rightBrace">
            <a:avLst>
              <a:gd name="adj1" fmla="val 3547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/>
          <p:cNvSpPr txBox="1"/>
          <p:nvPr/>
        </p:nvSpPr>
        <p:spPr>
          <a:xfrm>
            <a:off x="4938748" y="3894639"/>
            <a:ext cx="286899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sk-SK" sz="1200" dirty="0" err="1" smtClean="0"/>
              <a:t>odtarasovacia</a:t>
            </a:r>
            <a:r>
              <a:rPr lang="sk-SK" sz="1200" dirty="0" smtClean="0"/>
              <a:t> a mostná skupina (300 - 400 m)</a:t>
            </a:r>
            <a:endParaRPr lang="sk-SK" sz="1200" dirty="0"/>
          </a:p>
        </p:txBody>
      </p:sp>
      <p:sp>
        <p:nvSpPr>
          <p:cNvPr id="21" name="BlokTextu 20"/>
          <p:cNvSpPr txBox="1"/>
          <p:nvPr/>
        </p:nvSpPr>
        <p:spPr>
          <a:xfrm>
            <a:off x="1939037" y="3812493"/>
            <a:ext cx="1412532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sk-SK" sz="1200" dirty="0" smtClean="0"/>
              <a:t>prieskumná a vytyčovacia skupina</a:t>
            </a:r>
            <a:endParaRPr lang="sk-SK" sz="1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7632" y="4615982"/>
            <a:ext cx="4462420" cy="219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SSk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000" dirty="0" smtClean="0"/>
              <a:t>sprievodná skupina </a:t>
            </a:r>
            <a:r>
              <a:rPr lang="sk-SK" sz="2000" dirty="0" err="1" smtClean="0"/>
              <a:t>mpr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BlokTextu 4"/>
          <p:cNvSpPr txBox="1"/>
          <p:nvPr/>
        </p:nvSpPr>
        <p:spPr>
          <a:xfrm>
            <a:off x="457200" y="1464721"/>
            <a:ext cx="83084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itchFamily="34" charset="0"/>
              <a:buChar char="•"/>
            </a:pPr>
            <a:r>
              <a:rPr lang="sk-SK" sz="1600" dirty="0" smtClean="0"/>
              <a:t>je určená na zriaďovanie priechodov v zátarasách všetkých druhov, nenáročnú úpravu ciest, vyhľadávanie obchádzok, prekonávanie prekážok a málo únosného terénu</a:t>
            </a:r>
          </a:p>
          <a:p>
            <a:pPr marL="173038" indent="-173038">
              <a:spcBef>
                <a:spcPts val="1200"/>
              </a:spcBef>
              <a:buFont typeface="Arial" pitchFamily="34" charset="0"/>
              <a:buChar char="•"/>
            </a:pPr>
            <a:r>
              <a:rPr lang="sk-SK" sz="1600" dirty="0" smtClean="0"/>
              <a:t>spravidla je tvorená jedným ženijným </a:t>
            </a:r>
            <a:r>
              <a:rPr lang="sk-SK" sz="1600" dirty="0" err="1" smtClean="0"/>
              <a:t>odtarasovacím</a:t>
            </a:r>
            <a:r>
              <a:rPr lang="sk-SK" sz="1600" dirty="0" smtClean="0"/>
              <a:t>  </a:t>
            </a:r>
            <a:r>
              <a:rPr lang="sk-SK" sz="1600" dirty="0" err="1" smtClean="0"/>
              <a:t>dr</a:t>
            </a:r>
            <a:r>
              <a:rPr lang="sk-SK" sz="1600" dirty="0" smtClean="0"/>
              <a:t> (ECB) s potrebnou technikou a materiálom, do </a:t>
            </a:r>
            <a:r>
              <a:rPr lang="sk-SK" sz="1600" dirty="0" err="1" smtClean="0"/>
              <a:t>SSk</a:t>
            </a:r>
            <a:r>
              <a:rPr lang="sk-SK" sz="1600" dirty="0" smtClean="0"/>
              <a:t> môže byť podľa situácie určená aj </a:t>
            </a:r>
            <a:r>
              <a:rPr lang="sk-SK" sz="1600" dirty="0" err="1" smtClean="0"/>
              <a:t>mč</a:t>
            </a:r>
            <a:r>
              <a:rPr lang="sk-SK" sz="1600" dirty="0" smtClean="0"/>
              <a:t> (zloženie skupiny s určuje veliteľ </a:t>
            </a:r>
            <a:r>
              <a:rPr lang="sk-SK" sz="1600" dirty="0" err="1" smtClean="0"/>
              <a:t>mpr</a:t>
            </a:r>
            <a:r>
              <a:rPr lang="sk-SK" sz="1600" dirty="0" smtClean="0"/>
              <a:t> vo svojom OPORD)</a:t>
            </a:r>
          </a:p>
          <a:p>
            <a:pPr marL="173038" indent="-173038">
              <a:spcBef>
                <a:spcPts val="1200"/>
              </a:spcBef>
              <a:buFont typeface="Arial" pitchFamily="34" charset="0"/>
              <a:buChar char="•"/>
            </a:pPr>
            <a:r>
              <a:rPr lang="sk-SK" sz="1600" dirty="0" smtClean="0"/>
              <a:t>veliteľom skupiny je spravidla veliteľ pridelenej ženijnej jednotky</a:t>
            </a:r>
          </a:p>
          <a:p>
            <a:pPr marL="173038" indent="-173038">
              <a:spcBef>
                <a:spcPts val="1200"/>
              </a:spcBef>
              <a:buFont typeface="Arial" pitchFamily="34" charset="0"/>
              <a:buChar char="•"/>
            </a:pPr>
            <a:r>
              <a:rPr lang="sk-SK" sz="1600" dirty="0" smtClean="0"/>
              <a:t>je vybavená prostriedkami na zriaďovanie priechodov vo výbušných zátarasách, náradím a materiálom na zriaďovanie priechodov v nevýbušných zátarasách, prostriedkami na vytyčovanie priechodov </a:t>
            </a:r>
            <a:r>
              <a:rPr lang="pl-PL" sz="1600" dirty="0" smtClean="0"/>
              <a:t>a na úpravu ciest</a:t>
            </a:r>
          </a:p>
          <a:p>
            <a:pPr marL="173038" indent="-173038">
              <a:spcBef>
                <a:spcPts val="1200"/>
              </a:spcBef>
              <a:buFont typeface="Arial" pitchFamily="34" charset="0"/>
              <a:buChar char="•"/>
            </a:pPr>
            <a:r>
              <a:rPr lang="pl-PL" sz="1600" dirty="0" smtClean="0"/>
              <a:t>pri presune a v útoku postupuje v zostave práporov za jednou z rôt mpr </a:t>
            </a:r>
          </a:p>
          <a:p>
            <a:pPr marL="173038" indent="-173038"/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11" y="4927025"/>
            <a:ext cx="4166876" cy="1067547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</p:pic>
      <p:sp>
        <p:nvSpPr>
          <p:cNvPr id="4" name="Obdĺžnik 3"/>
          <p:cNvSpPr/>
          <p:nvPr/>
        </p:nvSpPr>
        <p:spPr>
          <a:xfrm>
            <a:off x="1392564" y="6159683"/>
            <a:ext cx="6105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/>
              <a:t>Schéma začlenenia </a:t>
            </a:r>
            <a:r>
              <a:rPr lang="sk-SK" sz="1400" dirty="0" err="1"/>
              <a:t>SSk</a:t>
            </a:r>
            <a:r>
              <a:rPr lang="sk-SK" sz="1400" dirty="0"/>
              <a:t> do zostavy </a:t>
            </a:r>
            <a:r>
              <a:rPr lang="sk-SK" sz="1400" dirty="0" err="1" smtClean="0"/>
              <a:t>mpr</a:t>
            </a:r>
            <a:r>
              <a:rPr lang="sk-SK" sz="1400" dirty="0" smtClean="0"/>
              <a:t>, ak  </a:t>
            </a:r>
            <a:r>
              <a:rPr lang="sk-SK" sz="1400" dirty="0"/>
              <a:t>prápor pôsobí v úlohe krycích síl </a:t>
            </a:r>
            <a:r>
              <a:rPr lang="sk-SK" sz="1400" dirty="0" err="1" smtClean="0"/>
              <a:t>mbr</a:t>
            </a:r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SSk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BlokTextu 21"/>
          <p:cNvSpPr txBox="1"/>
          <p:nvPr/>
        </p:nvSpPr>
        <p:spPr>
          <a:xfrm>
            <a:off x="806841" y="1144557"/>
            <a:ext cx="752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začlenenie ženijného odtrasovacieho dr do zostavy mpr pri presune</a:t>
            </a:r>
            <a:endParaRPr lang="sk-SK" dirty="0" smtClean="0"/>
          </a:p>
          <a:p>
            <a:pPr algn="ctr"/>
            <a:r>
              <a:rPr lang="sk-SK" dirty="0" smtClean="0"/>
              <a:t>(možný variant)</a:t>
            </a:r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3666" y="5173877"/>
            <a:ext cx="3311744" cy="157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482872" y="1635581"/>
            <a:ext cx="3780798" cy="412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Skupina 16"/>
          <p:cNvGrpSpPr/>
          <p:nvPr/>
        </p:nvGrpSpPr>
        <p:grpSpPr>
          <a:xfrm>
            <a:off x="2755920" y="3821178"/>
            <a:ext cx="1304365" cy="2259105"/>
            <a:chOff x="1889395" y="3821178"/>
            <a:chExt cx="1304365" cy="2259105"/>
          </a:xfrm>
        </p:grpSpPr>
        <p:sp>
          <p:nvSpPr>
            <p:cNvPr id="35" name="Rovnoramenný trojuholník 34"/>
            <p:cNvSpPr/>
            <p:nvPr/>
          </p:nvSpPr>
          <p:spPr>
            <a:xfrm>
              <a:off x="1889395" y="3821178"/>
              <a:ext cx="1304365" cy="2259105"/>
            </a:xfrm>
            <a:prstGeom prst="triangle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7" name="Skupina 46"/>
            <p:cNvGrpSpPr/>
            <p:nvPr/>
          </p:nvGrpSpPr>
          <p:grpSpPr>
            <a:xfrm>
              <a:off x="2255891" y="5552794"/>
              <a:ext cx="602513" cy="399409"/>
              <a:chOff x="6420079" y="3057754"/>
              <a:chExt cx="602513" cy="399409"/>
            </a:xfrm>
          </p:grpSpPr>
          <p:grpSp>
            <p:nvGrpSpPr>
              <p:cNvPr id="8" name="Skupina 44"/>
              <p:cNvGrpSpPr/>
              <p:nvPr/>
            </p:nvGrpSpPr>
            <p:grpSpPr>
              <a:xfrm>
                <a:off x="6420079" y="3101645"/>
                <a:ext cx="602513" cy="355518"/>
                <a:chOff x="6420079" y="2928692"/>
                <a:chExt cx="792708" cy="528472"/>
              </a:xfrm>
            </p:grpSpPr>
            <p:sp>
              <p:nvSpPr>
                <p:cNvPr id="41" name="Rectangle 2"/>
                <p:cNvSpPr>
                  <a:spLocks noChangeArrowheads="1"/>
                </p:cNvSpPr>
                <p:nvPr/>
              </p:nvSpPr>
              <p:spPr bwMode="auto">
                <a:xfrm>
                  <a:off x="6420079" y="2928692"/>
                  <a:ext cx="792708" cy="528472"/>
                </a:xfrm>
                <a:prstGeom prst="rect">
                  <a:avLst/>
                </a:prstGeom>
                <a:noFill/>
                <a:ln w="25400">
                  <a:solidFill>
                    <a:srgbClr val="063DE8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grpSp>
              <p:nvGrpSpPr>
                <p:cNvPr id="9" name="Skupina 41"/>
                <p:cNvGrpSpPr/>
                <p:nvPr/>
              </p:nvGrpSpPr>
              <p:grpSpPr>
                <a:xfrm>
                  <a:off x="6611589" y="3100938"/>
                  <a:ext cx="409688" cy="227477"/>
                  <a:chOff x="3786182" y="4895441"/>
                  <a:chExt cx="1497012" cy="742953"/>
                </a:xfrm>
              </p:grpSpPr>
              <p:sp>
                <p:nvSpPr>
                  <p:cNvPr id="43" name="Voľná forma 42"/>
                  <p:cNvSpPr/>
                  <p:nvPr/>
                </p:nvSpPr>
                <p:spPr>
                  <a:xfrm>
                    <a:off x="3786182" y="4895441"/>
                    <a:ext cx="1497012" cy="742953"/>
                  </a:xfrm>
                  <a:custGeom>
                    <a:avLst/>
                    <a:gdLst>
                      <a:gd name="connsiteX0" fmla="*/ 9525 w 1504950"/>
                      <a:gd name="connsiteY0" fmla="*/ 733425 h 747712"/>
                      <a:gd name="connsiteX1" fmla="*/ 0 w 1504950"/>
                      <a:gd name="connsiteY1" fmla="*/ 0 h 747712"/>
                      <a:gd name="connsiteX2" fmla="*/ 1504950 w 1504950"/>
                      <a:gd name="connsiteY2" fmla="*/ 14287 h 747712"/>
                      <a:gd name="connsiteX3" fmla="*/ 1500188 w 1504950"/>
                      <a:gd name="connsiteY3" fmla="*/ 747712 h 747712"/>
                      <a:gd name="connsiteX0" fmla="*/ 9525 w 1501775"/>
                      <a:gd name="connsiteY0" fmla="*/ 733425 h 747712"/>
                      <a:gd name="connsiteX1" fmla="*/ 0 w 1501775"/>
                      <a:gd name="connsiteY1" fmla="*/ 0 h 747712"/>
                      <a:gd name="connsiteX2" fmla="*/ 1495425 w 1501775"/>
                      <a:gd name="connsiteY2" fmla="*/ 4762 h 747712"/>
                      <a:gd name="connsiteX3" fmla="*/ 1500188 w 1501775"/>
                      <a:gd name="connsiteY3" fmla="*/ 747712 h 747712"/>
                      <a:gd name="connsiteX0" fmla="*/ 9525 w 1501775"/>
                      <a:gd name="connsiteY0" fmla="*/ 733425 h 747712"/>
                      <a:gd name="connsiteX1" fmla="*/ 4768 w 1501775"/>
                      <a:gd name="connsiteY1" fmla="*/ 719137 h 747712"/>
                      <a:gd name="connsiteX2" fmla="*/ 0 w 1501775"/>
                      <a:gd name="connsiteY2" fmla="*/ 0 h 747712"/>
                      <a:gd name="connsiteX3" fmla="*/ 1495425 w 1501775"/>
                      <a:gd name="connsiteY3" fmla="*/ 4762 h 747712"/>
                      <a:gd name="connsiteX4" fmla="*/ 1500188 w 1501775"/>
                      <a:gd name="connsiteY4" fmla="*/ 747712 h 747712"/>
                      <a:gd name="connsiteX0" fmla="*/ 9525 w 1497012"/>
                      <a:gd name="connsiteY0" fmla="*/ 733425 h 742949"/>
                      <a:gd name="connsiteX1" fmla="*/ 4768 w 1497012"/>
                      <a:gd name="connsiteY1" fmla="*/ 719137 h 742949"/>
                      <a:gd name="connsiteX2" fmla="*/ 0 w 1497012"/>
                      <a:gd name="connsiteY2" fmla="*/ 0 h 742949"/>
                      <a:gd name="connsiteX3" fmla="*/ 1495425 w 1497012"/>
                      <a:gd name="connsiteY3" fmla="*/ 4762 h 742949"/>
                      <a:gd name="connsiteX4" fmla="*/ 1495425 w 1497012"/>
                      <a:gd name="connsiteY4" fmla="*/ 742949 h 742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7012" h="742949">
                        <a:moveTo>
                          <a:pt x="9525" y="733425"/>
                        </a:moveTo>
                        <a:lnTo>
                          <a:pt x="4768" y="719137"/>
                        </a:lnTo>
                        <a:cubicBezTo>
                          <a:pt x="3179" y="479425"/>
                          <a:pt x="1589" y="239712"/>
                          <a:pt x="0" y="0"/>
                        </a:cubicBezTo>
                        <a:lnTo>
                          <a:pt x="1495425" y="4762"/>
                        </a:lnTo>
                        <a:cubicBezTo>
                          <a:pt x="1493838" y="249237"/>
                          <a:pt x="1497012" y="498474"/>
                          <a:pt x="1495425" y="742949"/>
                        </a:cubicBezTo>
                      </a:path>
                    </a:pathLst>
                  </a:custGeom>
                  <a:ln w="25400">
                    <a:solidFill>
                      <a:srgbClr val="000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cxnSp>
                <p:nvCxnSpPr>
                  <p:cNvPr id="44" name="Rovná spojnica 43"/>
                  <p:cNvCxnSpPr/>
                  <p:nvPr/>
                </p:nvCxnSpPr>
                <p:spPr>
                  <a:xfrm>
                    <a:off x="4538661" y="4904976"/>
                    <a:ext cx="0" cy="728665"/>
                  </a:xfrm>
                  <a:prstGeom prst="line">
                    <a:avLst/>
                  </a:prstGeom>
                  <a:ln w="25400">
                    <a:solidFill>
                      <a:srgbClr val="000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BlokTextu 45"/>
              <p:cNvSpPr txBox="1"/>
              <p:nvPr/>
            </p:nvSpPr>
            <p:spPr>
              <a:xfrm>
                <a:off x="6547104" y="3057754"/>
                <a:ext cx="3449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800" b="1" dirty="0" smtClean="0">
                    <a:solidFill>
                      <a:srgbClr val="0000FF"/>
                    </a:solidFill>
                  </a:rPr>
                  <a:t>ECB</a:t>
                </a:r>
                <a:endParaRPr lang="sk-SK" sz="8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5" name="Ovál 14"/>
            <p:cNvSpPr/>
            <p:nvPr/>
          </p:nvSpPr>
          <p:spPr>
            <a:xfrm>
              <a:off x="2489227" y="5513782"/>
              <a:ext cx="45720" cy="457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Ovál 15"/>
            <p:cNvSpPr/>
            <p:nvPr/>
          </p:nvSpPr>
          <p:spPr>
            <a:xfrm>
              <a:off x="2591387" y="5510438"/>
              <a:ext cx="45720" cy="457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SSk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bdĺžnik 5"/>
          <p:cNvSpPr/>
          <p:nvPr/>
        </p:nvSpPr>
        <p:spPr>
          <a:xfrm>
            <a:off x="598207" y="1305342"/>
            <a:ext cx="83236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/>
              <a:t>Podľa situácie plní </a:t>
            </a:r>
            <a:r>
              <a:rPr lang="sk-SK" sz="1600" dirty="0" err="1"/>
              <a:t>SSk</a:t>
            </a:r>
            <a:r>
              <a:rPr lang="sk-SK" sz="1600" dirty="0"/>
              <a:t> nasledujúce úlohy: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vykonáva </a:t>
            </a:r>
            <a:r>
              <a:rPr lang="sk-SK" sz="1600" dirty="0"/>
              <a:t>ženijný prieskum nepriateľa a </a:t>
            </a:r>
            <a:r>
              <a:rPr lang="sk-SK" sz="1600" dirty="0" smtClean="0"/>
              <a:t>terénu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upravuje prápornú cestu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premosťuje </a:t>
            </a:r>
            <a:r>
              <a:rPr lang="sk-SK" sz="1600" dirty="0"/>
              <a:t>úzke prekážky a upravuje brody cez vodné </a:t>
            </a:r>
            <a:r>
              <a:rPr lang="sk-SK" sz="1600" dirty="0" smtClean="0"/>
              <a:t>prekážky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zriaďuje </a:t>
            </a:r>
            <a:r>
              <a:rPr lang="sk-SK" sz="1600" dirty="0"/>
              <a:t>priechody v zátarasách a prirodzených </a:t>
            </a:r>
            <a:r>
              <a:rPr lang="sk-SK" sz="1600" dirty="0" smtClean="0"/>
              <a:t>prekážkach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podieľa </a:t>
            </a:r>
            <a:r>
              <a:rPr lang="sk-SK" sz="1600" dirty="0"/>
              <a:t>sa na zriaďovaní priechodov vo vzniknutých prekážkach po </a:t>
            </a:r>
            <a:r>
              <a:rPr lang="sk-SK" sz="1600" dirty="0" smtClean="0"/>
              <a:t>údere jadrových </a:t>
            </a:r>
            <a:r>
              <a:rPr lang="sk-SK" sz="1600" dirty="0"/>
              <a:t>zbraní, na likvidácii požiarov, uvoľňovaní zavalenej živej </a:t>
            </a:r>
            <a:r>
              <a:rPr lang="sk-SK" sz="1600" dirty="0" smtClean="0"/>
              <a:t>sily a </a:t>
            </a:r>
            <a:r>
              <a:rPr lang="sk-SK" sz="1600" dirty="0"/>
              <a:t>bojovej techniky, zriaďovaní jednoduchých ženijných zátarás, ako aj </a:t>
            </a:r>
            <a:r>
              <a:rPr lang="sk-SK" sz="1600" dirty="0" smtClean="0"/>
              <a:t>na príprave </a:t>
            </a:r>
            <a:r>
              <a:rPr lang="sk-SK" sz="1600" dirty="0"/>
              <a:t>a ničení ciest a objektov na nich</a:t>
            </a:r>
          </a:p>
        </p:txBody>
      </p:sp>
      <p:sp>
        <p:nvSpPr>
          <p:cNvPr id="7" name="Obdĺžnik 6"/>
          <p:cNvSpPr/>
          <p:nvPr/>
        </p:nvSpPr>
        <p:spPr>
          <a:xfrm>
            <a:off x="598207" y="3876612"/>
            <a:ext cx="814414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/>
              <a:t>Na plnenie úloh je </a:t>
            </a:r>
            <a:r>
              <a:rPr lang="sk-SK" sz="1600" dirty="0" err="1"/>
              <a:t>SSk</a:t>
            </a:r>
            <a:r>
              <a:rPr lang="sk-SK" sz="1600" dirty="0"/>
              <a:t> vybavená spravidla: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jedným </a:t>
            </a:r>
            <a:r>
              <a:rPr lang="sk-SK" sz="1600" dirty="0"/>
              <a:t>až dvoma prepravnými prostriedkami na premosťovanie </a:t>
            </a:r>
            <a:r>
              <a:rPr lang="sk-SK" sz="1600" dirty="0" smtClean="0"/>
              <a:t>úzkych prekážok (MT 55,  PM 55, AM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až </a:t>
            </a:r>
            <a:r>
              <a:rPr lang="sk-SK" sz="1600" dirty="0"/>
              <a:t>dvoma </a:t>
            </a:r>
            <a:r>
              <a:rPr lang="sk-SK" sz="1600" dirty="0" err="1"/>
              <a:t>odtarasovacími</a:t>
            </a:r>
            <a:r>
              <a:rPr lang="sk-SK" sz="1600" dirty="0"/>
              <a:t> prostriedkami na zriaďovanie priechodov v </a:t>
            </a:r>
            <a:r>
              <a:rPr lang="sk-SK" sz="1600" dirty="0" smtClean="0"/>
              <a:t>prekážkach a </a:t>
            </a:r>
            <a:r>
              <a:rPr lang="sk-SK" sz="1600" dirty="0"/>
              <a:t>mínových poliach (</a:t>
            </a:r>
            <a:r>
              <a:rPr lang="sk-SK" sz="1600" dirty="0" err="1"/>
              <a:t>tankmi</a:t>
            </a:r>
            <a:r>
              <a:rPr lang="sk-SK" sz="1600" dirty="0"/>
              <a:t> s mechanickými </a:t>
            </a:r>
            <a:r>
              <a:rPr lang="sk-SK" sz="1600" dirty="0" err="1"/>
              <a:t>odmínovačmi</a:t>
            </a:r>
            <a:r>
              <a:rPr lang="sk-SK" sz="1600" dirty="0"/>
              <a:t> </a:t>
            </a:r>
            <a:r>
              <a:rPr lang="sk-SK" sz="1600" dirty="0" smtClean="0"/>
              <a:t>vyčlenenými od </a:t>
            </a:r>
            <a:r>
              <a:rPr lang="sk-SK" sz="1600" dirty="0"/>
              <a:t>tankových jednotiek, </a:t>
            </a:r>
            <a:r>
              <a:rPr lang="sk-SK" sz="1600" dirty="0" smtClean="0"/>
              <a:t>výbušnými </a:t>
            </a:r>
            <a:r>
              <a:rPr lang="sk-SK" sz="1600" dirty="0" err="1"/>
              <a:t>odmínovačmi</a:t>
            </a:r>
            <a:r>
              <a:rPr lang="sk-SK" sz="1600" dirty="0" smtClean="0"/>
              <a:t>)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jednou </a:t>
            </a:r>
            <a:r>
              <a:rPr lang="sk-SK" sz="1600" dirty="0"/>
              <a:t>reťazovou motorovou </a:t>
            </a:r>
            <a:r>
              <a:rPr lang="sk-SK" sz="1600" dirty="0" smtClean="0"/>
              <a:t>pílou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až </a:t>
            </a:r>
            <a:r>
              <a:rPr lang="sk-SK" sz="1600" dirty="0"/>
              <a:t>150 kg trhavín a až 50 kusmi protitankových </a:t>
            </a:r>
            <a:r>
              <a:rPr lang="sk-SK" sz="1600" dirty="0" smtClean="0"/>
              <a:t>mín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mínovými </a:t>
            </a:r>
            <a:r>
              <a:rPr lang="sk-SK" sz="1600" dirty="0"/>
              <a:t>hľadačkami, súpravami pomôcok (na trhanie, mínovanie, vytyčovanie</a:t>
            </a:r>
            <a:r>
              <a:rPr lang="sk-SK" sz="1600" dirty="0" smtClean="0"/>
              <a:t>) a </a:t>
            </a:r>
            <a:r>
              <a:rPr lang="sk-SK" sz="1600" dirty="0"/>
              <a:t>ženijným </a:t>
            </a:r>
            <a:r>
              <a:rPr lang="sk-SK" sz="1600" dirty="0" smtClean="0"/>
              <a:t>náradím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450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28</a:t>
            </a:fld>
            <a:endParaRPr lang="sk-SK"/>
          </a:p>
        </p:txBody>
      </p:sp>
      <p:pic>
        <p:nvPicPr>
          <p:cNvPr id="108546" name="Picture 2" descr="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2494"/>
          <a:stretch>
            <a:fillRect/>
          </a:stretch>
        </p:blipFill>
        <p:spPr bwMode="auto">
          <a:xfrm>
            <a:off x="685801" y="314675"/>
            <a:ext cx="7690590" cy="568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5898677" y="365076"/>
            <a:ext cx="2162067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sk-SK" sz="2000" b="1" dirty="0" smtClean="0"/>
              <a:t>Ženijná</a:t>
            </a:r>
          </a:p>
          <a:p>
            <a:pPr>
              <a:lnSpc>
                <a:spcPts val="1800"/>
              </a:lnSpc>
            </a:pPr>
            <a:r>
              <a:rPr lang="sk-SK" sz="2000" b="1" dirty="0" err="1" smtClean="0"/>
              <a:t>odtarasovacia</a:t>
            </a:r>
            <a:r>
              <a:rPr lang="sk-SK" sz="2000" b="1" dirty="0" smtClean="0"/>
              <a:t> rota</a:t>
            </a:r>
            <a:endParaRPr lang="sk-SK" sz="1200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157338" y="6203191"/>
          <a:ext cx="6738886" cy="4039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81012"/>
                <a:gridCol w="2370726"/>
                <a:gridCol w="1831407"/>
                <a:gridCol w="1655741"/>
              </a:tblGrid>
              <a:tr h="403984"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čata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prieskumné </a:t>
                      </a:r>
                      <a:r>
                        <a:rPr lang="sk-SK" sz="1000" dirty="0" err="1" smtClean="0"/>
                        <a:t>dr</a:t>
                      </a:r>
                      <a:endParaRPr lang="sk-SK" sz="10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b="0" dirty="0" smtClean="0"/>
                        <a:t> </a:t>
                      </a:r>
                      <a:r>
                        <a:rPr lang="sk-SK" sz="1000" b="0" dirty="0" err="1" smtClean="0"/>
                        <a:t>žen</a:t>
                      </a:r>
                      <a:r>
                        <a:rPr lang="sk-SK" sz="1000" b="0" dirty="0" smtClean="0"/>
                        <a:t>. </a:t>
                      </a:r>
                      <a:r>
                        <a:rPr lang="sk-SK" sz="1000" b="0" dirty="0" err="1" smtClean="0"/>
                        <a:t>dr</a:t>
                      </a:r>
                      <a:r>
                        <a:rPr lang="sk-SK" sz="1000" b="0" dirty="0" smtClean="0"/>
                        <a:t> zatarasovania a ničenia objektov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b="1" dirty="0" smtClean="0"/>
                        <a:t>ženijná </a:t>
                      </a:r>
                      <a:r>
                        <a:rPr lang="sk-SK" sz="1000" b="1" dirty="0" err="1" smtClean="0"/>
                        <a:t>odtarasovacia</a:t>
                      </a:r>
                      <a:r>
                        <a:rPr lang="sk-SK" sz="1000" b="1" baseline="0" dirty="0" smtClean="0"/>
                        <a:t> čata – 2x</a:t>
                      </a:r>
                      <a:endParaRPr lang="sk-SK" sz="1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žen</a:t>
                      </a:r>
                      <a:r>
                        <a:rPr lang="sk-SK" sz="1000" dirty="0" smtClean="0"/>
                        <a:t>. </a:t>
                      </a:r>
                      <a:r>
                        <a:rPr lang="sk-SK" sz="1000" dirty="0" err="1" smtClean="0"/>
                        <a:t>odtarasovacie</a:t>
                      </a:r>
                      <a:r>
                        <a:rPr lang="sk-SK" sz="1000" dirty="0" smtClean="0"/>
                        <a:t> </a:t>
                      </a:r>
                      <a:r>
                        <a:rPr lang="sk-SK" sz="1000" dirty="0" err="1" smtClean="0"/>
                        <a:t>dr</a:t>
                      </a:r>
                      <a:r>
                        <a:rPr lang="sk-SK" sz="1000" dirty="0" smtClean="0"/>
                        <a:t> – 2x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sk-SK" sz="100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5898677" y="853653"/>
            <a:ext cx="2214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sk-SK" sz="1200" dirty="0" smtClean="0">
                <a:solidFill>
                  <a:srgbClr val="0000FF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Engineer Counter Barrier</a:t>
            </a:r>
            <a:r>
              <a:rPr lang="sk-SK" sz="1200" dirty="0" smtClean="0">
                <a:solidFill>
                  <a:srgbClr val="0000FF"/>
                </a:solidFill>
              </a:rPr>
              <a:t> – ECB)</a:t>
            </a:r>
            <a:endParaRPr lang="sk-SK" sz="1200" dirty="0"/>
          </a:p>
        </p:txBody>
      </p:sp>
      <p:sp>
        <p:nvSpPr>
          <p:cNvPr id="10" name="Zaoblený obdĺžnik 9"/>
          <p:cNvSpPr/>
          <p:nvPr/>
        </p:nvSpPr>
        <p:spPr>
          <a:xfrm>
            <a:off x="3304903" y="2730137"/>
            <a:ext cx="692331" cy="548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1459" y="1523879"/>
            <a:ext cx="3415552" cy="79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mč</a:t>
            </a:r>
            <a:r>
              <a:rPr lang="sk-SK" dirty="0" smtClean="0"/>
              <a:t> ako čelná záštita posilnená </a:t>
            </a:r>
            <a:r>
              <a:rPr lang="sk-SK" dirty="0" err="1" smtClean="0"/>
              <a:t>ždr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6" name="Skupina 75"/>
          <p:cNvGrpSpPr/>
          <p:nvPr/>
        </p:nvGrpSpPr>
        <p:grpSpPr>
          <a:xfrm>
            <a:off x="1438835" y="2124636"/>
            <a:ext cx="6024283" cy="4289611"/>
            <a:chOff x="1438835" y="2124636"/>
            <a:chExt cx="6024283" cy="4289611"/>
          </a:xfrm>
        </p:grpSpPr>
        <p:grpSp>
          <p:nvGrpSpPr>
            <p:cNvPr id="74" name="Skupina 73"/>
            <p:cNvGrpSpPr/>
            <p:nvPr/>
          </p:nvGrpSpPr>
          <p:grpSpPr>
            <a:xfrm>
              <a:off x="1438835" y="2124636"/>
              <a:ext cx="6024283" cy="4289611"/>
              <a:chOff x="1438835" y="2124636"/>
              <a:chExt cx="6024283" cy="4289611"/>
            </a:xfrm>
          </p:grpSpPr>
          <p:sp>
            <p:nvSpPr>
              <p:cNvPr id="72" name="Zaoblený obdĺžnik 71"/>
              <p:cNvSpPr/>
              <p:nvPr/>
            </p:nvSpPr>
            <p:spPr>
              <a:xfrm>
                <a:off x="1438835" y="3334871"/>
                <a:ext cx="6024283" cy="3079376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1200"/>
              </a:p>
            </p:txBody>
          </p:sp>
          <p:sp>
            <p:nvSpPr>
              <p:cNvPr id="73" name="Rovnoramenný trojuholník 72"/>
              <p:cNvSpPr/>
              <p:nvPr/>
            </p:nvSpPr>
            <p:spPr>
              <a:xfrm>
                <a:off x="3442447" y="2124636"/>
                <a:ext cx="336177" cy="1210235"/>
              </a:xfrm>
              <a:prstGeom prst="triangle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75" name="Skupina 74"/>
            <p:cNvGrpSpPr/>
            <p:nvPr/>
          </p:nvGrpSpPr>
          <p:grpSpPr>
            <a:xfrm>
              <a:off x="1632697" y="3496310"/>
              <a:ext cx="5305986" cy="2701007"/>
              <a:chOff x="1632697" y="3496310"/>
              <a:chExt cx="5305986" cy="2701007"/>
            </a:xfrm>
          </p:grpSpPr>
          <p:sp>
            <p:nvSpPr>
              <p:cNvPr id="1027" name="AutoShape 3"/>
              <p:cNvSpPr>
                <a:spLocks noChangeArrowheads="1"/>
              </p:cNvSpPr>
              <p:nvPr/>
            </p:nvSpPr>
            <p:spPr bwMode="auto">
              <a:xfrm flipH="1">
                <a:off x="1632697" y="4158978"/>
                <a:ext cx="5305986" cy="1406116"/>
              </a:xfrm>
              <a:prstGeom prst="rightArrow">
                <a:avLst>
                  <a:gd name="adj1" fmla="val 44204"/>
                  <a:gd name="adj2" fmla="val 5299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 rot="16200000">
                <a:off x="4326709" y="4737850"/>
                <a:ext cx="256554" cy="251191"/>
                <a:chOff x="4257" y="4802"/>
                <a:chExt cx="364" cy="365"/>
              </a:xfrm>
            </p:grpSpPr>
            <p:sp>
              <p:nvSpPr>
                <p:cNvPr id="1029" name="AutoShape 5"/>
                <p:cNvSpPr>
                  <a:spLocks noChangeArrowheads="1"/>
                </p:cNvSpPr>
                <p:nvPr/>
              </p:nvSpPr>
              <p:spPr bwMode="auto">
                <a:xfrm>
                  <a:off x="4257" y="4802"/>
                  <a:ext cx="364" cy="364"/>
                </a:xfrm>
                <a:prstGeom prst="diamond">
                  <a:avLst/>
                </a:prstGeom>
                <a:noFill/>
                <a:ln w="158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030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4257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1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4621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032" name="Group 8"/>
              <p:cNvGrpSpPr>
                <a:grpSpLocks/>
              </p:cNvGrpSpPr>
              <p:nvPr/>
            </p:nvGrpSpPr>
            <p:grpSpPr bwMode="auto">
              <a:xfrm rot="16200000">
                <a:off x="5886159" y="4731506"/>
                <a:ext cx="256554" cy="251191"/>
                <a:chOff x="4257" y="4802"/>
                <a:chExt cx="364" cy="365"/>
              </a:xfrm>
            </p:grpSpPr>
            <p:sp>
              <p:nvSpPr>
                <p:cNvPr id="1033" name="AutoShape 9"/>
                <p:cNvSpPr>
                  <a:spLocks noChangeArrowheads="1"/>
                </p:cNvSpPr>
                <p:nvPr/>
              </p:nvSpPr>
              <p:spPr bwMode="auto">
                <a:xfrm>
                  <a:off x="4257" y="4802"/>
                  <a:ext cx="364" cy="364"/>
                </a:xfrm>
                <a:prstGeom prst="diamond">
                  <a:avLst/>
                </a:prstGeom>
                <a:noFill/>
                <a:ln w="158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034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257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5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621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036" name="Group 12"/>
              <p:cNvGrpSpPr>
                <a:grpSpLocks/>
              </p:cNvGrpSpPr>
              <p:nvPr/>
            </p:nvGrpSpPr>
            <p:grpSpPr bwMode="auto">
              <a:xfrm rot="16200000">
                <a:off x="2721149" y="4742079"/>
                <a:ext cx="256554" cy="251191"/>
                <a:chOff x="4257" y="4802"/>
                <a:chExt cx="364" cy="365"/>
              </a:xfrm>
            </p:grpSpPr>
            <p:sp>
              <p:nvSpPr>
                <p:cNvPr id="1037" name="AutoShape 13"/>
                <p:cNvSpPr>
                  <a:spLocks noChangeArrowheads="1"/>
                </p:cNvSpPr>
                <p:nvPr/>
              </p:nvSpPr>
              <p:spPr bwMode="auto">
                <a:xfrm>
                  <a:off x="4257" y="4802"/>
                  <a:ext cx="364" cy="364"/>
                </a:xfrm>
                <a:prstGeom prst="diamond">
                  <a:avLst/>
                </a:prstGeom>
                <a:noFill/>
                <a:ln w="158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038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4257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621" y="4803"/>
                  <a:ext cx="0" cy="364"/>
                </a:xfrm>
                <a:prstGeom prst="straightConnector1">
                  <a:avLst/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040" name="AutoShape 16"/>
              <p:cNvCxnSpPr>
                <a:cxnSpLocks noChangeShapeType="1"/>
              </p:cNvCxnSpPr>
              <p:nvPr/>
            </p:nvCxnSpPr>
            <p:spPr bwMode="auto">
              <a:xfrm flipH="1" flipV="1">
                <a:off x="2061443" y="4027176"/>
                <a:ext cx="611117" cy="661826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126821" y="5039298"/>
                <a:ext cx="529910" cy="70059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42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3031798" y="4025062"/>
                <a:ext cx="613870" cy="663940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 type="stealth" w="med" len="med"/>
              </a:ln>
            </p:spPr>
          </p:cxnSp>
          <p:cxnSp>
            <p:nvCxnSpPr>
              <p:cNvPr id="1043" name="AutoShape 19"/>
              <p:cNvCxnSpPr>
                <a:cxnSpLocks noChangeShapeType="1"/>
              </p:cNvCxnSpPr>
              <p:nvPr/>
            </p:nvCxnSpPr>
            <p:spPr bwMode="auto">
              <a:xfrm>
                <a:off x="3031798" y="5039298"/>
                <a:ext cx="456962" cy="70059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 type="stealth" w="med" len="med"/>
              </a:ln>
            </p:spPr>
          </p:cxnSp>
          <p:cxnSp>
            <p:nvCxnSpPr>
              <p:cNvPr id="1044" name="AutoShape 20"/>
              <p:cNvCxnSpPr>
                <a:cxnSpLocks noChangeShapeType="1"/>
              </p:cNvCxnSpPr>
              <p:nvPr/>
            </p:nvCxnSpPr>
            <p:spPr bwMode="auto">
              <a:xfrm flipH="1" flipV="1">
                <a:off x="3824599" y="4025062"/>
                <a:ext cx="463155" cy="663940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45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3945033" y="5039298"/>
                <a:ext cx="342721" cy="69636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46" name="AutoShape 22"/>
              <p:cNvCxnSpPr>
                <a:cxnSpLocks noChangeShapeType="1"/>
              </p:cNvCxnSpPr>
              <p:nvPr/>
            </p:nvCxnSpPr>
            <p:spPr bwMode="auto">
              <a:xfrm flipV="1">
                <a:off x="4580238" y="4031405"/>
                <a:ext cx="463844" cy="657597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 type="stealth" w="med" len="med"/>
              </a:ln>
            </p:spPr>
          </p:cxnSp>
          <p:cxnSp>
            <p:nvCxnSpPr>
              <p:cNvPr id="1047" name="AutoShape 23"/>
              <p:cNvCxnSpPr>
                <a:cxnSpLocks noChangeShapeType="1"/>
              </p:cNvCxnSpPr>
              <p:nvPr/>
            </p:nvCxnSpPr>
            <p:spPr bwMode="auto">
              <a:xfrm>
                <a:off x="4620153" y="5021677"/>
                <a:ext cx="328269" cy="713983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  <a:headEnd/>
                <a:tailEnd type="stealth" w="med" len="med"/>
              </a:ln>
            </p:spPr>
          </p:cxnSp>
          <p:cxnSp>
            <p:nvCxnSpPr>
              <p:cNvPr id="1048" name="AutoShape 24"/>
              <p:cNvCxnSpPr>
                <a:cxnSpLocks noChangeShapeType="1"/>
              </p:cNvCxnSpPr>
              <p:nvPr/>
            </p:nvCxnSpPr>
            <p:spPr bwMode="auto">
              <a:xfrm flipH="1" flipV="1">
                <a:off x="4535505" y="4031405"/>
                <a:ext cx="434939" cy="657597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49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4579549" y="5021677"/>
                <a:ext cx="337904" cy="71821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50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5290455" y="4029291"/>
                <a:ext cx="474167" cy="65971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 flipV="1">
                <a:off x="6174098" y="4025062"/>
                <a:ext cx="478296" cy="663940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52" name="AutoShape 28"/>
              <p:cNvCxnSpPr>
                <a:cxnSpLocks noChangeShapeType="1"/>
              </p:cNvCxnSpPr>
              <p:nvPr/>
            </p:nvCxnSpPr>
            <p:spPr bwMode="auto">
              <a:xfrm>
                <a:off x="5339317" y="5021677"/>
                <a:ext cx="342033" cy="713983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053" name="AutoShape 29"/>
              <p:cNvCxnSpPr>
                <a:cxnSpLocks noChangeShapeType="1"/>
              </p:cNvCxnSpPr>
              <p:nvPr/>
            </p:nvCxnSpPr>
            <p:spPr bwMode="auto">
              <a:xfrm>
                <a:off x="6202314" y="5021677"/>
                <a:ext cx="393648" cy="72103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</p:cxnSp>
          <p:grpSp>
            <p:nvGrpSpPr>
              <p:cNvPr id="1054" name="Group 30"/>
              <p:cNvGrpSpPr>
                <a:grpSpLocks/>
              </p:cNvGrpSpPr>
              <p:nvPr/>
            </p:nvGrpSpPr>
            <p:grpSpPr bwMode="auto">
              <a:xfrm>
                <a:off x="4997972" y="4753846"/>
                <a:ext cx="269773" cy="228362"/>
                <a:chOff x="6000" y="7084"/>
                <a:chExt cx="392" cy="324"/>
              </a:xfrm>
            </p:grpSpPr>
            <p:grpSp>
              <p:nvGrpSpPr>
                <p:cNvPr id="1055" name="Group 31"/>
                <p:cNvGrpSpPr>
                  <a:grpSpLocks/>
                </p:cNvGrpSpPr>
                <p:nvPr/>
              </p:nvGrpSpPr>
              <p:grpSpPr bwMode="auto">
                <a:xfrm>
                  <a:off x="6000" y="7084"/>
                  <a:ext cx="392" cy="324"/>
                  <a:chOff x="5022" y="9447"/>
                  <a:chExt cx="2245" cy="1865"/>
                </a:xfrm>
              </p:grpSpPr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auto">
                  <a:xfrm>
                    <a:off x="5028" y="9447"/>
                    <a:ext cx="2239" cy="147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471"/>
                      </a:cxn>
                      <a:cxn ang="0">
                        <a:pos x="2239" y="1471"/>
                      </a:cxn>
                      <a:cxn ang="0">
                        <a:pos x="2239" y="16"/>
                      </a:cxn>
                      <a:cxn ang="0">
                        <a:pos x="1120" y="42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239" h="1471">
                        <a:moveTo>
                          <a:pt x="0" y="0"/>
                        </a:moveTo>
                        <a:cubicBezTo>
                          <a:pt x="0" y="735"/>
                          <a:pt x="0" y="1471"/>
                          <a:pt x="0" y="1471"/>
                        </a:cubicBezTo>
                        <a:lnTo>
                          <a:pt x="2239" y="1471"/>
                        </a:lnTo>
                        <a:cubicBezTo>
                          <a:pt x="2239" y="1471"/>
                          <a:pt x="2239" y="743"/>
                          <a:pt x="2239" y="16"/>
                        </a:cubicBezTo>
                        <a:cubicBezTo>
                          <a:pt x="2037" y="348"/>
                          <a:pt x="1493" y="430"/>
                          <a:pt x="1120" y="427"/>
                        </a:cubicBezTo>
                        <a:cubicBezTo>
                          <a:pt x="747" y="424"/>
                          <a:pt x="178" y="30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057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5022" y="10918"/>
                    <a:ext cx="394" cy="394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05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952" y="10918"/>
                    <a:ext cx="394" cy="394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05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6873" y="10918"/>
                    <a:ext cx="394" cy="394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  <p:grpSp>
              <p:nvGrpSpPr>
                <p:cNvPr id="1060" name="Group 36"/>
                <p:cNvGrpSpPr>
                  <a:grpSpLocks/>
                </p:cNvGrpSpPr>
                <p:nvPr/>
              </p:nvGrpSpPr>
              <p:grpSpPr bwMode="auto">
                <a:xfrm>
                  <a:off x="6067" y="7207"/>
                  <a:ext cx="258" cy="78"/>
                  <a:chOff x="5403" y="10120"/>
                  <a:chExt cx="1483" cy="451"/>
                </a:xfrm>
              </p:grpSpPr>
              <p:sp>
                <p:nvSpPr>
                  <p:cNvPr id="1061" name="Freeform 37"/>
                  <p:cNvSpPr>
                    <a:spLocks/>
                  </p:cNvSpPr>
                  <p:nvPr/>
                </p:nvSpPr>
                <p:spPr bwMode="auto">
                  <a:xfrm>
                    <a:off x="5403" y="10120"/>
                    <a:ext cx="1483" cy="451"/>
                  </a:xfrm>
                  <a:custGeom>
                    <a:avLst/>
                    <a:gdLst/>
                    <a:ahLst/>
                    <a:cxnLst>
                      <a:cxn ang="0">
                        <a:pos x="0" y="451"/>
                      </a:cxn>
                      <a:cxn ang="0">
                        <a:pos x="0" y="0"/>
                      </a:cxn>
                      <a:cxn ang="0">
                        <a:pos x="1480" y="0"/>
                      </a:cxn>
                      <a:cxn ang="0">
                        <a:pos x="1483" y="443"/>
                      </a:cxn>
                    </a:cxnLst>
                    <a:rect l="0" t="0" r="r" b="b"/>
                    <a:pathLst>
                      <a:path w="1483" h="451">
                        <a:moveTo>
                          <a:pt x="0" y="451"/>
                        </a:moveTo>
                        <a:lnTo>
                          <a:pt x="0" y="0"/>
                        </a:lnTo>
                        <a:lnTo>
                          <a:pt x="1480" y="0"/>
                        </a:lnTo>
                        <a:lnTo>
                          <a:pt x="1483" y="443"/>
                        </a:lnTo>
                      </a:path>
                    </a:pathLst>
                  </a:cu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062" name="AutoShape 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144" y="10120"/>
                    <a:ext cx="0" cy="45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</p:cxnSp>
            </p:grpSp>
          </p:grpSp>
          <p:sp>
            <p:nvSpPr>
              <p:cNvPr id="1063" name="AutoShape 39"/>
              <p:cNvSpPr>
                <a:spLocks/>
              </p:cNvSpPr>
              <p:nvPr/>
            </p:nvSpPr>
            <p:spPr bwMode="auto">
              <a:xfrm rot="16200000">
                <a:off x="5124976" y="2407508"/>
                <a:ext cx="201579" cy="2801643"/>
              </a:xfrm>
              <a:prstGeom prst="rightBrace">
                <a:avLst>
                  <a:gd name="adj1" fmla="val 4784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64" name="AutoShape 40"/>
              <p:cNvSpPr>
                <a:spLocks/>
              </p:cNvSpPr>
              <p:nvPr/>
            </p:nvSpPr>
            <p:spPr bwMode="auto">
              <a:xfrm rot="16200000">
                <a:off x="2736938" y="3032390"/>
                <a:ext cx="201579" cy="1551880"/>
              </a:xfrm>
              <a:prstGeom prst="rightBrace">
                <a:avLst>
                  <a:gd name="adj1" fmla="val 2650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065" name="Text Box 41"/>
              <p:cNvSpPr txBox="1">
                <a:spLocks noChangeArrowheads="1"/>
              </p:cNvSpPr>
              <p:nvPr/>
            </p:nvSpPr>
            <p:spPr bwMode="auto">
              <a:xfrm>
                <a:off x="4692413" y="3496310"/>
                <a:ext cx="1072208" cy="1477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hlavné sily čaty</a:t>
                </a:r>
              </a:p>
            </p:txBody>
          </p:sp>
          <p:sp>
            <p:nvSpPr>
              <p:cNvPr id="1066" name="Text Box 42"/>
              <p:cNvSpPr txBox="1">
                <a:spLocks noChangeArrowheads="1"/>
              </p:cNvSpPr>
              <p:nvPr/>
            </p:nvSpPr>
            <p:spPr bwMode="auto">
              <a:xfrm>
                <a:off x="2217074" y="3526482"/>
                <a:ext cx="1238821" cy="1477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pátracie družstvo</a:t>
                </a:r>
              </a:p>
            </p:txBody>
          </p:sp>
          <p:sp>
            <p:nvSpPr>
              <p:cNvPr id="1067" name="Text Box 43"/>
              <p:cNvSpPr txBox="1">
                <a:spLocks noChangeArrowheads="1"/>
              </p:cNvSpPr>
              <p:nvPr/>
            </p:nvSpPr>
            <p:spPr bwMode="auto">
              <a:xfrm>
                <a:off x="1959590" y="4650237"/>
                <a:ext cx="732240" cy="413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pozorovací sektor</a:t>
                </a:r>
              </a:p>
            </p:txBody>
          </p:sp>
          <p:sp>
            <p:nvSpPr>
              <p:cNvPr id="1068" name="Text Box 44"/>
              <p:cNvSpPr txBox="1">
                <a:spLocks noChangeArrowheads="1"/>
              </p:cNvSpPr>
              <p:nvPr/>
            </p:nvSpPr>
            <p:spPr bwMode="auto">
              <a:xfrm>
                <a:off x="6174098" y="4659400"/>
                <a:ext cx="732240" cy="413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pozorovací sektor</a:t>
                </a:r>
              </a:p>
            </p:txBody>
          </p:sp>
          <p:sp>
            <p:nvSpPr>
              <p:cNvPr id="1069" name="Text Box 45"/>
              <p:cNvSpPr txBox="1">
                <a:spLocks noChangeArrowheads="1"/>
              </p:cNvSpPr>
              <p:nvPr/>
            </p:nvSpPr>
            <p:spPr bwMode="auto">
              <a:xfrm>
                <a:off x="3550697" y="4659400"/>
                <a:ext cx="732240" cy="413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pozorovací sektor</a:t>
                </a:r>
              </a:p>
            </p:txBody>
          </p:sp>
          <p:sp>
            <p:nvSpPr>
              <p:cNvPr id="1070" name="Text Box 46"/>
              <p:cNvSpPr txBox="1">
                <a:spLocks noChangeArrowheads="1"/>
              </p:cNvSpPr>
              <p:nvPr/>
            </p:nvSpPr>
            <p:spPr bwMode="auto">
              <a:xfrm>
                <a:off x="4800460" y="4158978"/>
                <a:ext cx="732240" cy="4137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pozorovací sektor</a:t>
                </a:r>
              </a:p>
            </p:txBody>
          </p:sp>
          <p:sp>
            <p:nvSpPr>
              <p:cNvPr id="1071" name="Text Box 47"/>
              <p:cNvSpPr txBox="1">
                <a:spLocks noChangeArrowheads="1"/>
              </p:cNvSpPr>
              <p:nvPr/>
            </p:nvSpPr>
            <p:spPr bwMode="auto">
              <a:xfrm>
                <a:off x="3039036" y="5762443"/>
                <a:ext cx="1327074" cy="3770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na dohľad a možnosť palebnej podpory</a:t>
                </a:r>
              </a:p>
            </p:txBody>
          </p:sp>
          <p:sp>
            <p:nvSpPr>
              <p:cNvPr id="1072" name="Text Box 48"/>
              <p:cNvSpPr txBox="1">
                <a:spLocks noChangeArrowheads="1"/>
              </p:cNvSpPr>
              <p:nvPr/>
            </p:nvSpPr>
            <p:spPr bwMode="auto">
              <a:xfrm>
                <a:off x="4452921" y="5911865"/>
                <a:ext cx="740498" cy="21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25 – 50 m</a:t>
                </a:r>
              </a:p>
            </p:txBody>
          </p:sp>
          <p:sp>
            <p:nvSpPr>
              <p:cNvPr id="1073" name="Text Box 49"/>
              <p:cNvSpPr txBox="1">
                <a:spLocks noChangeArrowheads="1"/>
              </p:cNvSpPr>
              <p:nvPr/>
            </p:nvSpPr>
            <p:spPr bwMode="auto">
              <a:xfrm>
                <a:off x="5216130" y="5909046"/>
                <a:ext cx="740498" cy="236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25 – 50 m</a:t>
                </a:r>
              </a:p>
            </p:txBody>
          </p:sp>
          <p:cxnSp>
            <p:nvCxnSpPr>
              <p:cNvPr id="1074" name="AutoShape 50"/>
              <p:cNvCxnSpPr>
                <a:cxnSpLocks noChangeShapeType="1"/>
              </p:cNvCxnSpPr>
              <p:nvPr/>
            </p:nvCxnSpPr>
            <p:spPr bwMode="auto">
              <a:xfrm>
                <a:off x="2828092" y="5115418"/>
                <a:ext cx="0" cy="10811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075" name="AutoShape 51"/>
              <p:cNvCxnSpPr>
                <a:cxnSpLocks noChangeShapeType="1"/>
              </p:cNvCxnSpPr>
              <p:nvPr/>
            </p:nvCxnSpPr>
            <p:spPr bwMode="auto">
              <a:xfrm>
                <a:off x="4474256" y="5115418"/>
                <a:ext cx="0" cy="10818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076" name="AutoShape 52"/>
              <p:cNvCxnSpPr>
                <a:cxnSpLocks noChangeShapeType="1"/>
              </p:cNvCxnSpPr>
              <p:nvPr/>
            </p:nvCxnSpPr>
            <p:spPr bwMode="auto">
              <a:xfrm>
                <a:off x="5156945" y="5115418"/>
                <a:ext cx="0" cy="10811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077" name="AutoShape 53"/>
              <p:cNvCxnSpPr>
                <a:cxnSpLocks noChangeShapeType="1"/>
              </p:cNvCxnSpPr>
              <p:nvPr/>
            </p:nvCxnSpPr>
            <p:spPr bwMode="auto">
              <a:xfrm>
                <a:off x="6030265" y="5115418"/>
                <a:ext cx="0" cy="10818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1078" name="AutoShape 54"/>
              <p:cNvCxnSpPr>
                <a:cxnSpLocks noChangeShapeType="1"/>
              </p:cNvCxnSpPr>
              <p:nvPr/>
            </p:nvCxnSpPr>
            <p:spPr bwMode="auto">
              <a:xfrm>
                <a:off x="2828092" y="6124016"/>
                <a:ext cx="164616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</p:spPr>
          </p:cxnSp>
          <p:cxnSp>
            <p:nvCxnSpPr>
              <p:cNvPr id="1079" name="AutoShape 55"/>
              <p:cNvCxnSpPr>
                <a:cxnSpLocks noChangeShapeType="1"/>
              </p:cNvCxnSpPr>
              <p:nvPr/>
            </p:nvCxnSpPr>
            <p:spPr bwMode="auto">
              <a:xfrm>
                <a:off x="4476320" y="6124016"/>
                <a:ext cx="6737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</p:spPr>
          </p:cxnSp>
          <p:cxnSp>
            <p:nvCxnSpPr>
              <p:cNvPr id="1080" name="AutoShape 56"/>
              <p:cNvCxnSpPr>
                <a:cxnSpLocks noChangeShapeType="1"/>
              </p:cNvCxnSpPr>
              <p:nvPr/>
            </p:nvCxnSpPr>
            <p:spPr bwMode="auto">
              <a:xfrm>
                <a:off x="5156945" y="6124016"/>
                <a:ext cx="87332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 type="stealth" w="med" len="med"/>
              </a:ln>
            </p:spPr>
          </p:cxnSp>
        </p:grpSp>
      </p:grp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4242250" y="2245302"/>
            <a:ext cx="740498" cy="2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do 5 km</a:t>
            </a:r>
          </a:p>
        </p:txBody>
      </p:sp>
      <p:cxnSp>
        <p:nvCxnSpPr>
          <p:cNvPr id="62" name="AutoShape 51"/>
          <p:cNvCxnSpPr>
            <a:cxnSpLocks noChangeShapeType="1"/>
          </p:cNvCxnSpPr>
          <p:nvPr/>
        </p:nvCxnSpPr>
        <p:spPr bwMode="auto">
          <a:xfrm flipH="1">
            <a:off x="4048432" y="1775013"/>
            <a:ext cx="0" cy="720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</p:cxnSp>
      <p:cxnSp>
        <p:nvCxnSpPr>
          <p:cNvPr id="63" name="AutoShape 52"/>
          <p:cNvCxnSpPr>
            <a:cxnSpLocks noChangeShapeType="1"/>
          </p:cNvCxnSpPr>
          <p:nvPr/>
        </p:nvCxnSpPr>
        <p:spPr bwMode="auto">
          <a:xfrm flipH="1">
            <a:off x="5238710" y="1773239"/>
            <a:ext cx="0" cy="720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</p:cxnSp>
      <p:cxnSp>
        <p:nvCxnSpPr>
          <p:cNvPr id="64" name="AutoShape 55"/>
          <p:cNvCxnSpPr>
            <a:cxnSpLocks noChangeShapeType="1"/>
          </p:cNvCxnSpPr>
          <p:nvPr/>
        </p:nvCxnSpPr>
        <p:spPr bwMode="auto">
          <a:xfrm>
            <a:off x="4050496" y="2457453"/>
            <a:ext cx="119385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</p:spPr>
      </p:cxn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3144074" y="1362277"/>
            <a:ext cx="740498" cy="2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ČZ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560676" y="6416566"/>
            <a:ext cx="458623" cy="304909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BlokTextu 4"/>
          <p:cNvSpPr txBox="1">
            <a:spLocks noChangeArrowheads="1"/>
          </p:cNvSpPr>
          <p:nvPr/>
        </p:nvSpPr>
        <p:spPr bwMode="auto">
          <a:xfrm>
            <a:off x="962762" y="2380891"/>
            <a:ext cx="77029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3525" indent="-263525">
              <a:buFont typeface="Arial" charset="0"/>
              <a:buChar char="•"/>
            </a:pPr>
            <a:endParaRPr lang="sk-SK" sz="20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sk-SK" sz="2000" b="1" dirty="0" smtClean="0"/>
              <a:t>Žen-2-8 </a:t>
            </a:r>
            <a:r>
              <a:rPr lang="sk-SK" sz="2000" dirty="0" smtClean="0"/>
              <a:t>Vojenský predpis o metodike výcviku malých ženijných jednotiek, skupín a oddielov (2009)</a:t>
            </a:r>
          </a:p>
          <a:p>
            <a:endParaRPr lang="sk-SK" sz="2000" b="1" dirty="0" smtClean="0"/>
          </a:p>
          <a:p>
            <a:pPr marL="263525" indent="-263525"/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err="1" smtClean="0"/>
              <a:t>SkUC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sz="2000" dirty="0" smtClean="0"/>
              <a:t>skupina na úpravu ciest 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Obdĺžnik 3"/>
          <p:cNvSpPr/>
          <p:nvPr/>
        </p:nvSpPr>
        <p:spPr>
          <a:xfrm>
            <a:off x="655604" y="1579804"/>
            <a:ext cx="797080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 smtClean="0"/>
              <a:t>SkUC</a:t>
            </a:r>
            <a:r>
              <a:rPr lang="sk-SK" dirty="0" smtClean="0"/>
              <a:t> je určená na </a:t>
            </a:r>
            <a:r>
              <a:rPr lang="sk-SK" dirty="0"/>
              <a:t>úpravu a údržbu ciest v </a:t>
            </a:r>
            <a:r>
              <a:rPr lang="sk-SK" dirty="0" smtClean="0"/>
              <a:t>obrane </a:t>
            </a:r>
            <a:r>
              <a:rPr lang="sk-SK" dirty="0" err="1" smtClean="0"/>
              <a:t>mb</a:t>
            </a:r>
            <a:endParaRPr lang="sk-SK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miesto </a:t>
            </a:r>
            <a:r>
              <a:rPr lang="sk-SK" sz="1600" dirty="0" err="1" smtClean="0"/>
              <a:t>SkÚC</a:t>
            </a:r>
            <a:r>
              <a:rPr lang="sk-SK" sz="1600" dirty="0" smtClean="0"/>
              <a:t> v </a:t>
            </a:r>
            <a:r>
              <a:rPr lang="sk-SK" sz="1600" dirty="0"/>
              <a:t>bojovej zostave </a:t>
            </a:r>
            <a:r>
              <a:rPr lang="sk-SK" sz="1600" dirty="0" err="1" smtClean="0"/>
              <a:t>mb</a:t>
            </a:r>
            <a:r>
              <a:rPr lang="sk-SK" sz="1600" dirty="0" smtClean="0"/>
              <a:t>  - spravidla zaujíma priestor </a:t>
            </a:r>
            <a:r>
              <a:rPr lang="sk-SK" sz="1600" dirty="0"/>
              <a:t>za prápormi alebo na ich úrovni v blízkosti úseku ciest, kde sa </a:t>
            </a:r>
            <a:r>
              <a:rPr lang="sk-SK" sz="1600" dirty="0" smtClean="0"/>
              <a:t>predpokladá jej </a:t>
            </a:r>
            <a:r>
              <a:rPr lang="sk-SK" sz="1600" dirty="0"/>
              <a:t>použitie v dôsledku bojovej činnosti </a:t>
            </a:r>
            <a:r>
              <a:rPr lang="sk-SK" sz="1600" dirty="0" smtClean="0"/>
              <a:t>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na stanovenú dobu pohotovosti </a:t>
            </a:r>
            <a:r>
              <a:rPr lang="sk-SK" sz="1600" dirty="0"/>
              <a:t>sa skupina na úpravu ciest rozmiestňuje v priestore </a:t>
            </a:r>
            <a:r>
              <a:rPr lang="sk-SK" sz="1600" dirty="0" smtClean="0"/>
              <a:t>rozmiestnenia, najlepšie </a:t>
            </a:r>
            <a:r>
              <a:rPr lang="sk-SK" sz="1600" dirty="0"/>
              <a:t>v úseku najnáročnejšom na úpravu, spravidla blízko prísunovej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a odsunovej cesty, prípadne priečnej cesty </a:t>
            </a:r>
            <a:r>
              <a:rPr lang="sk-SK" sz="1600" dirty="0" err="1" smtClean="0"/>
              <a:t>mb</a:t>
            </a:r>
            <a:endParaRPr lang="sk-SK" sz="1600" dirty="0"/>
          </a:p>
        </p:txBody>
      </p:sp>
      <p:sp>
        <p:nvSpPr>
          <p:cNvPr id="6" name="Obdĺžnik 5"/>
          <p:cNvSpPr/>
          <p:nvPr/>
        </p:nvSpPr>
        <p:spPr>
          <a:xfrm>
            <a:off x="655604" y="4085906"/>
            <a:ext cx="771201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err="1"/>
              <a:t>SkÚC</a:t>
            </a:r>
            <a:r>
              <a:rPr lang="sk-SK" sz="1600" dirty="0"/>
              <a:t> </a:t>
            </a:r>
            <a:r>
              <a:rPr lang="sk-SK" sz="1600" dirty="0" smtClean="0"/>
              <a:t>sa vytvára z:</a:t>
            </a:r>
            <a:endParaRPr lang="sk-SK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jednotiek </a:t>
            </a:r>
            <a:r>
              <a:rPr lang="sk-SK" sz="1600" dirty="0"/>
              <a:t>ženijného práporu až dve ženijné komunikačné čaty </a:t>
            </a:r>
            <a:r>
              <a:rPr lang="sk-SK" sz="1600" dirty="0" smtClean="0"/>
              <a:t>ženijnej technickej </a:t>
            </a:r>
            <a:r>
              <a:rPr lang="sk-SK" sz="1600" dirty="0"/>
              <a:t>roty ženijného </a:t>
            </a:r>
            <a:r>
              <a:rPr lang="sk-SK" sz="1600" dirty="0" smtClean="0"/>
              <a:t>práporu (dve </a:t>
            </a:r>
            <a:r>
              <a:rPr lang="sk-SK" sz="1600" dirty="0" err="1" smtClean="0"/>
              <a:t>žkč</a:t>
            </a:r>
            <a:r>
              <a:rPr lang="sk-SK" sz="1600" dirty="0" smtClean="0"/>
              <a:t>/</a:t>
            </a:r>
            <a:r>
              <a:rPr lang="sk-SK" sz="1600" dirty="0" err="1" smtClean="0"/>
              <a:t>žtr</a:t>
            </a:r>
            <a:r>
              <a:rPr lang="sk-SK" sz="1600" dirty="0" smtClean="0"/>
              <a:t>/</a:t>
            </a:r>
            <a:r>
              <a:rPr lang="sk-SK" sz="1600" dirty="0" err="1" smtClean="0"/>
              <a:t>žpr</a:t>
            </a:r>
            <a:r>
              <a:rPr lang="sk-SK" sz="1600" dirty="0" smtClean="0"/>
              <a:t>),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jednotiek </a:t>
            </a:r>
            <a:r>
              <a:rPr lang="sk-SK" sz="1600" dirty="0"/>
              <a:t>brigády </a:t>
            </a:r>
            <a:r>
              <a:rPr lang="sk-SK" sz="1600" dirty="0" smtClean="0"/>
              <a:t>časťou organickej </a:t>
            </a:r>
            <a:r>
              <a:rPr lang="sk-SK" sz="1600" dirty="0"/>
              <a:t>ženijnej roty alebo </a:t>
            </a:r>
            <a:r>
              <a:rPr lang="sk-SK" sz="1600" dirty="0" smtClean="0"/>
              <a:t>pridelenými ženijnými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jednotkami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podľa </a:t>
            </a:r>
            <a:r>
              <a:rPr lang="sk-SK" sz="1600" dirty="0"/>
              <a:t>situácie môže byť </a:t>
            </a:r>
            <a:r>
              <a:rPr lang="sk-SK" sz="1600" dirty="0" err="1"/>
              <a:t>SkÚC</a:t>
            </a:r>
            <a:r>
              <a:rPr lang="sk-SK" sz="1600" dirty="0"/>
              <a:t> posilnená mechanizovanou </a:t>
            </a:r>
            <a:r>
              <a:rPr lang="sk-SK" sz="1600" dirty="0" smtClean="0"/>
              <a:t>jednotkou a tankami </a:t>
            </a:r>
            <a:r>
              <a:rPr lang="sk-SK" sz="1600" dirty="0"/>
              <a:t>s </a:t>
            </a:r>
            <a:r>
              <a:rPr lang="sk-SK" sz="1600" dirty="0" smtClean="0"/>
              <a:t>buldozérovým zariadením (BTZ)</a:t>
            </a:r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0109" y="257547"/>
            <a:ext cx="8229600" cy="80353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pl-PL" sz="2800" dirty="0" smtClean="0"/>
              <a:t>Schéma úprav ciest a priestor rozmiestnenia SkUC         v AOO mb</a:t>
            </a:r>
            <a:endParaRPr lang="sk-SK" sz="28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058" name="Skupina 2057"/>
          <p:cNvGrpSpPr/>
          <p:nvPr/>
        </p:nvGrpSpPr>
        <p:grpSpPr>
          <a:xfrm>
            <a:off x="2959189" y="5623132"/>
            <a:ext cx="3000359" cy="1015663"/>
            <a:chOff x="2959189" y="5623132"/>
            <a:chExt cx="3000359" cy="1015663"/>
          </a:xfrm>
        </p:grpSpPr>
        <p:sp>
          <p:nvSpPr>
            <p:cNvPr id="4" name="BlokTextu 3"/>
            <p:cNvSpPr txBox="1"/>
            <p:nvPr/>
          </p:nvSpPr>
          <p:spPr>
            <a:xfrm>
              <a:off x="3520867" y="5623132"/>
              <a:ext cx="24386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200" dirty="0" smtClean="0"/>
                <a:t>priečna </a:t>
              </a:r>
              <a:r>
                <a:rPr lang="sk-SK" sz="1200" dirty="0"/>
                <a:t>cesta </a:t>
              </a:r>
              <a:r>
                <a:rPr lang="sk-SK" sz="1200" dirty="0" smtClean="0"/>
                <a:t>nadriadeného</a:t>
              </a:r>
              <a:endParaRPr lang="sk-SK" sz="1200" dirty="0"/>
            </a:p>
            <a:p>
              <a:r>
                <a:rPr lang="sk-SK" sz="1200" dirty="0" smtClean="0"/>
                <a:t>prísunová </a:t>
              </a:r>
              <a:r>
                <a:rPr lang="sk-SK" sz="1200" dirty="0"/>
                <a:t>a odsunová cesta </a:t>
              </a:r>
              <a:r>
                <a:rPr lang="sk-SK" sz="1200" dirty="0" smtClean="0"/>
                <a:t>brigády</a:t>
              </a:r>
              <a:endParaRPr lang="sk-SK" sz="1200" dirty="0"/>
            </a:p>
            <a:p>
              <a:r>
                <a:rPr lang="sk-SK" sz="1200" dirty="0" smtClean="0"/>
                <a:t>priečna </a:t>
              </a:r>
              <a:r>
                <a:rPr lang="sk-SK" sz="1200" dirty="0"/>
                <a:t>cesta </a:t>
              </a:r>
              <a:r>
                <a:rPr lang="sk-SK" sz="1200" dirty="0" smtClean="0"/>
                <a:t>brigády</a:t>
              </a:r>
              <a:endParaRPr lang="sk-SK" sz="1200" dirty="0"/>
            </a:p>
            <a:p>
              <a:r>
                <a:rPr lang="sk-SK" sz="1200" dirty="0" smtClean="0"/>
                <a:t>prísunová </a:t>
              </a:r>
              <a:r>
                <a:rPr lang="sk-SK" sz="1200" dirty="0"/>
                <a:t>a odsunová cesta </a:t>
              </a:r>
              <a:r>
                <a:rPr lang="sk-SK" sz="1200" dirty="0" smtClean="0"/>
                <a:t>práporu</a:t>
              </a:r>
              <a:endParaRPr lang="sk-SK" sz="1200" dirty="0"/>
            </a:p>
            <a:p>
              <a:r>
                <a:rPr lang="sk-SK" sz="1200" dirty="0" smtClean="0"/>
                <a:t>cesty </a:t>
              </a:r>
              <a:r>
                <a:rPr lang="sk-SK" sz="1200" dirty="0"/>
                <a:t>pre </a:t>
              </a:r>
              <a:r>
                <a:rPr lang="sk-SK" sz="1200" dirty="0" smtClean="0"/>
                <a:t>manéver</a:t>
              </a:r>
              <a:endParaRPr lang="sk-SK" sz="1200" dirty="0"/>
            </a:p>
          </p:txBody>
        </p:sp>
        <p:cxnSp>
          <p:nvCxnSpPr>
            <p:cNvPr id="6" name="Rovná spojnica 5"/>
            <p:cNvCxnSpPr/>
            <p:nvPr/>
          </p:nvCxnSpPr>
          <p:spPr>
            <a:xfrm>
              <a:off x="2976530" y="5770433"/>
              <a:ext cx="45976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2959190" y="5946999"/>
              <a:ext cx="468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>
              <a:off x="2959189" y="5994823"/>
              <a:ext cx="468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2976530" y="6152108"/>
              <a:ext cx="475619" cy="0"/>
            </a:xfrm>
            <a:prstGeom prst="line">
              <a:avLst/>
            </a:prstGeom>
            <a:ln w="15875" cap="rnd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>
              <a:off x="2976530" y="6317743"/>
              <a:ext cx="466554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3" name="Skupina 2052"/>
            <p:cNvGrpSpPr>
              <a:grpSpLocks noChangeAspect="1"/>
            </p:cNvGrpSpPr>
            <p:nvPr/>
          </p:nvGrpSpPr>
          <p:grpSpPr>
            <a:xfrm>
              <a:off x="2994344" y="6460482"/>
              <a:ext cx="370412" cy="61200"/>
              <a:chOff x="2976530" y="6457058"/>
              <a:chExt cx="435778" cy="72000"/>
            </a:xfrm>
          </p:grpSpPr>
          <p:grpSp>
            <p:nvGrpSpPr>
              <p:cNvPr id="18" name="Skupina 17"/>
              <p:cNvGrpSpPr>
                <a:grpSpLocks noChangeAspect="1"/>
              </p:cNvGrpSpPr>
              <p:nvPr/>
            </p:nvGrpSpPr>
            <p:grpSpPr>
              <a:xfrm>
                <a:off x="2976530" y="6457058"/>
                <a:ext cx="65489" cy="72000"/>
                <a:chOff x="1120536" y="6210519"/>
                <a:chExt cx="121568" cy="133654"/>
              </a:xfrm>
            </p:grpSpPr>
            <p:cxnSp>
              <p:nvCxnSpPr>
                <p:cNvPr id="17" name="Rovná spojnica 16"/>
                <p:cNvCxnSpPr/>
                <p:nvPr/>
              </p:nvCxnSpPr>
              <p:spPr>
                <a:xfrm>
                  <a:off x="1120536" y="6210520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Rovná spojnica 19"/>
                <p:cNvCxnSpPr/>
                <p:nvPr/>
              </p:nvCxnSpPr>
              <p:spPr>
                <a:xfrm flipH="1">
                  <a:off x="1120536" y="6210519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Skupina 21"/>
              <p:cNvGrpSpPr>
                <a:grpSpLocks noChangeAspect="1"/>
              </p:cNvGrpSpPr>
              <p:nvPr/>
            </p:nvGrpSpPr>
            <p:grpSpPr>
              <a:xfrm>
                <a:off x="3161675" y="6457058"/>
                <a:ext cx="65489" cy="72000"/>
                <a:chOff x="1120536" y="6210519"/>
                <a:chExt cx="121568" cy="133654"/>
              </a:xfrm>
            </p:grpSpPr>
            <p:cxnSp>
              <p:nvCxnSpPr>
                <p:cNvPr id="23" name="Rovná spojnica 22"/>
                <p:cNvCxnSpPr/>
                <p:nvPr/>
              </p:nvCxnSpPr>
              <p:spPr>
                <a:xfrm>
                  <a:off x="1120536" y="6210520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ovná spojnica 23"/>
                <p:cNvCxnSpPr/>
                <p:nvPr/>
              </p:nvCxnSpPr>
              <p:spPr>
                <a:xfrm flipH="1">
                  <a:off x="1120536" y="6210519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Skupina 24"/>
              <p:cNvGrpSpPr>
                <a:grpSpLocks noChangeAspect="1"/>
              </p:cNvGrpSpPr>
              <p:nvPr/>
            </p:nvGrpSpPr>
            <p:grpSpPr>
              <a:xfrm>
                <a:off x="3346819" y="6457058"/>
                <a:ext cx="65489" cy="72000"/>
                <a:chOff x="1120536" y="6210519"/>
                <a:chExt cx="121568" cy="133654"/>
              </a:xfrm>
            </p:grpSpPr>
            <p:cxnSp>
              <p:nvCxnSpPr>
                <p:cNvPr id="26" name="Rovná spojnica 25"/>
                <p:cNvCxnSpPr/>
                <p:nvPr/>
              </p:nvCxnSpPr>
              <p:spPr>
                <a:xfrm>
                  <a:off x="1120536" y="6210520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ovná spojnica 26"/>
                <p:cNvCxnSpPr/>
                <p:nvPr/>
              </p:nvCxnSpPr>
              <p:spPr>
                <a:xfrm flipH="1">
                  <a:off x="1120536" y="6210519"/>
                  <a:ext cx="121568" cy="13365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Ovál 29"/>
              <p:cNvSpPr>
                <a:spLocks noChangeAspect="1"/>
              </p:cNvSpPr>
              <p:nvPr/>
            </p:nvSpPr>
            <p:spPr>
              <a:xfrm>
                <a:off x="3083387" y="647505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3" name="Ovál 32"/>
              <p:cNvSpPr>
                <a:spLocks noChangeAspect="1"/>
              </p:cNvSpPr>
              <p:nvPr/>
            </p:nvSpPr>
            <p:spPr>
              <a:xfrm>
                <a:off x="3272789" y="648473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21" y="1519033"/>
            <a:ext cx="5120639" cy="381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smtClean="0"/>
              <a:t>DO</a:t>
            </a:r>
            <a:br>
              <a:rPr lang="sk-SK" dirty="0" smtClean="0"/>
            </a:br>
            <a:r>
              <a:rPr lang="sk-SK" sz="2000" dirty="0" smtClean="0"/>
              <a:t>deštrukčný oddiel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BlokTextu 3"/>
          <p:cNvSpPr txBox="1"/>
          <p:nvPr/>
        </p:nvSpPr>
        <p:spPr>
          <a:xfrm>
            <a:off x="1103586" y="1860331"/>
            <a:ext cx="73624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je určený na ničenie dôležitých objektov </a:t>
            </a:r>
          </a:p>
          <a:p>
            <a:pPr marL="173038" indent="-173038">
              <a:spcBef>
                <a:spcPts val="600"/>
              </a:spcBef>
              <a:buFont typeface="Arial" pitchFamily="34" charset="0"/>
              <a:buChar char="•"/>
            </a:pPr>
            <a:r>
              <a:rPr lang="sk-SK" dirty="0" smtClean="0"/>
              <a:t>jeho úlohou je pripraviť objekt na ničenie, brániť ho a na rozkaz ho zničiť</a:t>
            </a:r>
            <a:endParaRPr lang="sk-SK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03284" y="3310769"/>
          <a:ext cx="6096000" cy="150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876101" y="5034451"/>
            <a:ext cx="164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mechanizované</a:t>
            </a:r>
          </a:p>
          <a:p>
            <a:pPr algn="ctr"/>
            <a:r>
              <a:rPr lang="sk-SK" dirty="0" smtClean="0"/>
              <a:t>jednotky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86417" y="503445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ženijné</a:t>
            </a:r>
          </a:p>
          <a:p>
            <a:pPr algn="ctr"/>
            <a:r>
              <a:rPr lang="sk-SK" dirty="0" smtClean="0"/>
              <a:t>jednotky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266926" y="5034451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ženijné</a:t>
            </a:r>
          </a:p>
          <a:p>
            <a:pPr algn="ctr"/>
            <a:r>
              <a:rPr lang="sk-SK" dirty="0" smtClean="0"/>
              <a:t>jednotky</a:t>
            </a:r>
          </a:p>
          <a:p>
            <a:pPr algn="ctr"/>
            <a:r>
              <a:rPr lang="sk-SK" dirty="0" smtClean="0"/>
              <a:t>(aj iné)</a:t>
            </a:r>
            <a:endParaRPr lang="sk-SK" dirty="0"/>
          </a:p>
        </p:txBody>
      </p:sp>
      <p:cxnSp>
        <p:nvCxnSpPr>
          <p:cNvPr id="10" name="Rovná spojnica 9"/>
          <p:cNvCxnSpPr/>
          <p:nvPr/>
        </p:nvCxnSpPr>
        <p:spPr>
          <a:xfrm>
            <a:off x="3610303" y="4666593"/>
            <a:ext cx="0" cy="11508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039710" y="4692869"/>
            <a:ext cx="0" cy="11508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smtClean="0"/>
              <a:t>Ženijná prieskumná hliadka </a:t>
            </a:r>
            <a:r>
              <a:rPr lang="sk-SK" dirty="0" err="1" smtClean="0"/>
              <a:t>ŽPsH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Obdĺžnik 8"/>
          <p:cNvSpPr/>
          <p:nvPr/>
        </p:nvSpPr>
        <p:spPr>
          <a:xfrm>
            <a:off x="606751" y="1601199"/>
            <a:ext cx="815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/>
              <a:t>Ženijná prieskumná hliadka (</a:t>
            </a:r>
            <a:r>
              <a:rPr lang="sk-SK" sz="1600" dirty="0" err="1">
                <a:solidFill>
                  <a:srgbClr val="0000FF"/>
                </a:solidFill>
              </a:rPr>
              <a:t>Engineer</a:t>
            </a:r>
            <a:r>
              <a:rPr lang="sk-SK" sz="1600" dirty="0">
                <a:solidFill>
                  <a:srgbClr val="0000FF"/>
                </a:solidFill>
              </a:rPr>
              <a:t> </a:t>
            </a:r>
            <a:r>
              <a:rPr lang="sk-SK" sz="1600" dirty="0" err="1">
                <a:solidFill>
                  <a:srgbClr val="0000FF"/>
                </a:solidFill>
              </a:rPr>
              <a:t>Reconnaissance</a:t>
            </a:r>
            <a:r>
              <a:rPr lang="sk-SK" sz="1600" dirty="0">
                <a:solidFill>
                  <a:srgbClr val="0000FF"/>
                </a:solidFill>
              </a:rPr>
              <a:t> Patrol</a:t>
            </a:r>
            <a:r>
              <a:rPr lang="sk-SK" sz="1600" dirty="0"/>
              <a:t>) </a:t>
            </a:r>
            <a:r>
              <a:rPr lang="sk-SK" sz="1600" dirty="0" smtClean="0"/>
              <a:t>plní úlohy spravidla v zostave prieskumných </a:t>
            </a:r>
            <a:r>
              <a:rPr lang="sk-SK" sz="1600" dirty="0"/>
              <a:t>orgánov brigády </a:t>
            </a:r>
            <a:r>
              <a:rPr lang="sk-SK" sz="1600" dirty="0" smtClean="0"/>
              <a:t>alebo aj samostatne (počas krátkej doby). 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06751" y="2904884"/>
            <a:ext cx="799886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err="1" smtClean="0"/>
              <a:t>ŽPsH</a:t>
            </a:r>
            <a:r>
              <a:rPr lang="sk-SK" sz="1600" dirty="0" smtClean="0"/>
              <a:t> plní </a:t>
            </a:r>
            <a:r>
              <a:rPr lang="sk-SK" sz="1600" dirty="0"/>
              <a:t>spravidla úlohy </a:t>
            </a:r>
            <a:r>
              <a:rPr lang="sk-SK" sz="1600" dirty="0" smtClean="0"/>
              <a:t>pešo</a:t>
            </a:r>
            <a:r>
              <a:rPr lang="sk-SK" sz="1600" dirty="0"/>
              <a:t>, na vozidle, </a:t>
            </a:r>
            <a:r>
              <a:rPr lang="sk-SK" sz="1600" dirty="0" smtClean="0"/>
              <a:t>prípadne na vrtuľníku, </a:t>
            </a:r>
            <a:r>
              <a:rPr lang="sk-SK" sz="1600" dirty="0"/>
              <a:t>pričom </a:t>
            </a:r>
            <a:r>
              <a:rPr lang="sk-SK" sz="1600" dirty="0" smtClean="0"/>
              <a:t>zisťuje alebo vykonáva:</a:t>
            </a:r>
            <a:endParaRPr lang="sk-SK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vodné </a:t>
            </a:r>
            <a:r>
              <a:rPr lang="sk-SK" sz="1600" dirty="0"/>
              <a:t>a iné prekážky a možnosti ich </a:t>
            </a:r>
            <a:r>
              <a:rPr lang="sk-SK" sz="1600" dirty="0" smtClean="0"/>
              <a:t>prekonania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stav </a:t>
            </a:r>
            <a:r>
              <a:rPr lang="sk-SK" sz="1600" dirty="0"/>
              <a:t>ciest, cestných objektov, mostov a miest pre zriadenie </a:t>
            </a:r>
            <a:r>
              <a:rPr lang="sk-SK" sz="1600" dirty="0" err="1" smtClean="0"/>
              <a:t>prepravísk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ochranné </a:t>
            </a:r>
            <a:r>
              <a:rPr lang="sk-SK" sz="1600" dirty="0"/>
              <a:t>a maskovacie vlastnosti </a:t>
            </a:r>
            <a:r>
              <a:rPr lang="sk-SK" sz="1600" dirty="0" smtClean="0"/>
              <a:t>terénu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miesta </a:t>
            </a:r>
            <a:r>
              <a:rPr lang="sk-SK" sz="1600" dirty="0"/>
              <a:t>výskytu vodných zdrojov a ich stav, výskyt miestneho stavebného </a:t>
            </a:r>
            <a:r>
              <a:rPr lang="sk-SK" sz="1600" dirty="0" smtClean="0"/>
              <a:t>materiálu </a:t>
            </a:r>
            <a:r>
              <a:rPr lang="sk-SK" sz="1600" dirty="0"/>
              <a:t>a </a:t>
            </a:r>
            <a:r>
              <a:rPr lang="sk-SK" sz="1600" dirty="0" smtClean="0"/>
              <a:t>prostriedkov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výbušné </a:t>
            </a:r>
            <a:r>
              <a:rPr lang="sk-SK" sz="1600" dirty="0"/>
              <a:t>a nevýbušné zátarasy, ako aj nutné ženijné opatrenia na ich </a:t>
            </a:r>
            <a:r>
              <a:rPr lang="sk-SK" sz="1600" dirty="0" smtClean="0"/>
              <a:t>prekonanie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prieskum </a:t>
            </a:r>
            <a:r>
              <a:rPr lang="sk-SK" sz="1600" dirty="0"/>
              <a:t>na ničenie výbušných materiálov (</a:t>
            </a:r>
            <a:r>
              <a:rPr lang="sk-SK" sz="1600" dirty="0" err="1">
                <a:solidFill>
                  <a:srgbClr val="0000FF"/>
                </a:solidFill>
              </a:rPr>
              <a:t>Explosive</a:t>
            </a:r>
            <a:r>
              <a:rPr lang="sk-SK" sz="1600" dirty="0">
                <a:solidFill>
                  <a:srgbClr val="0000FF"/>
                </a:solidFill>
              </a:rPr>
              <a:t> </a:t>
            </a:r>
            <a:r>
              <a:rPr lang="sk-SK" sz="1600" dirty="0" err="1">
                <a:solidFill>
                  <a:srgbClr val="0000FF"/>
                </a:solidFill>
              </a:rPr>
              <a:t>Ordnance</a:t>
            </a:r>
            <a:r>
              <a:rPr lang="sk-SK" sz="1600" dirty="0">
                <a:solidFill>
                  <a:srgbClr val="0000FF"/>
                </a:solidFill>
              </a:rPr>
              <a:t> </a:t>
            </a:r>
            <a:r>
              <a:rPr lang="sk-SK" sz="1600" dirty="0" err="1" smtClean="0">
                <a:solidFill>
                  <a:srgbClr val="0000FF"/>
                </a:solidFill>
              </a:rPr>
              <a:t>Reconnaissance</a:t>
            </a:r>
            <a:r>
              <a:rPr lang="sk-SK" sz="1600" dirty="0" smtClean="0">
                <a:solidFill>
                  <a:srgbClr val="0000FF"/>
                </a:solidFill>
              </a:rPr>
              <a:t>, </a:t>
            </a:r>
            <a:r>
              <a:rPr lang="sk-SK" sz="1600" dirty="0">
                <a:solidFill>
                  <a:srgbClr val="0000FF"/>
                </a:solidFill>
              </a:rPr>
              <a:t>EOR</a:t>
            </a:r>
            <a:r>
              <a:rPr lang="sk-SK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aké </a:t>
            </a:r>
            <a:r>
              <a:rPr lang="sk-SK" sz="1600" dirty="0"/>
              <a:t>sú možnosti na zatarasovanie a </a:t>
            </a:r>
            <a:r>
              <a:rPr lang="sk-SK" sz="1600" dirty="0" smtClean="0"/>
              <a:t>ničenie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iné </a:t>
            </a:r>
            <a:r>
              <a:rPr lang="sk-SK" sz="1600" dirty="0"/>
              <a:t>údaje pre plnenie úloh ženijnej </a:t>
            </a:r>
            <a:r>
              <a:rPr lang="sk-SK" sz="1600" dirty="0" smtClean="0"/>
              <a:t>podpory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0941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smtClean="0"/>
              <a:t>Ženijná pozorovacia hliadka </a:t>
            </a:r>
            <a:r>
              <a:rPr lang="sk-SK" dirty="0" err="1" smtClean="0"/>
              <a:t>ŽPoH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Obdĺžnik 8"/>
          <p:cNvSpPr/>
          <p:nvPr/>
        </p:nvSpPr>
        <p:spPr>
          <a:xfrm>
            <a:off x="675117" y="1524287"/>
            <a:ext cx="8033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/>
              <a:t>Ženijná pozorovacia hliadka (</a:t>
            </a:r>
            <a:r>
              <a:rPr lang="sk-SK" sz="1600" dirty="0" err="1">
                <a:solidFill>
                  <a:srgbClr val="0000FF"/>
                </a:solidFill>
              </a:rPr>
              <a:t>Engineer</a:t>
            </a:r>
            <a:r>
              <a:rPr lang="sk-SK" sz="1600" dirty="0">
                <a:solidFill>
                  <a:srgbClr val="0000FF"/>
                </a:solidFill>
              </a:rPr>
              <a:t> </a:t>
            </a:r>
            <a:r>
              <a:rPr lang="sk-SK" sz="1600" dirty="0" err="1">
                <a:solidFill>
                  <a:srgbClr val="0000FF"/>
                </a:solidFill>
              </a:rPr>
              <a:t>Surveillance</a:t>
            </a:r>
            <a:r>
              <a:rPr lang="sk-SK" sz="1600" dirty="0">
                <a:solidFill>
                  <a:srgbClr val="0000FF"/>
                </a:solidFill>
              </a:rPr>
              <a:t> Patrol</a:t>
            </a:r>
            <a:r>
              <a:rPr lang="sk-SK" sz="1600" dirty="0"/>
              <a:t>) sa vyčleňuje s cieľom zistiť pozorovaním činnosť a opatrenia nepriateľa v priestore operácie</a:t>
            </a:r>
            <a:r>
              <a:rPr lang="sk-SK" sz="16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pozorovanie </a:t>
            </a:r>
            <a:r>
              <a:rPr lang="sk-SK" sz="1600" dirty="0"/>
              <a:t>sa vedie zo ženijných pozorovacích stanovíšť pomocou technických </a:t>
            </a:r>
            <a:r>
              <a:rPr lang="sk-SK" sz="1600" dirty="0" smtClean="0"/>
              <a:t>prostriedkov </a:t>
            </a:r>
            <a:r>
              <a:rPr lang="sk-SK" sz="1600" dirty="0"/>
              <a:t>na </a:t>
            </a:r>
            <a:r>
              <a:rPr lang="sk-SK" sz="1600" dirty="0" smtClean="0"/>
              <a:t>pozorovanie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pozorovanie sa môže vykonávať </a:t>
            </a:r>
            <a:r>
              <a:rPr lang="sk-SK" sz="1600" dirty="0"/>
              <a:t>aj z vozidiel a </a:t>
            </a:r>
            <a:r>
              <a:rPr lang="sk-SK" sz="1600" dirty="0" smtClean="0"/>
              <a:t>vrtuľníkov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76" y="3635770"/>
            <a:ext cx="3978911" cy="27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sk-SK" dirty="0" smtClean="0"/>
              <a:t>Ženijná pozorovacia hliadka </a:t>
            </a:r>
            <a:r>
              <a:rPr lang="sk-SK" dirty="0" err="1" smtClean="0"/>
              <a:t>ŽPoH</a:t>
            </a:r>
            <a:endParaRPr lang="sk-SK" sz="20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80711"/>
              </p:ext>
            </p:extLst>
          </p:nvPr>
        </p:nvGraphicFramePr>
        <p:xfrm>
          <a:off x="1649339" y="4062497"/>
          <a:ext cx="5964963" cy="23451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37532"/>
                <a:gridCol w="395977"/>
                <a:gridCol w="233299"/>
                <a:gridCol w="805824"/>
                <a:gridCol w="962384"/>
                <a:gridCol w="656620"/>
                <a:gridCol w="1004465"/>
                <a:gridCol w="1368862"/>
              </a:tblGrid>
              <a:tr h="232714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 b="1" dirty="0">
                          <a:effectLst/>
                          <a:latin typeface="Arial"/>
                          <a:ea typeface="Calibri"/>
                          <a:cs typeface="Arial"/>
                        </a:rPr>
                        <a:t>Údaje o pozorovacom stanovišti</a:t>
                      </a: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3271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Názov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Poloha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57142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Čas zaujatia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Hranice         pozorovacieho sektoru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Pravá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3942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Čas opustenia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Ľavá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32714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 b="1">
                          <a:effectLst/>
                          <a:latin typeface="Arial"/>
                          <a:ea typeface="Calibri"/>
                          <a:cs typeface="Arial"/>
                        </a:rPr>
                        <a:t>Údaje zistené pozorovaním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466069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P. č.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Čas      zistenia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Poloha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Popis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  <a:latin typeface="Arial"/>
                          <a:ea typeface="Calibri"/>
                          <a:cs typeface="Arial"/>
                        </a:rPr>
                        <a:t>Kedy a komu hlásené</a:t>
                      </a:r>
                      <a:endParaRPr lang="sk-SK" sz="9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2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sk-SK" sz="9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3487" marR="634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705026" y="1577328"/>
            <a:ext cx="80629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err="1" smtClean="0"/>
              <a:t>ŽPoH</a:t>
            </a:r>
            <a:r>
              <a:rPr lang="sk-SK" sz="1600" dirty="0" smtClean="0"/>
              <a:t> je </a:t>
            </a:r>
            <a:r>
              <a:rPr lang="sk-SK" sz="1600" dirty="0"/>
              <a:t>zložená z dvoch až troch </a:t>
            </a:r>
            <a:r>
              <a:rPr lang="sk-SK" sz="1600" dirty="0" smtClean="0"/>
              <a:t>ženistov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je vybavená </a:t>
            </a:r>
            <a:r>
              <a:rPr lang="sk-SK" sz="1600" dirty="0"/>
              <a:t>prostriedkami pre nočné videnie, pre pozorovanie, mapou, buzolou prípadne GPS a prostriedkami </a:t>
            </a:r>
            <a:r>
              <a:rPr lang="sk-SK" sz="1600" dirty="0" smtClean="0"/>
              <a:t>KIS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hliadke </a:t>
            </a:r>
            <a:r>
              <a:rPr lang="sk-SK" sz="1600" dirty="0"/>
              <a:t>sa určujú nutné údaje o nepriateľovi a o </a:t>
            </a:r>
            <a:r>
              <a:rPr lang="sk-SK" sz="1600" dirty="0" smtClean="0"/>
              <a:t>vlastných </a:t>
            </a:r>
            <a:r>
              <a:rPr lang="sk-SK" sz="1600" dirty="0"/>
              <a:t>jednotkách, miesto pozorovacieho stanovišťa, orientačné body, objekt </a:t>
            </a:r>
            <a:r>
              <a:rPr lang="sk-SK" sz="1600" dirty="0" smtClean="0"/>
              <a:t>(sektor pozorovania</a:t>
            </a:r>
            <a:r>
              <a:rPr lang="sk-SK" sz="1600" dirty="0"/>
              <a:t>), na čo má zamerať pozornosť, čas a spôsob predloženia hlásenia a </a:t>
            </a:r>
            <a:r>
              <a:rPr lang="sk-SK" sz="1600" dirty="0" smtClean="0"/>
              <a:t>varovné signály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smtClean="0"/>
              <a:t>výsledky </a:t>
            </a:r>
            <a:r>
              <a:rPr lang="sk-SK" sz="1600" dirty="0"/>
              <a:t>pozorovania sa zapisujú do denníka pozorovania a </a:t>
            </a:r>
            <a:r>
              <a:rPr lang="sk-SK" sz="1600" dirty="0" smtClean="0"/>
              <a:t>zakresľujú </a:t>
            </a:r>
            <a:r>
              <a:rPr lang="sk-SK" sz="1600" dirty="0"/>
              <a:t>do </a:t>
            </a:r>
            <a:r>
              <a:rPr lang="sk-SK" sz="1600" dirty="0" smtClean="0"/>
              <a:t>schémy pozorovania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097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Otázky?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1. ženijné jednotky</a:t>
            </a:r>
            <a:endParaRPr lang="sk-SK" sz="2800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Ženijné jednotky OS SR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5</a:t>
            </a:fld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231" y="1865630"/>
            <a:ext cx="3529330" cy="97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5230" y="3215647"/>
            <a:ext cx="434086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5230" y="4756986"/>
            <a:ext cx="6814684" cy="50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" name="Obdĺžnik 208"/>
          <p:cNvSpPr/>
          <p:nvPr/>
        </p:nvSpPr>
        <p:spPr>
          <a:xfrm>
            <a:off x="1270000" y="1818640"/>
            <a:ext cx="1087120" cy="27432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0" name="Obdĺžnik 209"/>
          <p:cNvSpPr/>
          <p:nvPr/>
        </p:nvSpPr>
        <p:spPr>
          <a:xfrm>
            <a:off x="1209040" y="3180080"/>
            <a:ext cx="1178560" cy="2743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1" name="Obdĺžnik 210"/>
          <p:cNvSpPr/>
          <p:nvPr/>
        </p:nvSpPr>
        <p:spPr>
          <a:xfrm>
            <a:off x="1209040" y="4724400"/>
            <a:ext cx="1554480" cy="274320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Ženijné jednotky PS OS SR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6</a:t>
            </a:fld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373" y="2155099"/>
            <a:ext cx="7601267" cy="279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BlokTextu 10"/>
          <p:cNvSpPr txBox="1"/>
          <p:nvPr/>
        </p:nvSpPr>
        <p:spPr>
          <a:xfrm>
            <a:off x="927463" y="1702178"/>
            <a:ext cx="95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b="1" dirty="0" err="1" smtClean="0"/>
              <a:t>žpr</a:t>
            </a:r>
            <a:r>
              <a:rPr lang="sk-SK" b="1" dirty="0" smtClean="0"/>
              <a:t> PS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Ženijné jednotky PS OS SR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2130" y="1564640"/>
            <a:ext cx="5799696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4629" y="4401869"/>
            <a:ext cx="6155371" cy="1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1100183" y="1377058"/>
            <a:ext cx="14194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sk-SK" sz="1400" b="1" dirty="0" smtClean="0"/>
              <a:t> žr/1. </a:t>
            </a:r>
            <a:r>
              <a:rPr lang="sk-SK" sz="1400" b="1" dirty="0" err="1" smtClean="0"/>
              <a:t>mb</a:t>
            </a:r>
            <a:endParaRPr lang="sk-SK" sz="1400" b="1" dirty="0" smtClean="0"/>
          </a:p>
          <a:p>
            <a:pPr>
              <a:spcAft>
                <a:spcPts val="0"/>
              </a:spcAft>
            </a:pPr>
            <a:r>
              <a:rPr lang="sk-SK" sz="1200" dirty="0" smtClean="0"/>
              <a:t>(mobilizačný prvok)</a:t>
            </a:r>
            <a:endParaRPr lang="sk-SK" sz="1200" dirty="0"/>
          </a:p>
        </p:txBody>
      </p:sp>
      <p:sp>
        <p:nvSpPr>
          <p:cNvPr id="8" name="BlokTextu 7"/>
          <p:cNvSpPr txBox="1"/>
          <p:nvPr/>
        </p:nvSpPr>
        <p:spPr>
          <a:xfrm>
            <a:off x="1222103" y="4191378"/>
            <a:ext cx="95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400" b="1" dirty="0" smtClean="0"/>
              <a:t>žr/2. </a:t>
            </a:r>
            <a:r>
              <a:rPr lang="sk-SK" sz="1400" b="1" dirty="0" err="1" smtClean="0"/>
              <a:t>mb</a:t>
            </a:r>
            <a:endParaRPr lang="sk-SK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Ženijné jednotky </a:t>
            </a:r>
            <a:r>
              <a:rPr lang="sk-SK" dirty="0" err="1" smtClean="0"/>
              <a:t>VzS</a:t>
            </a:r>
            <a:r>
              <a:rPr lang="sk-SK" dirty="0" smtClean="0"/>
              <a:t> OS SR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353" y="1797685"/>
            <a:ext cx="4383087" cy="165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6355" y="4470645"/>
            <a:ext cx="3804285" cy="155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1222103" y="4191378"/>
            <a:ext cx="155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sk-SK" sz="1400" b="1" dirty="0" err="1" smtClean="0"/>
              <a:t>žstrojč</a:t>
            </a:r>
            <a:r>
              <a:rPr lang="sk-SK" sz="1400" b="1" dirty="0" smtClean="0"/>
              <a:t>/</a:t>
            </a:r>
            <a:r>
              <a:rPr lang="sk-SK" sz="1400" b="1" dirty="0" err="1" smtClean="0"/>
              <a:t>plrb</a:t>
            </a:r>
            <a:endParaRPr lang="sk-SK" sz="14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222103" y="1732658"/>
            <a:ext cx="952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sk-SK" sz="1400" b="1" dirty="0" err="1" smtClean="0"/>
              <a:t>žlsr</a:t>
            </a:r>
            <a:r>
              <a:rPr lang="sk-SK" sz="1400" b="1" dirty="0" smtClean="0"/>
              <a:t>/</a:t>
            </a:r>
            <a:r>
              <a:rPr lang="sk-SK" sz="1400" b="1" dirty="0" err="1" smtClean="0"/>
              <a:t>zk</a:t>
            </a:r>
            <a:endParaRPr lang="sk-SK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Ženijná rota/</a:t>
            </a:r>
            <a:r>
              <a:rPr lang="sk-SK" dirty="0" err="1" smtClean="0"/>
              <a:t>mb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5B4E-B91B-48E5-BF2E-7DCB0D8B1F4F}" type="slidenum">
              <a:rPr lang="sk-SK" smtClean="0"/>
              <a:pPr/>
              <a:t>9</a:t>
            </a:fld>
            <a:endParaRPr lang="sk-SK"/>
          </a:p>
        </p:txBody>
      </p:sp>
      <p:grpSp>
        <p:nvGrpSpPr>
          <p:cNvPr id="2" name="Skupina 205"/>
          <p:cNvGrpSpPr/>
          <p:nvPr/>
        </p:nvGrpSpPr>
        <p:grpSpPr>
          <a:xfrm>
            <a:off x="1187624" y="1700808"/>
            <a:ext cx="6768752" cy="3312368"/>
            <a:chOff x="1187624" y="1700808"/>
            <a:chExt cx="6768752" cy="331236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7321855" y="4524646"/>
              <a:ext cx="634521" cy="376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012983" y="3991570"/>
              <a:ext cx="634521" cy="376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769575" y="3896212"/>
              <a:ext cx="634521" cy="376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938611" y="3904672"/>
              <a:ext cx="634521" cy="376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034176" y="1700808"/>
              <a:ext cx="906230" cy="657216"/>
              <a:chOff x="5655" y="6824"/>
              <a:chExt cx="1134" cy="900"/>
            </a:xfrm>
          </p:grpSpPr>
          <p:cxnSp>
            <p:nvCxnSpPr>
              <p:cNvPr id="195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6237" y="6824"/>
                <a:ext cx="0" cy="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5655" y="6987"/>
                <a:ext cx="1134" cy="73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5894" y="7241"/>
                <a:ext cx="695" cy="290"/>
                <a:chOff x="2250" y="10838"/>
                <a:chExt cx="815" cy="279"/>
              </a:xfrm>
            </p:grpSpPr>
            <p:sp>
              <p:nvSpPr>
                <p:cNvPr id="198" name="Freeform 11"/>
                <p:cNvSpPr>
                  <a:spLocks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9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1187624" y="2932723"/>
              <a:ext cx="634521" cy="462242"/>
              <a:chOff x="3789" y="4714"/>
              <a:chExt cx="794" cy="633"/>
            </a:xfrm>
          </p:grpSpPr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4080" y="4714"/>
                <a:ext cx="220" cy="62"/>
                <a:chOff x="7690" y="8456"/>
                <a:chExt cx="220" cy="62"/>
              </a:xfrm>
            </p:grpSpPr>
            <p:sp>
              <p:nvSpPr>
                <p:cNvPr id="19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9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88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789" y="4831"/>
                <a:ext cx="794" cy="516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3" name="Group 18"/>
              <p:cNvGrpSpPr>
                <a:grpSpLocks noChangeAspect="1"/>
              </p:cNvGrpSpPr>
              <p:nvPr/>
            </p:nvGrpSpPr>
            <p:grpSpPr bwMode="auto">
              <a:xfrm>
                <a:off x="3941" y="5021"/>
                <a:ext cx="487" cy="197"/>
                <a:chOff x="2250" y="10838"/>
                <a:chExt cx="815" cy="279"/>
              </a:xfrm>
            </p:grpSpPr>
            <p:sp>
              <p:nvSpPr>
                <p:cNvPr id="191" name="Freeform 19"/>
                <p:cNvSpPr>
                  <a:spLocks noChangeAspect="1"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92" name="AutoShape 20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190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3789" y="4833"/>
                <a:ext cx="794" cy="5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7215569" y="4347197"/>
              <a:ext cx="634521" cy="459321"/>
              <a:chOff x="5719" y="10162"/>
              <a:chExt cx="794" cy="629"/>
            </a:xfrm>
          </p:grpSpPr>
          <p:grpSp>
            <p:nvGrpSpPr>
              <p:cNvPr id="15" name="Group 23"/>
              <p:cNvGrpSpPr>
                <a:grpSpLocks noChangeAspect="1"/>
              </p:cNvGrpSpPr>
              <p:nvPr/>
            </p:nvGrpSpPr>
            <p:grpSpPr bwMode="auto">
              <a:xfrm>
                <a:off x="5719" y="10275"/>
                <a:ext cx="794" cy="516"/>
                <a:chOff x="8402" y="8830"/>
                <a:chExt cx="1020" cy="663"/>
              </a:xfrm>
            </p:grpSpPr>
            <p:sp>
              <p:nvSpPr>
                <p:cNvPr id="179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8402" y="8830"/>
                  <a:ext cx="1020" cy="6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16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8624" y="9196"/>
                  <a:ext cx="625" cy="181"/>
                  <a:chOff x="2250" y="10838"/>
                  <a:chExt cx="815" cy="279"/>
                </a:xfrm>
              </p:grpSpPr>
              <p:sp>
                <p:nvSpPr>
                  <p:cNvPr id="185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2250" y="10838"/>
                    <a:ext cx="815" cy="279"/>
                  </a:xfrm>
                  <a:custGeom>
                    <a:avLst/>
                    <a:gdLst/>
                    <a:ahLst/>
                    <a:cxnLst>
                      <a:cxn ang="0">
                        <a:pos x="0" y="279"/>
                      </a:cxn>
                      <a:cxn ang="0">
                        <a:pos x="0" y="0"/>
                      </a:cxn>
                      <a:cxn ang="0">
                        <a:pos x="815" y="0"/>
                      </a:cxn>
                      <a:cxn ang="0">
                        <a:pos x="815" y="279"/>
                      </a:cxn>
                    </a:cxnLst>
                    <a:rect l="0" t="0" r="r" b="b"/>
                    <a:pathLst>
                      <a:path w="815" h="279">
                        <a:moveTo>
                          <a:pt x="0" y="279"/>
                        </a:moveTo>
                        <a:lnTo>
                          <a:pt x="0" y="0"/>
                        </a:lnTo>
                        <a:lnTo>
                          <a:pt x="815" y="0"/>
                        </a:lnTo>
                        <a:lnTo>
                          <a:pt x="815" y="279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86" name="AutoShape 27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2652" y="10838"/>
                    <a:ext cx="0" cy="21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7" name="Group 28"/>
                <p:cNvGrpSpPr>
                  <a:grpSpLocks noChangeAspect="1"/>
                </p:cNvGrpSpPr>
                <p:nvPr/>
              </p:nvGrpSpPr>
              <p:grpSpPr bwMode="auto">
                <a:xfrm>
                  <a:off x="8631" y="8929"/>
                  <a:ext cx="586" cy="182"/>
                  <a:chOff x="7403" y="7065"/>
                  <a:chExt cx="651" cy="202"/>
                </a:xfrm>
              </p:grpSpPr>
              <p:sp>
                <p:nvSpPr>
                  <p:cNvPr id="182" name="Arc 29"/>
                  <p:cNvSpPr>
                    <a:spLocks noChangeAspect="1"/>
                  </p:cNvSpPr>
                  <p:nvPr/>
                </p:nvSpPr>
                <p:spPr bwMode="auto">
                  <a:xfrm rot="16200000" flipH="1">
                    <a:off x="7899" y="7111"/>
                    <a:ext cx="202" cy="109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 w 43200"/>
                      <a:gd name="T1" fmla="*/ 22906 h 22906"/>
                      <a:gd name="T2" fmla="*/ 43200 w 43200"/>
                      <a:gd name="T3" fmla="*/ 21564 h 22906"/>
                      <a:gd name="T4" fmla="*/ 21600 w 43200"/>
                      <a:gd name="T5" fmla="*/ 21600 h 22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906" fill="none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</a:path>
                      <a:path w="43200" h="22906" stroke="0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83" name="AutoShape 3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7510" y="7161"/>
                    <a:ext cx="42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84" name="Arc 31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7357" y="7111"/>
                    <a:ext cx="202" cy="109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 w 43200"/>
                      <a:gd name="T1" fmla="*/ 22906 h 22906"/>
                      <a:gd name="T2" fmla="*/ 43200 w 43200"/>
                      <a:gd name="T3" fmla="*/ 21564 h 22906"/>
                      <a:gd name="T4" fmla="*/ 21600 w 43200"/>
                      <a:gd name="T5" fmla="*/ 21600 h 22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906" fill="none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</a:path>
                      <a:path w="43200" h="22906" stroke="0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</p:grpSp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6025" y="10162"/>
                <a:ext cx="220" cy="62"/>
                <a:chOff x="7690" y="8456"/>
                <a:chExt cx="220" cy="62"/>
              </a:xfrm>
            </p:grpSpPr>
            <p:sp>
              <p:nvSpPr>
                <p:cNvPr id="177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78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3342832" y="2940328"/>
              <a:ext cx="819922" cy="578350"/>
              <a:chOff x="7733" y="8369"/>
              <a:chExt cx="1026" cy="792"/>
            </a:xfrm>
          </p:grpSpPr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8057" y="8369"/>
                <a:ext cx="380" cy="62"/>
                <a:chOff x="3604" y="8216"/>
                <a:chExt cx="380" cy="62"/>
              </a:xfrm>
            </p:grpSpPr>
            <p:sp>
              <p:nvSpPr>
                <p:cNvPr id="172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73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3767" y="821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74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927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21" name="Group 40"/>
              <p:cNvGrpSpPr>
                <a:grpSpLocks noChangeAspect="1"/>
              </p:cNvGrpSpPr>
              <p:nvPr/>
            </p:nvGrpSpPr>
            <p:grpSpPr bwMode="auto">
              <a:xfrm>
                <a:off x="7733" y="8493"/>
                <a:ext cx="1026" cy="668"/>
                <a:chOff x="9225" y="8090"/>
                <a:chExt cx="794" cy="516"/>
              </a:xfrm>
            </p:grpSpPr>
            <p:sp>
              <p:nvSpPr>
                <p:cNvPr id="167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9225" y="8090"/>
                  <a:ext cx="794" cy="516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22" name="Group 42"/>
                <p:cNvGrpSpPr>
                  <a:grpSpLocks noChangeAspect="1"/>
                </p:cNvGrpSpPr>
                <p:nvPr/>
              </p:nvGrpSpPr>
              <p:grpSpPr bwMode="auto">
                <a:xfrm>
                  <a:off x="9381" y="8368"/>
                  <a:ext cx="487" cy="168"/>
                  <a:chOff x="2250" y="10838"/>
                  <a:chExt cx="815" cy="279"/>
                </a:xfrm>
              </p:grpSpPr>
              <p:sp>
                <p:nvSpPr>
                  <p:cNvPr id="170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2250" y="10838"/>
                    <a:ext cx="815" cy="279"/>
                  </a:xfrm>
                  <a:custGeom>
                    <a:avLst/>
                    <a:gdLst/>
                    <a:ahLst/>
                    <a:cxnLst>
                      <a:cxn ang="0">
                        <a:pos x="0" y="279"/>
                      </a:cxn>
                      <a:cxn ang="0">
                        <a:pos x="0" y="0"/>
                      </a:cxn>
                      <a:cxn ang="0">
                        <a:pos x="815" y="0"/>
                      </a:cxn>
                      <a:cxn ang="0">
                        <a:pos x="815" y="279"/>
                      </a:cxn>
                    </a:cxnLst>
                    <a:rect l="0" t="0" r="r" b="b"/>
                    <a:pathLst>
                      <a:path w="815" h="279">
                        <a:moveTo>
                          <a:pt x="0" y="279"/>
                        </a:moveTo>
                        <a:lnTo>
                          <a:pt x="0" y="0"/>
                        </a:lnTo>
                        <a:lnTo>
                          <a:pt x="815" y="0"/>
                        </a:lnTo>
                        <a:lnTo>
                          <a:pt x="815" y="279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71" name="AutoShape 44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2652" y="10838"/>
                    <a:ext cx="0" cy="21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169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9381" y="8196"/>
                  <a:ext cx="487" cy="1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>
              <a:off x="4517462" y="2951709"/>
              <a:ext cx="815127" cy="570317"/>
              <a:chOff x="6941" y="3145"/>
              <a:chExt cx="1020" cy="781"/>
            </a:xfrm>
          </p:grpSpPr>
          <p:grpSp>
            <p:nvGrpSpPr>
              <p:cNvPr id="24" name="Group 47"/>
              <p:cNvGrpSpPr>
                <a:grpSpLocks/>
              </p:cNvGrpSpPr>
              <p:nvPr/>
            </p:nvGrpSpPr>
            <p:grpSpPr bwMode="auto">
              <a:xfrm>
                <a:off x="7280" y="3145"/>
                <a:ext cx="380" cy="62"/>
                <a:chOff x="3604" y="8216"/>
                <a:chExt cx="380" cy="62"/>
              </a:xfrm>
            </p:grpSpPr>
            <p:sp>
              <p:nvSpPr>
                <p:cNvPr id="162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63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3767" y="821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64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3927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57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6941" y="3263"/>
                <a:ext cx="1020" cy="66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25" name="Group 52"/>
              <p:cNvGrpSpPr>
                <a:grpSpLocks noChangeAspect="1"/>
              </p:cNvGrpSpPr>
              <p:nvPr/>
            </p:nvGrpSpPr>
            <p:grpSpPr bwMode="auto">
              <a:xfrm>
                <a:off x="7160" y="3648"/>
                <a:ext cx="625" cy="181"/>
                <a:chOff x="2250" y="10838"/>
                <a:chExt cx="815" cy="279"/>
              </a:xfrm>
            </p:grpSpPr>
            <p:sp>
              <p:nvSpPr>
                <p:cNvPr id="160" name="Freeform 53"/>
                <p:cNvSpPr>
                  <a:spLocks noChangeAspect="1"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61" name="AutoShape 54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9" name="Text Box 55"/>
              <p:cNvSpPr txBox="1">
                <a:spLocks noChangeArrowheads="1"/>
              </p:cNvSpPr>
              <p:nvPr/>
            </p:nvSpPr>
            <p:spPr bwMode="auto">
              <a:xfrm>
                <a:off x="7219" y="3357"/>
                <a:ext cx="485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36000" tIns="0" rIns="3600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ECB  </a:t>
                </a:r>
                <a:endParaRPr kumimoji="0" lang="sk-S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5702789" y="2926881"/>
              <a:ext cx="787956" cy="580541"/>
              <a:chOff x="7187" y="3132"/>
              <a:chExt cx="986" cy="795"/>
            </a:xfrm>
          </p:grpSpPr>
          <p:grpSp>
            <p:nvGrpSpPr>
              <p:cNvPr id="27" name="Group 57"/>
              <p:cNvGrpSpPr>
                <a:grpSpLocks/>
              </p:cNvGrpSpPr>
              <p:nvPr/>
            </p:nvGrpSpPr>
            <p:grpSpPr bwMode="auto">
              <a:xfrm>
                <a:off x="7475" y="3132"/>
                <a:ext cx="380" cy="62"/>
                <a:chOff x="7450" y="8216"/>
                <a:chExt cx="380" cy="62"/>
              </a:xfrm>
            </p:grpSpPr>
            <p:sp>
              <p:nvSpPr>
                <p:cNvPr id="15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7450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5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7613" y="821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5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7773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4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7187" y="3287"/>
                <a:ext cx="986" cy="640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46" name="Group 62"/>
              <p:cNvGrpSpPr>
                <a:grpSpLocks/>
              </p:cNvGrpSpPr>
              <p:nvPr/>
            </p:nvGrpSpPr>
            <p:grpSpPr bwMode="auto">
              <a:xfrm>
                <a:off x="7303" y="3364"/>
                <a:ext cx="757" cy="489"/>
                <a:chOff x="8524" y="2627"/>
                <a:chExt cx="757" cy="489"/>
              </a:xfrm>
            </p:grpSpPr>
            <p:sp>
              <p:nvSpPr>
                <p:cNvPr id="147" name="AutoShap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8526" y="2962"/>
                  <a:ext cx="755" cy="1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47" name="Group 64"/>
                <p:cNvGrpSpPr>
                  <a:grpSpLocks/>
                </p:cNvGrpSpPr>
                <p:nvPr/>
              </p:nvGrpSpPr>
              <p:grpSpPr bwMode="auto">
                <a:xfrm>
                  <a:off x="8598" y="2627"/>
                  <a:ext cx="596" cy="328"/>
                  <a:chOff x="9372" y="2082"/>
                  <a:chExt cx="596" cy="328"/>
                </a:xfrm>
              </p:grpSpPr>
              <p:sp>
                <p:nvSpPr>
                  <p:cNvPr id="151" name="Freeform 65"/>
                  <p:cNvSpPr>
                    <a:spLocks/>
                  </p:cNvSpPr>
                  <p:nvPr/>
                </p:nvSpPr>
                <p:spPr bwMode="auto">
                  <a:xfrm>
                    <a:off x="9372" y="2082"/>
                    <a:ext cx="596" cy="328"/>
                  </a:xfrm>
                  <a:custGeom>
                    <a:avLst/>
                    <a:gdLst/>
                    <a:ahLst/>
                    <a:cxnLst>
                      <a:cxn ang="0">
                        <a:pos x="2" y="328"/>
                      </a:cxn>
                      <a:cxn ang="0">
                        <a:pos x="2" y="0"/>
                      </a:cxn>
                      <a:cxn ang="0">
                        <a:pos x="345" y="95"/>
                      </a:cxn>
                      <a:cxn ang="0">
                        <a:pos x="670" y="0"/>
                      </a:cxn>
                      <a:cxn ang="0">
                        <a:pos x="670" y="328"/>
                      </a:cxn>
                      <a:cxn ang="0">
                        <a:pos x="2" y="328"/>
                      </a:cxn>
                    </a:cxnLst>
                    <a:rect l="0" t="0" r="r" b="b"/>
                    <a:pathLst>
                      <a:path w="670" h="328">
                        <a:moveTo>
                          <a:pt x="2" y="328"/>
                        </a:moveTo>
                        <a:cubicBezTo>
                          <a:pt x="2" y="328"/>
                          <a:pt x="0" y="140"/>
                          <a:pt x="2" y="0"/>
                        </a:cubicBezTo>
                        <a:cubicBezTo>
                          <a:pt x="160" y="80"/>
                          <a:pt x="234" y="95"/>
                          <a:pt x="345" y="95"/>
                        </a:cubicBezTo>
                        <a:cubicBezTo>
                          <a:pt x="456" y="95"/>
                          <a:pt x="590" y="40"/>
                          <a:pt x="670" y="0"/>
                        </a:cubicBezTo>
                        <a:cubicBezTo>
                          <a:pt x="670" y="164"/>
                          <a:pt x="670" y="328"/>
                          <a:pt x="670" y="328"/>
                        </a:cubicBezTo>
                        <a:lnTo>
                          <a:pt x="2" y="3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52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9431" y="2243"/>
                    <a:ext cx="467" cy="52"/>
                  </a:xfrm>
                  <a:custGeom>
                    <a:avLst/>
                    <a:gdLst/>
                    <a:ahLst/>
                    <a:cxnLst>
                      <a:cxn ang="0">
                        <a:pos x="0" y="157"/>
                      </a:cxn>
                      <a:cxn ang="0">
                        <a:pos x="140" y="10"/>
                      </a:cxn>
                      <a:cxn ang="0">
                        <a:pos x="368" y="171"/>
                      </a:cxn>
                      <a:cxn ang="0">
                        <a:pos x="582" y="17"/>
                      </a:cxn>
                      <a:cxn ang="0">
                        <a:pos x="776" y="156"/>
                      </a:cxn>
                      <a:cxn ang="0">
                        <a:pos x="991" y="2"/>
                      </a:cxn>
                      <a:cxn ang="0">
                        <a:pos x="1140" y="150"/>
                      </a:cxn>
                    </a:cxnLst>
                    <a:rect l="0" t="0" r="r" b="b"/>
                    <a:pathLst>
                      <a:path w="1140" h="172">
                        <a:moveTo>
                          <a:pt x="0" y="157"/>
                        </a:moveTo>
                        <a:cubicBezTo>
                          <a:pt x="25" y="133"/>
                          <a:pt x="79" y="8"/>
                          <a:pt x="140" y="10"/>
                        </a:cubicBezTo>
                        <a:cubicBezTo>
                          <a:pt x="213" y="11"/>
                          <a:pt x="295" y="170"/>
                          <a:pt x="368" y="171"/>
                        </a:cubicBezTo>
                        <a:cubicBezTo>
                          <a:pt x="442" y="172"/>
                          <a:pt x="515" y="20"/>
                          <a:pt x="582" y="17"/>
                        </a:cubicBezTo>
                        <a:cubicBezTo>
                          <a:pt x="650" y="14"/>
                          <a:pt x="709" y="158"/>
                          <a:pt x="776" y="156"/>
                        </a:cubicBezTo>
                        <a:cubicBezTo>
                          <a:pt x="843" y="154"/>
                          <a:pt x="924" y="4"/>
                          <a:pt x="991" y="2"/>
                        </a:cubicBezTo>
                        <a:cubicBezTo>
                          <a:pt x="1059" y="0"/>
                          <a:pt x="1109" y="119"/>
                          <a:pt x="1140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  <p:cxnSp>
              <p:nvCxnSpPr>
                <p:cNvPr id="149" name="AutoShape 67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8526" y="2870"/>
                  <a:ext cx="7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AutoShape 68"/>
                <p:cNvCxnSpPr>
                  <a:cxnSpLocks noChangeAspect="1" noChangeShapeType="1"/>
                </p:cNvCxnSpPr>
                <p:nvPr/>
              </p:nvCxnSpPr>
              <p:spPr bwMode="auto">
                <a:xfrm rot="-5400000">
                  <a:off x="8491" y="2865"/>
                  <a:ext cx="6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48" name="Group 69"/>
            <p:cNvGrpSpPr>
              <a:grpSpLocks/>
            </p:cNvGrpSpPr>
            <p:nvPr/>
          </p:nvGrpSpPr>
          <p:grpSpPr bwMode="auto">
            <a:xfrm>
              <a:off x="6873536" y="2951709"/>
              <a:ext cx="815127" cy="565936"/>
              <a:chOff x="8308" y="8718"/>
              <a:chExt cx="1020" cy="775"/>
            </a:xfrm>
          </p:grpSpPr>
          <p:grpSp>
            <p:nvGrpSpPr>
              <p:cNvPr id="51" name="Group 70"/>
              <p:cNvGrpSpPr>
                <a:grpSpLocks/>
              </p:cNvGrpSpPr>
              <p:nvPr/>
            </p:nvGrpSpPr>
            <p:grpSpPr bwMode="auto">
              <a:xfrm>
                <a:off x="8656" y="8718"/>
                <a:ext cx="380" cy="62"/>
                <a:chOff x="7450" y="8216"/>
                <a:chExt cx="380" cy="62"/>
              </a:xfrm>
            </p:grpSpPr>
            <p:sp>
              <p:nvSpPr>
                <p:cNvPr id="141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7450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42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7613" y="821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43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7773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56" name="Group 74"/>
              <p:cNvGrpSpPr>
                <a:grpSpLocks/>
              </p:cNvGrpSpPr>
              <p:nvPr/>
            </p:nvGrpSpPr>
            <p:grpSpPr bwMode="auto">
              <a:xfrm>
                <a:off x="8308" y="8830"/>
                <a:ext cx="1020" cy="663"/>
                <a:chOff x="5047" y="6936"/>
                <a:chExt cx="1134" cy="737"/>
              </a:xfrm>
            </p:grpSpPr>
            <p:sp>
              <p:nvSpPr>
                <p:cNvPr id="133" name="Rectangle 75"/>
                <p:cNvSpPr>
                  <a:spLocks noChangeArrowheads="1"/>
                </p:cNvSpPr>
                <p:nvPr/>
              </p:nvSpPr>
              <p:spPr bwMode="auto">
                <a:xfrm>
                  <a:off x="5047" y="6936"/>
                  <a:ext cx="1134" cy="737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57" name="Group 76"/>
                <p:cNvGrpSpPr>
                  <a:grpSpLocks/>
                </p:cNvGrpSpPr>
                <p:nvPr/>
              </p:nvGrpSpPr>
              <p:grpSpPr bwMode="auto">
                <a:xfrm>
                  <a:off x="5294" y="7343"/>
                  <a:ext cx="695" cy="201"/>
                  <a:chOff x="2250" y="10838"/>
                  <a:chExt cx="815" cy="279"/>
                </a:xfrm>
              </p:grpSpPr>
              <p:sp>
                <p:nvSpPr>
                  <p:cNvPr id="139" name="Freeform 77"/>
                  <p:cNvSpPr>
                    <a:spLocks/>
                  </p:cNvSpPr>
                  <p:nvPr/>
                </p:nvSpPr>
                <p:spPr bwMode="auto">
                  <a:xfrm>
                    <a:off x="2250" y="10838"/>
                    <a:ext cx="815" cy="279"/>
                  </a:xfrm>
                  <a:custGeom>
                    <a:avLst/>
                    <a:gdLst/>
                    <a:ahLst/>
                    <a:cxnLst>
                      <a:cxn ang="0">
                        <a:pos x="0" y="279"/>
                      </a:cxn>
                      <a:cxn ang="0">
                        <a:pos x="0" y="0"/>
                      </a:cxn>
                      <a:cxn ang="0">
                        <a:pos x="815" y="0"/>
                      </a:cxn>
                      <a:cxn ang="0">
                        <a:pos x="815" y="279"/>
                      </a:cxn>
                    </a:cxnLst>
                    <a:rect l="0" t="0" r="r" b="b"/>
                    <a:pathLst>
                      <a:path w="815" h="279">
                        <a:moveTo>
                          <a:pt x="0" y="279"/>
                        </a:moveTo>
                        <a:lnTo>
                          <a:pt x="0" y="0"/>
                        </a:lnTo>
                        <a:lnTo>
                          <a:pt x="815" y="0"/>
                        </a:lnTo>
                        <a:lnTo>
                          <a:pt x="815" y="279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40" name="AutoShape 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52" y="10838"/>
                    <a:ext cx="0" cy="21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5302" y="7046"/>
                  <a:ext cx="651" cy="202"/>
                  <a:chOff x="7403" y="7065"/>
                  <a:chExt cx="651" cy="202"/>
                </a:xfrm>
              </p:grpSpPr>
              <p:sp>
                <p:nvSpPr>
                  <p:cNvPr id="136" name="Arc 80"/>
                  <p:cNvSpPr>
                    <a:spLocks/>
                  </p:cNvSpPr>
                  <p:nvPr/>
                </p:nvSpPr>
                <p:spPr bwMode="auto">
                  <a:xfrm rot="16200000" flipH="1">
                    <a:off x="7899" y="7111"/>
                    <a:ext cx="202" cy="109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 w 43200"/>
                      <a:gd name="T1" fmla="*/ 22906 h 22906"/>
                      <a:gd name="T2" fmla="*/ 43200 w 43200"/>
                      <a:gd name="T3" fmla="*/ 21564 h 22906"/>
                      <a:gd name="T4" fmla="*/ 21600 w 43200"/>
                      <a:gd name="T5" fmla="*/ 21600 h 22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906" fill="none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</a:path>
                      <a:path w="43200" h="22906" stroke="0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37" name="AutoShape 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510" y="7161"/>
                    <a:ext cx="42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38" name="Arc 82"/>
                  <p:cNvSpPr>
                    <a:spLocks/>
                  </p:cNvSpPr>
                  <p:nvPr/>
                </p:nvSpPr>
                <p:spPr bwMode="auto">
                  <a:xfrm rot="5400000">
                    <a:off x="7357" y="7111"/>
                    <a:ext cx="202" cy="109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 w 43200"/>
                      <a:gd name="T1" fmla="*/ 22906 h 22906"/>
                      <a:gd name="T2" fmla="*/ 43200 w 43200"/>
                      <a:gd name="T3" fmla="*/ 21564 h 22906"/>
                      <a:gd name="T4" fmla="*/ 21600 w 43200"/>
                      <a:gd name="T5" fmla="*/ 21600 h 22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906" fill="none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</a:path>
                      <a:path w="43200" h="22906" stroke="0" extrusionOk="0">
                        <a:moveTo>
                          <a:pt x="39" y="22906"/>
                        </a:moveTo>
                        <a:cubicBezTo>
                          <a:pt x="13" y="22471"/>
                          <a:pt x="0" y="2203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15" y="-1"/>
                          <a:pt x="43180" y="9648"/>
                          <a:pt x="43199" y="21564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</p:grpSp>
        </p:grpSp>
        <p:grpSp>
          <p:nvGrpSpPr>
            <p:cNvPr id="67" name="Group 83"/>
            <p:cNvGrpSpPr>
              <a:grpSpLocks/>
            </p:cNvGrpSpPr>
            <p:nvPr/>
          </p:nvGrpSpPr>
          <p:grpSpPr bwMode="auto">
            <a:xfrm>
              <a:off x="2118627" y="2951709"/>
              <a:ext cx="819922" cy="578350"/>
              <a:chOff x="3084" y="3202"/>
              <a:chExt cx="1026" cy="792"/>
            </a:xfrm>
          </p:grpSpPr>
          <p:grpSp>
            <p:nvGrpSpPr>
              <p:cNvPr id="68" name="Group 84"/>
              <p:cNvGrpSpPr>
                <a:grpSpLocks/>
              </p:cNvGrpSpPr>
              <p:nvPr/>
            </p:nvGrpSpPr>
            <p:grpSpPr bwMode="auto">
              <a:xfrm>
                <a:off x="3408" y="3202"/>
                <a:ext cx="380" cy="62"/>
                <a:chOff x="3604" y="8216"/>
                <a:chExt cx="380" cy="62"/>
              </a:xfrm>
            </p:grpSpPr>
            <p:sp>
              <p:nvSpPr>
                <p:cNvPr id="128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3604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29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3767" y="821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30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3927" y="822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2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3084" y="3326"/>
                <a:ext cx="1026" cy="66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72" name="Group 89"/>
              <p:cNvGrpSpPr>
                <a:grpSpLocks noChangeAspect="1"/>
              </p:cNvGrpSpPr>
              <p:nvPr/>
            </p:nvGrpSpPr>
            <p:grpSpPr bwMode="auto">
              <a:xfrm>
                <a:off x="3286" y="3702"/>
                <a:ext cx="629" cy="217"/>
                <a:chOff x="2250" y="10838"/>
                <a:chExt cx="815" cy="279"/>
              </a:xfrm>
            </p:grpSpPr>
            <p:sp>
              <p:nvSpPr>
                <p:cNvPr id="126" name="Freeform 90"/>
                <p:cNvSpPr>
                  <a:spLocks noChangeAspect="1"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27" name="AutoShape 91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4" name="Freeform 92"/>
              <p:cNvSpPr>
                <a:spLocks/>
              </p:cNvSpPr>
              <p:nvPr/>
            </p:nvSpPr>
            <p:spPr bwMode="auto">
              <a:xfrm>
                <a:off x="3291" y="3409"/>
                <a:ext cx="624" cy="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6" y="144"/>
                  </a:cxn>
                  <a:cxn ang="0">
                    <a:pos x="824" y="144"/>
                  </a:cxn>
                  <a:cxn ang="0">
                    <a:pos x="965" y="0"/>
                  </a:cxn>
                </a:cxnLst>
                <a:rect l="0" t="0" r="r" b="b"/>
                <a:pathLst>
                  <a:path w="965" h="144">
                    <a:moveTo>
                      <a:pt x="0" y="0"/>
                    </a:moveTo>
                    <a:lnTo>
                      <a:pt x="146" y="144"/>
                    </a:lnTo>
                    <a:lnTo>
                      <a:pt x="824" y="144"/>
                    </a:lnTo>
                    <a:lnTo>
                      <a:pt x="9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sp>
            <p:nvSpPr>
              <p:cNvPr id="125" name="Freeform 93"/>
              <p:cNvSpPr>
                <a:spLocks/>
              </p:cNvSpPr>
              <p:nvPr/>
            </p:nvSpPr>
            <p:spPr bwMode="auto">
              <a:xfrm flipV="1">
                <a:off x="3286" y="3556"/>
                <a:ext cx="624" cy="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6" y="144"/>
                  </a:cxn>
                  <a:cxn ang="0">
                    <a:pos x="824" y="144"/>
                  </a:cxn>
                  <a:cxn ang="0">
                    <a:pos x="965" y="0"/>
                  </a:cxn>
                </a:cxnLst>
                <a:rect l="0" t="0" r="r" b="b"/>
                <a:pathLst>
                  <a:path w="965" h="144">
                    <a:moveTo>
                      <a:pt x="0" y="0"/>
                    </a:moveTo>
                    <a:lnTo>
                      <a:pt x="146" y="144"/>
                    </a:lnTo>
                    <a:lnTo>
                      <a:pt x="824" y="144"/>
                    </a:lnTo>
                    <a:lnTo>
                      <a:pt x="96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</p:grpSp>
        <p:grpSp>
          <p:nvGrpSpPr>
            <p:cNvPr id="78" name="Group 94"/>
            <p:cNvGrpSpPr>
              <a:grpSpLocks/>
            </p:cNvGrpSpPr>
            <p:nvPr/>
          </p:nvGrpSpPr>
          <p:grpSpPr bwMode="auto">
            <a:xfrm>
              <a:off x="2438285" y="3719921"/>
              <a:ext cx="634521" cy="463702"/>
              <a:chOff x="3527" y="12385"/>
              <a:chExt cx="794" cy="635"/>
            </a:xfrm>
          </p:grpSpPr>
          <p:grpSp>
            <p:nvGrpSpPr>
              <p:cNvPr id="80" name="Group 95"/>
              <p:cNvGrpSpPr>
                <a:grpSpLocks/>
              </p:cNvGrpSpPr>
              <p:nvPr/>
            </p:nvGrpSpPr>
            <p:grpSpPr bwMode="auto">
              <a:xfrm>
                <a:off x="3816" y="12385"/>
                <a:ext cx="220" cy="62"/>
                <a:chOff x="7690" y="8456"/>
                <a:chExt cx="220" cy="62"/>
              </a:xfrm>
            </p:grpSpPr>
            <p:sp>
              <p:nvSpPr>
                <p:cNvPr id="119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20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108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3527" y="12504"/>
                <a:ext cx="794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86" name="Group 99"/>
              <p:cNvGrpSpPr>
                <a:grpSpLocks/>
              </p:cNvGrpSpPr>
              <p:nvPr/>
            </p:nvGrpSpPr>
            <p:grpSpPr bwMode="auto">
              <a:xfrm>
                <a:off x="3612" y="12588"/>
                <a:ext cx="584" cy="380"/>
                <a:chOff x="5258" y="12504"/>
                <a:chExt cx="645" cy="424"/>
              </a:xfrm>
            </p:grpSpPr>
            <p:sp>
              <p:nvSpPr>
                <p:cNvPr id="110" name="Freeform 100"/>
                <p:cNvSpPr>
                  <a:spLocks/>
                </p:cNvSpPr>
                <p:nvPr/>
              </p:nvSpPr>
              <p:spPr bwMode="auto">
                <a:xfrm>
                  <a:off x="5307" y="12504"/>
                  <a:ext cx="596" cy="328"/>
                </a:xfrm>
                <a:custGeom>
                  <a:avLst/>
                  <a:gdLst/>
                  <a:ahLst/>
                  <a:cxnLst>
                    <a:cxn ang="0">
                      <a:pos x="2" y="328"/>
                    </a:cxn>
                    <a:cxn ang="0">
                      <a:pos x="2" y="0"/>
                    </a:cxn>
                    <a:cxn ang="0">
                      <a:pos x="345" y="95"/>
                    </a:cxn>
                    <a:cxn ang="0">
                      <a:pos x="670" y="0"/>
                    </a:cxn>
                    <a:cxn ang="0">
                      <a:pos x="670" y="328"/>
                    </a:cxn>
                    <a:cxn ang="0">
                      <a:pos x="2" y="328"/>
                    </a:cxn>
                  </a:cxnLst>
                  <a:rect l="0" t="0" r="r" b="b"/>
                  <a:pathLst>
                    <a:path w="670" h="328">
                      <a:moveTo>
                        <a:pt x="2" y="328"/>
                      </a:moveTo>
                      <a:cubicBezTo>
                        <a:pt x="2" y="328"/>
                        <a:pt x="0" y="140"/>
                        <a:pt x="2" y="0"/>
                      </a:cubicBezTo>
                      <a:cubicBezTo>
                        <a:pt x="160" y="80"/>
                        <a:pt x="234" y="95"/>
                        <a:pt x="345" y="95"/>
                      </a:cubicBezTo>
                      <a:cubicBezTo>
                        <a:pt x="456" y="95"/>
                        <a:pt x="590" y="40"/>
                        <a:pt x="670" y="0"/>
                      </a:cubicBezTo>
                      <a:cubicBezTo>
                        <a:pt x="670" y="164"/>
                        <a:pt x="670" y="328"/>
                        <a:pt x="670" y="328"/>
                      </a:cubicBezTo>
                      <a:lnTo>
                        <a:pt x="2" y="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88" name="Group 101"/>
                <p:cNvGrpSpPr>
                  <a:grpSpLocks/>
                </p:cNvGrpSpPr>
                <p:nvPr/>
              </p:nvGrpSpPr>
              <p:grpSpPr bwMode="auto">
                <a:xfrm>
                  <a:off x="5433" y="12635"/>
                  <a:ext cx="337" cy="147"/>
                  <a:chOff x="5448" y="11129"/>
                  <a:chExt cx="973" cy="432"/>
                </a:xfrm>
              </p:grpSpPr>
              <p:sp>
                <p:nvSpPr>
                  <p:cNvPr id="117" name="Freeform 102"/>
                  <p:cNvSpPr>
                    <a:spLocks/>
                  </p:cNvSpPr>
                  <p:nvPr/>
                </p:nvSpPr>
                <p:spPr bwMode="auto">
                  <a:xfrm>
                    <a:off x="5456" y="11129"/>
                    <a:ext cx="965" cy="1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6" y="144"/>
                      </a:cxn>
                      <a:cxn ang="0">
                        <a:pos x="824" y="144"/>
                      </a:cxn>
                      <a:cxn ang="0">
                        <a:pos x="965" y="0"/>
                      </a:cxn>
                    </a:cxnLst>
                    <a:rect l="0" t="0" r="r" b="b"/>
                    <a:pathLst>
                      <a:path w="965" h="144">
                        <a:moveTo>
                          <a:pt x="0" y="0"/>
                        </a:moveTo>
                        <a:lnTo>
                          <a:pt x="146" y="144"/>
                        </a:lnTo>
                        <a:lnTo>
                          <a:pt x="824" y="144"/>
                        </a:lnTo>
                        <a:lnTo>
                          <a:pt x="965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18" name="Freeform 103"/>
                  <p:cNvSpPr>
                    <a:spLocks/>
                  </p:cNvSpPr>
                  <p:nvPr/>
                </p:nvSpPr>
                <p:spPr bwMode="auto">
                  <a:xfrm flipV="1">
                    <a:off x="5448" y="11417"/>
                    <a:ext cx="965" cy="1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46" y="144"/>
                      </a:cxn>
                      <a:cxn ang="0">
                        <a:pos x="824" y="144"/>
                      </a:cxn>
                      <a:cxn ang="0">
                        <a:pos x="965" y="0"/>
                      </a:cxn>
                    </a:cxnLst>
                    <a:rect l="0" t="0" r="r" b="b"/>
                    <a:pathLst>
                      <a:path w="965" h="144">
                        <a:moveTo>
                          <a:pt x="0" y="0"/>
                        </a:moveTo>
                        <a:lnTo>
                          <a:pt x="146" y="144"/>
                        </a:lnTo>
                        <a:lnTo>
                          <a:pt x="824" y="144"/>
                        </a:lnTo>
                        <a:lnTo>
                          <a:pt x="965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  <p:sp>
              <p:nvSpPr>
                <p:cNvPr id="112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5341" y="12843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13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5757" y="12840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114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5557" y="12843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115" name="AutoShape 107"/>
                <p:cNvCxnSpPr>
                  <a:cxnSpLocks noChangeShapeType="1"/>
                </p:cNvCxnSpPr>
                <p:nvPr/>
              </p:nvCxnSpPr>
              <p:spPr bwMode="auto">
                <a:xfrm>
                  <a:off x="5258" y="12684"/>
                  <a:ext cx="4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6" name="AutoShape 108"/>
                <p:cNvCxnSpPr>
                  <a:cxnSpLocks noChangeShapeType="1"/>
                </p:cNvCxnSpPr>
                <p:nvPr/>
              </p:nvCxnSpPr>
              <p:spPr bwMode="auto">
                <a:xfrm>
                  <a:off x="5258" y="12635"/>
                  <a:ext cx="0" cy="9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95" name="Group 109"/>
            <p:cNvGrpSpPr>
              <a:grpSpLocks/>
            </p:cNvGrpSpPr>
            <p:nvPr/>
          </p:nvGrpSpPr>
          <p:grpSpPr bwMode="auto">
            <a:xfrm>
              <a:off x="2443080" y="4342816"/>
              <a:ext cx="634521" cy="463702"/>
              <a:chOff x="4379" y="10167"/>
              <a:chExt cx="794" cy="635"/>
            </a:xfrm>
          </p:grpSpPr>
          <p:sp>
            <p:nvSpPr>
              <p:cNvPr id="94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4379" y="10286"/>
                <a:ext cx="794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96" name="Group 111"/>
              <p:cNvGrpSpPr>
                <a:grpSpLocks/>
              </p:cNvGrpSpPr>
              <p:nvPr/>
            </p:nvGrpSpPr>
            <p:grpSpPr bwMode="auto">
              <a:xfrm>
                <a:off x="4606" y="10330"/>
                <a:ext cx="323" cy="440"/>
                <a:chOff x="4243" y="11462"/>
                <a:chExt cx="323" cy="440"/>
              </a:xfrm>
            </p:grpSpPr>
            <p:grpSp>
              <p:nvGrpSpPr>
                <p:cNvPr id="99" name="Group 112"/>
                <p:cNvGrpSpPr>
                  <a:grpSpLocks/>
                </p:cNvGrpSpPr>
                <p:nvPr/>
              </p:nvGrpSpPr>
              <p:grpSpPr bwMode="auto">
                <a:xfrm>
                  <a:off x="4243" y="11462"/>
                  <a:ext cx="323" cy="440"/>
                  <a:chOff x="3662" y="11399"/>
                  <a:chExt cx="323" cy="440"/>
                </a:xfrm>
              </p:grpSpPr>
              <p:sp>
                <p:nvSpPr>
                  <p:cNvPr id="102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62" y="11462"/>
                    <a:ext cx="322" cy="32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103" name="AutoShape 1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62" y="11399"/>
                    <a:ext cx="0" cy="4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4" name="AutoShape 1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85" y="11404"/>
                    <a:ext cx="0" cy="4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5" name="Freeform 116"/>
                  <p:cNvSpPr>
                    <a:spLocks/>
                  </p:cNvSpPr>
                  <p:nvPr/>
                </p:nvSpPr>
                <p:spPr bwMode="auto">
                  <a:xfrm>
                    <a:off x="3761" y="11508"/>
                    <a:ext cx="36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6" y="36"/>
                      </a:cxn>
                      <a:cxn ang="0">
                        <a:pos x="36" y="204"/>
                      </a:cxn>
                      <a:cxn ang="0">
                        <a:pos x="0" y="237"/>
                      </a:cxn>
                    </a:cxnLst>
                    <a:rect l="0" t="0" r="r" b="b"/>
                    <a:pathLst>
                      <a:path w="36" h="237">
                        <a:moveTo>
                          <a:pt x="0" y="0"/>
                        </a:moveTo>
                        <a:lnTo>
                          <a:pt x="36" y="36"/>
                        </a:lnTo>
                        <a:lnTo>
                          <a:pt x="36" y="204"/>
                        </a:lnTo>
                        <a:lnTo>
                          <a:pt x="0" y="23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06" name="Freeform 117"/>
                  <p:cNvSpPr>
                    <a:spLocks/>
                  </p:cNvSpPr>
                  <p:nvPr/>
                </p:nvSpPr>
                <p:spPr bwMode="auto">
                  <a:xfrm flipH="1">
                    <a:off x="3851" y="11508"/>
                    <a:ext cx="36" cy="2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6" y="36"/>
                      </a:cxn>
                      <a:cxn ang="0">
                        <a:pos x="36" y="204"/>
                      </a:cxn>
                      <a:cxn ang="0">
                        <a:pos x="0" y="237"/>
                      </a:cxn>
                    </a:cxnLst>
                    <a:rect l="0" t="0" r="r" b="b"/>
                    <a:pathLst>
                      <a:path w="36" h="237">
                        <a:moveTo>
                          <a:pt x="0" y="0"/>
                        </a:moveTo>
                        <a:lnTo>
                          <a:pt x="36" y="36"/>
                        </a:lnTo>
                        <a:lnTo>
                          <a:pt x="36" y="204"/>
                        </a:lnTo>
                        <a:lnTo>
                          <a:pt x="0" y="23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</p:grpSp>
            <p:cxnSp>
              <p:nvCxnSpPr>
                <p:cNvPr id="100" name="AutoShape 1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94" y="11467"/>
                  <a:ext cx="0" cy="5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1" name="AutoShape 119"/>
                <p:cNvCxnSpPr>
                  <a:cxnSpLocks noChangeShapeType="1"/>
                </p:cNvCxnSpPr>
                <p:nvPr/>
              </p:nvCxnSpPr>
              <p:spPr bwMode="auto">
                <a:xfrm>
                  <a:off x="4366" y="11467"/>
                  <a:ext cx="5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07" name="Group 120"/>
              <p:cNvGrpSpPr>
                <a:grpSpLocks/>
              </p:cNvGrpSpPr>
              <p:nvPr/>
            </p:nvGrpSpPr>
            <p:grpSpPr bwMode="auto">
              <a:xfrm>
                <a:off x="4663" y="10167"/>
                <a:ext cx="220" cy="62"/>
                <a:chOff x="7690" y="8456"/>
                <a:chExt cx="220" cy="62"/>
              </a:xfrm>
            </p:grpSpPr>
            <p:sp>
              <p:nvSpPr>
                <p:cNvPr id="97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98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  <p:grpSp>
          <p:nvGrpSpPr>
            <p:cNvPr id="109" name="Group 123"/>
            <p:cNvGrpSpPr>
              <a:grpSpLocks/>
            </p:cNvGrpSpPr>
            <p:nvPr/>
          </p:nvGrpSpPr>
          <p:grpSpPr bwMode="auto">
            <a:xfrm>
              <a:off x="4829128" y="3723572"/>
              <a:ext cx="634521" cy="462242"/>
              <a:chOff x="6337" y="4595"/>
              <a:chExt cx="794" cy="633"/>
            </a:xfrm>
          </p:grpSpPr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6632" y="4595"/>
                <a:ext cx="220" cy="62"/>
                <a:chOff x="7690" y="8456"/>
                <a:chExt cx="220" cy="62"/>
              </a:xfrm>
            </p:grpSpPr>
            <p:sp>
              <p:nvSpPr>
                <p:cNvPr id="92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93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87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6337" y="4712"/>
                <a:ext cx="794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21" name="Group 128"/>
              <p:cNvGrpSpPr>
                <a:grpSpLocks noChangeAspect="1"/>
              </p:cNvGrpSpPr>
              <p:nvPr/>
            </p:nvGrpSpPr>
            <p:grpSpPr bwMode="auto">
              <a:xfrm>
                <a:off x="6507" y="5012"/>
                <a:ext cx="487" cy="141"/>
                <a:chOff x="2250" y="10838"/>
                <a:chExt cx="815" cy="279"/>
              </a:xfrm>
            </p:grpSpPr>
            <p:sp>
              <p:nvSpPr>
                <p:cNvPr id="90" name="Freeform 129"/>
                <p:cNvSpPr>
                  <a:spLocks noChangeAspect="1"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91" name="AutoShape 130"/>
                <p:cNvCxnSpPr>
                  <a:cxnSpLocks noChangeAspect="1"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89" name="Text Box 131"/>
              <p:cNvSpPr txBox="1">
                <a:spLocks noChangeArrowheads="1"/>
              </p:cNvSpPr>
              <p:nvPr/>
            </p:nvSpPr>
            <p:spPr bwMode="auto">
              <a:xfrm>
                <a:off x="6525" y="4806"/>
                <a:ext cx="443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36000" tIns="0" rIns="3600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ECB  </a:t>
                </a:r>
                <a:endParaRPr kumimoji="0" lang="sk-SK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23" name="Group 132"/>
            <p:cNvGrpSpPr>
              <a:grpSpLocks/>
            </p:cNvGrpSpPr>
            <p:nvPr/>
          </p:nvGrpSpPr>
          <p:grpSpPr bwMode="auto">
            <a:xfrm>
              <a:off x="3671280" y="3731908"/>
              <a:ext cx="634521" cy="463702"/>
              <a:chOff x="2565" y="4598"/>
              <a:chExt cx="794" cy="635"/>
            </a:xfrm>
          </p:grpSpPr>
          <p:grpSp>
            <p:nvGrpSpPr>
              <p:cNvPr id="131" name="Group 133"/>
              <p:cNvGrpSpPr>
                <a:grpSpLocks/>
              </p:cNvGrpSpPr>
              <p:nvPr/>
            </p:nvGrpSpPr>
            <p:grpSpPr bwMode="auto">
              <a:xfrm>
                <a:off x="2858" y="4598"/>
                <a:ext cx="220" cy="62"/>
                <a:chOff x="7690" y="8456"/>
                <a:chExt cx="220" cy="62"/>
              </a:xfrm>
            </p:grpSpPr>
            <p:sp>
              <p:nvSpPr>
                <p:cNvPr id="84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85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sp>
            <p:nvSpPr>
              <p:cNvPr id="79" name="Rectangle 136"/>
              <p:cNvSpPr>
                <a:spLocks noChangeArrowheads="1"/>
              </p:cNvSpPr>
              <p:nvPr/>
            </p:nvSpPr>
            <p:spPr bwMode="auto">
              <a:xfrm>
                <a:off x="2565" y="4717"/>
                <a:ext cx="794" cy="5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  <p:grpSp>
            <p:nvGrpSpPr>
              <p:cNvPr id="132" name="Group 137"/>
              <p:cNvGrpSpPr>
                <a:grpSpLocks/>
              </p:cNvGrpSpPr>
              <p:nvPr/>
            </p:nvGrpSpPr>
            <p:grpSpPr bwMode="auto">
              <a:xfrm>
                <a:off x="2721" y="4995"/>
                <a:ext cx="487" cy="168"/>
                <a:chOff x="2250" y="10838"/>
                <a:chExt cx="815" cy="279"/>
              </a:xfrm>
            </p:grpSpPr>
            <p:sp>
              <p:nvSpPr>
                <p:cNvPr id="82" name="Freeform 138"/>
                <p:cNvSpPr>
                  <a:spLocks/>
                </p:cNvSpPr>
                <p:nvPr/>
              </p:nvSpPr>
              <p:spPr bwMode="auto">
                <a:xfrm>
                  <a:off x="2250" y="10838"/>
                  <a:ext cx="815" cy="279"/>
                </a:xfrm>
                <a:custGeom>
                  <a:avLst/>
                  <a:gdLst/>
                  <a:ahLst/>
                  <a:cxnLst>
                    <a:cxn ang="0">
                      <a:pos x="0" y="279"/>
                    </a:cxn>
                    <a:cxn ang="0">
                      <a:pos x="0" y="0"/>
                    </a:cxn>
                    <a:cxn ang="0">
                      <a:pos x="815" y="0"/>
                    </a:cxn>
                    <a:cxn ang="0">
                      <a:pos x="815" y="279"/>
                    </a:cxn>
                  </a:cxnLst>
                  <a:rect l="0" t="0" r="r" b="b"/>
                  <a:pathLst>
                    <a:path w="815" h="279">
                      <a:moveTo>
                        <a:pt x="0" y="279"/>
                      </a:moveTo>
                      <a:lnTo>
                        <a:pt x="0" y="0"/>
                      </a:lnTo>
                      <a:lnTo>
                        <a:pt x="815" y="0"/>
                      </a:lnTo>
                      <a:lnTo>
                        <a:pt x="815" y="27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cxnSp>
              <p:nvCxnSpPr>
                <p:cNvPr id="83" name="AutoShape 139"/>
                <p:cNvCxnSpPr>
                  <a:cxnSpLocks noChangeShapeType="1"/>
                </p:cNvCxnSpPr>
                <p:nvPr/>
              </p:nvCxnSpPr>
              <p:spPr bwMode="auto">
                <a:xfrm>
                  <a:off x="2652" y="10838"/>
                  <a:ext cx="0" cy="21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81" name="Rectangle 140"/>
              <p:cNvSpPr>
                <a:spLocks noChangeArrowheads="1"/>
              </p:cNvSpPr>
              <p:nvPr/>
            </p:nvSpPr>
            <p:spPr bwMode="auto">
              <a:xfrm>
                <a:off x="2721" y="4823"/>
                <a:ext cx="487" cy="1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/>
              </a:p>
            </p:txBody>
          </p:sp>
        </p:grpSp>
        <p:grpSp>
          <p:nvGrpSpPr>
            <p:cNvPr id="134" name="Group 141"/>
            <p:cNvGrpSpPr>
              <a:grpSpLocks/>
            </p:cNvGrpSpPr>
            <p:nvPr/>
          </p:nvGrpSpPr>
          <p:grpSpPr bwMode="auto">
            <a:xfrm>
              <a:off x="6063203" y="3689981"/>
              <a:ext cx="634521" cy="492182"/>
              <a:chOff x="6297" y="4693"/>
              <a:chExt cx="794" cy="674"/>
            </a:xfrm>
          </p:grpSpPr>
          <p:grpSp>
            <p:nvGrpSpPr>
              <p:cNvPr id="135" name="Group 142"/>
              <p:cNvGrpSpPr>
                <a:grpSpLocks noChangeAspect="1"/>
              </p:cNvGrpSpPr>
              <p:nvPr/>
            </p:nvGrpSpPr>
            <p:grpSpPr bwMode="auto">
              <a:xfrm>
                <a:off x="6297" y="4852"/>
                <a:ext cx="794" cy="515"/>
                <a:chOff x="8010" y="8390"/>
                <a:chExt cx="1117" cy="738"/>
              </a:xfrm>
            </p:grpSpPr>
            <p:sp>
              <p:nvSpPr>
                <p:cNvPr id="71" name="Rectangle 143"/>
                <p:cNvSpPr>
                  <a:spLocks noChangeAspect="1" noChangeArrowheads="1"/>
                </p:cNvSpPr>
                <p:nvPr/>
              </p:nvSpPr>
              <p:spPr bwMode="auto">
                <a:xfrm>
                  <a:off x="8010" y="8390"/>
                  <a:ext cx="1117" cy="7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144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8142" y="8513"/>
                  <a:ext cx="858" cy="470"/>
                  <a:chOff x="8660" y="3894"/>
                  <a:chExt cx="1120" cy="651"/>
                </a:xfrm>
              </p:grpSpPr>
              <p:sp>
                <p:nvSpPr>
                  <p:cNvPr id="73" name="AutoShape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63" y="4298"/>
                    <a:ext cx="1117" cy="24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74" name="Freeform 146"/>
                  <p:cNvSpPr>
                    <a:spLocks noChangeAspect="1"/>
                  </p:cNvSpPr>
                  <p:nvPr/>
                </p:nvSpPr>
                <p:spPr bwMode="auto">
                  <a:xfrm>
                    <a:off x="8769" y="3894"/>
                    <a:ext cx="884" cy="404"/>
                  </a:xfrm>
                  <a:custGeom>
                    <a:avLst/>
                    <a:gdLst/>
                    <a:ahLst/>
                    <a:cxnLst>
                      <a:cxn ang="0">
                        <a:pos x="0" y="404"/>
                      </a:cxn>
                      <a:cxn ang="0">
                        <a:pos x="0" y="59"/>
                      </a:cxn>
                      <a:cxn ang="0">
                        <a:pos x="184" y="141"/>
                      </a:cxn>
                      <a:cxn ang="0">
                        <a:pos x="686" y="141"/>
                      </a:cxn>
                      <a:cxn ang="0">
                        <a:pos x="884" y="44"/>
                      </a:cxn>
                      <a:cxn ang="0">
                        <a:pos x="884" y="404"/>
                      </a:cxn>
                    </a:cxnLst>
                    <a:rect l="0" t="0" r="r" b="b"/>
                    <a:pathLst>
                      <a:path w="884" h="404">
                        <a:moveTo>
                          <a:pt x="0" y="404"/>
                        </a:moveTo>
                        <a:cubicBezTo>
                          <a:pt x="0" y="404"/>
                          <a:pt x="0" y="231"/>
                          <a:pt x="0" y="59"/>
                        </a:cubicBezTo>
                        <a:cubicBezTo>
                          <a:pt x="31" y="15"/>
                          <a:pt x="70" y="127"/>
                          <a:pt x="184" y="141"/>
                        </a:cubicBezTo>
                        <a:cubicBezTo>
                          <a:pt x="298" y="155"/>
                          <a:pt x="569" y="157"/>
                          <a:pt x="686" y="141"/>
                        </a:cubicBezTo>
                        <a:cubicBezTo>
                          <a:pt x="803" y="125"/>
                          <a:pt x="851" y="0"/>
                          <a:pt x="884" y="44"/>
                        </a:cubicBezTo>
                        <a:cubicBezTo>
                          <a:pt x="884" y="224"/>
                          <a:pt x="884" y="404"/>
                          <a:pt x="884" y="40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75" name="Freeform 147"/>
                  <p:cNvSpPr>
                    <a:spLocks noChangeAspect="1"/>
                  </p:cNvSpPr>
                  <p:nvPr/>
                </p:nvSpPr>
                <p:spPr bwMode="auto">
                  <a:xfrm>
                    <a:off x="8866" y="4117"/>
                    <a:ext cx="691" cy="83"/>
                  </a:xfrm>
                  <a:custGeom>
                    <a:avLst/>
                    <a:gdLst/>
                    <a:ahLst/>
                    <a:cxnLst>
                      <a:cxn ang="0">
                        <a:pos x="0" y="157"/>
                      </a:cxn>
                      <a:cxn ang="0">
                        <a:pos x="140" y="10"/>
                      </a:cxn>
                      <a:cxn ang="0">
                        <a:pos x="368" y="171"/>
                      </a:cxn>
                      <a:cxn ang="0">
                        <a:pos x="582" y="17"/>
                      </a:cxn>
                      <a:cxn ang="0">
                        <a:pos x="776" y="156"/>
                      </a:cxn>
                      <a:cxn ang="0">
                        <a:pos x="991" y="2"/>
                      </a:cxn>
                      <a:cxn ang="0">
                        <a:pos x="1140" y="150"/>
                      </a:cxn>
                    </a:cxnLst>
                    <a:rect l="0" t="0" r="r" b="b"/>
                    <a:pathLst>
                      <a:path w="1140" h="172">
                        <a:moveTo>
                          <a:pt x="0" y="157"/>
                        </a:moveTo>
                        <a:cubicBezTo>
                          <a:pt x="25" y="133"/>
                          <a:pt x="79" y="8"/>
                          <a:pt x="140" y="10"/>
                        </a:cubicBezTo>
                        <a:cubicBezTo>
                          <a:pt x="213" y="11"/>
                          <a:pt x="295" y="170"/>
                          <a:pt x="368" y="171"/>
                        </a:cubicBezTo>
                        <a:cubicBezTo>
                          <a:pt x="442" y="172"/>
                          <a:pt x="515" y="20"/>
                          <a:pt x="582" y="17"/>
                        </a:cubicBezTo>
                        <a:cubicBezTo>
                          <a:pt x="650" y="14"/>
                          <a:pt x="709" y="158"/>
                          <a:pt x="776" y="156"/>
                        </a:cubicBezTo>
                        <a:cubicBezTo>
                          <a:pt x="843" y="154"/>
                          <a:pt x="924" y="4"/>
                          <a:pt x="991" y="2"/>
                        </a:cubicBezTo>
                        <a:cubicBezTo>
                          <a:pt x="1059" y="0"/>
                          <a:pt x="1109" y="119"/>
                          <a:pt x="1140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76" name="AutoShape 148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8663" y="4152"/>
                    <a:ext cx="10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77" name="AutoShape 149"/>
                  <p:cNvCxnSpPr>
                    <a:cxnSpLocks noChangeAspect="1" noChangeShapeType="1"/>
                  </p:cNvCxnSpPr>
                  <p:nvPr/>
                </p:nvCxnSpPr>
                <p:spPr bwMode="auto">
                  <a:xfrm rot="-5400000">
                    <a:off x="8607" y="4144"/>
                    <a:ext cx="10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46" name="Group 150"/>
              <p:cNvGrpSpPr>
                <a:grpSpLocks/>
              </p:cNvGrpSpPr>
              <p:nvPr/>
            </p:nvGrpSpPr>
            <p:grpSpPr bwMode="auto">
              <a:xfrm>
                <a:off x="6564" y="4693"/>
                <a:ext cx="220" cy="62"/>
                <a:chOff x="7690" y="8456"/>
                <a:chExt cx="220" cy="62"/>
              </a:xfrm>
            </p:grpSpPr>
            <p:sp>
              <p:nvSpPr>
                <p:cNvPr id="69" name="Oval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70" name="Oval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  <p:grpSp>
          <p:nvGrpSpPr>
            <p:cNvPr id="148" name="Group 153"/>
            <p:cNvGrpSpPr>
              <a:grpSpLocks/>
            </p:cNvGrpSpPr>
            <p:nvPr/>
          </p:nvGrpSpPr>
          <p:grpSpPr bwMode="auto">
            <a:xfrm>
              <a:off x="6047220" y="4314336"/>
              <a:ext cx="634521" cy="492182"/>
              <a:chOff x="6297" y="4693"/>
              <a:chExt cx="794" cy="674"/>
            </a:xfrm>
          </p:grpSpPr>
          <p:grpSp>
            <p:nvGrpSpPr>
              <p:cNvPr id="156" name="Group 154"/>
              <p:cNvGrpSpPr>
                <a:grpSpLocks noChangeAspect="1"/>
              </p:cNvGrpSpPr>
              <p:nvPr/>
            </p:nvGrpSpPr>
            <p:grpSpPr bwMode="auto">
              <a:xfrm>
                <a:off x="6297" y="4852"/>
                <a:ext cx="794" cy="515"/>
                <a:chOff x="8010" y="8390"/>
                <a:chExt cx="1117" cy="738"/>
              </a:xfrm>
            </p:grpSpPr>
            <p:sp>
              <p:nvSpPr>
                <p:cNvPr id="60" name="Rectangle 155"/>
                <p:cNvSpPr>
                  <a:spLocks noChangeAspect="1" noChangeArrowheads="1"/>
                </p:cNvSpPr>
                <p:nvPr/>
              </p:nvSpPr>
              <p:spPr bwMode="auto">
                <a:xfrm>
                  <a:off x="8010" y="8390"/>
                  <a:ext cx="1117" cy="7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grpSp>
              <p:nvGrpSpPr>
                <p:cNvPr id="158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8142" y="8513"/>
                  <a:ext cx="858" cy="470"/>
                  <a:chOff x="8660" y="3894"/>
                  <a:chExt cx="1120" cy="651"/>
                </a:xfrm>
              </p:grpSpPr>
              <p:sp>
                <p:nvSpPr>
                  <p:cNvPr id="62" name="AutoShape 1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63" y="4298"/>
                    <a:ext cx="1117" cy="24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63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8769" y="3894"/>
                    <a:ext cx="884" cy="404"/>
                  </a:xfrm>
                  <a:custGeom>
                    <a:avLst/>
                    <a:gdLst/>
                    <a:ahLst/>
                    <a:cxnLst>
                      <a:cxn ang="0">
                        <a:pos x="0" y="404"/>
                      </a:cxn>
                      <a:cxn ang="0">
                        <a:pos x="0" y="59"/>
                      </a:cxn>
                      <a:cxn ang="0">
                        <a:pos x="184" y="141"/>
                      </a:cxn>
                      <a:cxn ang="0">
                        <a:pos x="686" y="141"/>
                      </a:cxn>
                      <a:cxn ang="0">
                        <a:pos x="884" y="44"/>
                      </a:cxn>
                      <a:cxn ang="0">
                        <a:pos x="884" y="404"/>
                      </a:cxn>
                    </a:cxnLst>
                    <a:rect l="0" t="0" r="r" b="b"/>
                    <a:pathLst>
                      <a:path w="884" h="404">
                        <a:moveTo>
                          <a:pt x="0" y="404"/>
                        </a:moveTo>
                        <a:cubicBezTo>
                          <a:pt x="0" y="404"/>
                          <a:pt x="0" y="231"/>
                          <a:pt x="0" y="59"/>
                        </a:cubicBezTo>
                        <a:cubicBezTo>
                          <a:pt x="31" y="15"/>
                          <a:pt x="70" y="127"/>
                          <a:pt x="184" y="141"/>
                        </a:cubicBezTo>
                        <a:cubicBezTo>
                          <a:pt x="298" y="155"/>
                          <a:pt x="569" y="157"/>
                          <a:pt x="686" y="141"/>
                        </a:cubicBezTo>
                        <a:cubicBezTo>
                          <a:pt x="803" y="125"/>
                          <a:pt x="851" y="0"/>
                          <a:pt x="884" y="44"/>
                        </a:cubicBezTo>
                        <a:cubicBezTo>
                          <a:pt x="884" y="224"/>
                          <a:pt x="884" y="404"/>
                          <a:pt x="884" y="40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64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8866" y="4117"/>
                    <a:ext cx="691" cy="83"/>
                  </a:xfrm>
                  <a:custGeom>
                    <a:avLst/>
                    <a:gdLst/>
                    <a:ahLst/>
                    <a:cxnLst>
                      <a:cxn ang="0">
                        <a:pos x="0" y="157"/>
                      </a:cxn>
                      <a:cxn ang="0">
                        <a:pos x="140" y="10"/>
                      </a:cxn>
                      <a:cxn ang="0">
                        <a:pos x="368" y="171"/>
                      </a:cxn>
                      <a:cxn ang="0">
                        <a:pos x="582" y="17"/>
                      </a:cxn>
                      <a:cxn ang="0">
                        <a:pos x="776" y="156"/>
                      </a:cxn>
                      <a:cxn ang="0">
                        <a:pos x="991" y="2"/>
                      </a:cxn>
                      <a:cxn ang="0">
                        <a:pos x="1140" y="150"/>
                      </a:cxn>
                    </a:cxnLst>
                    <a:rect l="0" t="0" r="r" b="b"/>
                    <a:pathLst>
                      <a:path w="1140" h="172">
                        <a:moveTo>
                          <a:pt x="0" y="157"/>
                        </a:moveTo>
                        <a:cubicBezTo>
                          <a:pt x="25" y="133"/>
                          <a:pt x="79" y="8"/>
                          <a:pt x="140" y="10"/>
                        </a:cubicBezTo>
                        <a:cubicBezTo>
                          <a:pt x="213" y="11"/>
                          <a:pt x="295" y="170"/>
                          <a:pt x="368" y="171"/>
                        </a:cubicBezTo>
                        <a:cubicBezTo>
                          <a:pt x="442" y="172"/>
                          <a:pt x="515" y="20"/>
                          <a:pt x="582" y="17"/>
                        </a:cubicBezTo>
                        <a:cubicBezTo>
                          <a:pt x="650" y="14"/>
                          <a:pt x="709" y="158"/>
                          <a:pt x="776" y="156"/>
                        </a:cubicBezTo>
                        <a:cubicBezTo>
                          <a:pt x="843" y="154"/>
                          <a:pt x="924" y="4"/>
                          <a:pt x="991" y="2"/>
                        </a:cubicBezTo>
                        <a:cubicBezTo>
                          <a:pt x="1059" y="0"/>
                          <a:pt x="1109" y="119"/>
                          <a:pt x="1140" y="15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cxnSp>
                <p:nvCxnSpPr>
                  <p:cNvPr id="65" name="AutoShape 160"/>
                  <p:cNvCxnSpPr>
                    <a:cxnSpLocks noChangeAspect="1" noChangeShapeType="1"/>
                  </p:cNvCxnSpPr>
                  <p:nvPr/>
                </p:nvCxnSpPr>
                <p:spPr bwMode="auto">
                  <a:xfrm>
                    <a:off x="8663" y="4152"/>
                    <a:ext cx="10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6" name="AutoShape 161"/>
                  <p:cNvCxnSpPr>
                    <a:cxnSpLocks noChangeAspect="1" noChangeShapeType="1"/>
                  </p:cNvCxnSpPr>
                  <p:nvPr/>
                </p:nvCxnSpPr>
                <p:spPr bwMode="auto">
                  <a:xfrm rot="-5400000">
                    <a:off x="8607" y="4144"/>
                    <a:ext cx="106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pSp>
            <p:nvGrpSpPr>
              <p:cNvPr id="165" name="Group 162"/>
              <p:cNvGrpSpPr>
                <a:grpSpLocks/>
              </p:cNvGrpSpPr>
              <p:nvPr/>
            </p:nvGrpSpPr>
            <p:grpSpPr bwMode="auto">
              <a:xfrm>
                <a:off x="6564" y="4693"/>
                <a:ext cx="220" cy="62"/>
                <a:chOff x="7690" y="8456"/>
                <a:chExt cx="220" cy="62"/>
              </a:xfrm>
            </p:grpSpPr>
            <p:sp>
              <p:nvSpPr>
                <p:cNvPr id="58" name="Oval 163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59" name="Oval 164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</p:grpSp>
        <p:grpSp>
          <p:nvGrpSpPr>
            <p:cNvPr id="166" name="Group 165"/>
            <p:cNvGrpSpPr>
              <a:grpSpLocks/>
            </p:cNvGrpSpPr>
            <p:nvPr/>
          </p:nvGrpSpPr>
          <p:grpSpPr bwMode="auto">
            <a:xfrm>
              <a:off x="7221962" y="3718461"/>
              <a:ext cx="634521" cy="463702"/>
              <a:chOff x="9385" y="10162"/>
              <a:chExt cx="794" cy="635"/>
            </a:xfrm>
          </p:grpSpPr>
          <p:grpSp>
            <p:nvGrpSpPr>
              <p:cNvPr id="168" name="Group 166"/>
              <p:cNvGrpSpPr>
                <a:grpSpLocks/>
              </p:cNvGrpSpPr>
              <p:nvPr/>
            </p:nvGrpSpPr>
            <p:grpSpPr bwMode="auto">
              <a:xfrm>
                <a:off x="9662" y="10162"/>
                <a:ext cx="220" cy="62"/>
                <a:chOff x="7690" y="8456"/>
                <a:chExt cx="220" cy="62"/>
              </a:xfrm>
            </p:grpSpPr>
            <p:sp>
              <p:nvSpPr>
                <p:cNvPr id="54" name="Oval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7690" y="8461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  <p:sp>
              <p:nvSpPr>
                <p:cNvPr id="55" name="Oval 168"/>
                <p:cNvSpPr>
                  <a:spLocks noChangeAspect="1" noChangeArrowheads="1"/>
                </p:cNvSpPr>
                <p:nvPr/>
              </p:nvSpPr>
              <p:spPr bwMode="auto">
                <a:xfrm>
                  <a:off x="7853" y="8456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sk-SK"/>
                </a:p>
              </p:txBody>
            </p:sp>
          </p:grpSp>
          <p:grpSp>
            <p:nvGrpSpPr>
              <p:cNvPr id="175" name="Group 169"/>
              <p:cNvGrpSpPr>
                <a:grpSpLocks/>
              </p:cNvGrpSpPr>
              <p:nvPr/>
            </p:nvGrpSpPr>
            <p:grpSpPr bwMode="auto">
              <a:xfrm>
                <a:off x="9385" y="10281"/>
                <a:ext cx="794" cy="516"/>
                <a:chOff x="8128" y="10161"/>
                <a:chExt cx="794" cy="516"/>
              </a:xfrm>
            </p:grpSpPr>
            <p:grpSp>
              <p:nvGrpSpPr>
                <p:cNvPr id="176" name="Group 170"/>
                <p:cNvGrpSpPr>
                  <a:grpSpLocks/>
                </p:cNvGrpSpPr>
                <p:nvPr/>
              </p:nvGrpSpPr>
              <p:grpSpPr bwMode="auto">
                <a:xfrm>
                  <a:off x="8128" y="10161"/>
                  <a:ext cx="794" cy="516"/>
                  <a:chOff x="8008" y="8540"/>
                  <a:chExt cx="688" cy="516"/>
                </a:xfrm>
              </p:grpSpPr>
              <p:sp>
                <p:nvSpPr>
                  <p:cNvPr id="50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8008" y="8540"/>
                    <a:ext cx="688" cy="5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sk-SK"/>
                  </a:p>
                </p:txBody>
              </p:sp>
              <p:grpSp>
                <p:nvGrpSpPr>
                  <p:cNvPr id="180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8143" y="8658"/>
                    <a:ext cx="422" cy="126"/>
                    <a:chOff x="2250" y="10838"/>
                    <a:chExt cx="815" cy="279"/>
                  </a:xfrm>
                </p:grpSpPr>
                <p:sp>
                  <p:nvSpPr>
                    <p:cNvPr id="52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2250" y="10838"/>
                      <a:ext cx="815" cy="27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9"/>
                        </a:cxn>
                        <a:cxn ang="0">
                          <a:pos x="0" y="0"/>
                        </a:cxn>
                        <a:cxn ang="0">
                          <a:pos x="815" y="0"/>
                        </a:cxn>
                        <a:cxn ang="0">
                          <a:pos x="815" y="279"/>
                        </a:cxn>
                      </a:cxnLst>
                      <a:rect l="0" t="0" r="r" b="b"/>
                      <a:pathLst>
                        <a:path w="815" h="279">
                          <a:moveTo>
                            <a:pt x="0" y="279"/>
                          </a:moveTo>
                          <a:lnTo>
                            <a:pt x="0" y="0"/>
                          </a:lnTo>
                          <a:lnTo>
                            <a:pt x="815" y="0"/>
                          </a:lnTo>
                          <a:lnTo>
                            <a:pt x="815" y="279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sk-SK"/>
                    </a:p>
                  </p:txBody>
                </p:sp>
                <p:cxnSp>
                  <p:nvCxnSpPr>
                    <p:cNvPr id="53" name="AutoShape 1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652" y="10838"/>
                      <a:ext cx="0" cy="21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sp>
              <p:nvSpPr>
                <p:cNvPr id="49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302" y="10446"/>
                  <a:ext cx="479" cy="1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36000" tIns="0" rIns="3600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k-SK" sz="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rPr>
                    <a:t>SAW  </a:t>
                  </a:r>
                  <a:endParaRPr kumimoji="0" lang="sk-SK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181" name="Group 176"/>
            <p:cNvGrpSpPr>
              <a:grpSpLocks/>
            </p:cNvGrpSpPr>
            <p:nvPr/>
          </p:nvGrpSpPr>
          <p:grpSpPr bwMode="auto">
            <a:xfrm>
              <a:off x="1550436" y="2615799"/>
              <a:ext cx="5746646" cy="166495"/>
              <a:chOff x="3527" y="6600"/>
              <a:chExt cx="5423" cy="238"/>
            </a:xfrm>
          </p:grpSpPr>
          <p:cxnSp>
            <p:nvCxnSpPr>
              <p:cNvPr id="43" name="AutoShape 177"/>
              <p:cNvCxnSpPr>
                <a:cxnSpLocks noChangeShapeType="1"/>
              </p:cNvCxnSpPr>
              <p:nvPr/>
            </p:nvCxnSpPr>
            <p:spPr bwMode="auto">
              <a:xfrm>
                <a:off x="3527" y="6600"/>
                <a:ext cx="542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" name="AutoShape 178"/>
              <p:cNvCxnSpPr>
                <a:cxnSpLocks noChangeShapeType="1"/>
              </p:cNvCxnSpPr>
              <p:nvPr/>
            </p:nvCxnSpPr>
            <p:spPr bwMode="auto">
              <a:xfrm>
                <a:off x="3527" y="6600"/>
                <a:ext cx="0" cy="2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" name="AutoShape 179"/>
              <p:cNvCxnSpPr>
                <a:cxnSpLocks noChangeShapeType="1"/>
              </p:cNvCxnSpPr>
              <p:nvPr/>
            </p:nvCxnSpPr>
            <p:spPr bwMode="auto">
              <a:xfrm>
                <a:off x="8948" y="6600"/>
                <a:ext cx="0" cy="2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28" name="AutoShape 180"/>
            <p:cNvCxnSpPr>
              <a:cxnSpLocks noChangeShapeType="1"/>
            </p:cNvCxnSpPr>
            <p:nvPr/>
          </p:nvCxnSpPr>
          <p:spPr bwMode="auto">
            <a:xfrm>
              <a:off x="4920427" y="2608496"/>
              <a:ext cx="0" cy="1708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181"/>
            <p:cNvCxnSpPr>
              <a:cxnSpLocks noChangeShapeType="1"/>
            </p:cNvCxnSpPr>
            <p:nvPr/>
          </p:nvCxnSpPr>
          <p:spPr bwMode="auto">
            <a:xfrm>
              <a:off x="4490487" y="2437620"/>
              <a:ext cx="0" cy="1708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182"/>
            <p:cNvCxnSpPr>
              <a:cxnSpLocks noChangeShapeType="1"/>
            </p:cNvCxnSpPr>
            <p:nvPr/>
          </p:nvCxnSpPr>
          <p:spPr bwMode="auto">
            <a:xfrm rot="16200000">
              <a:off x="2292041" y="3914136"/>
              <a:ext cx="0" cy="187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183"/>
            <p:cNvCxnSpPr>
              <a:cxnSpLocks noChangeShapeType="1"/>
            </p:cNvCxnSpPr>
            <p:nvPr/>
          </p:nvCxnSpPr>
          <p:spPr bwMode="auto">
            <a:xfrm>
              <a:off x="2541374" y="2615799"/>
              <a:ext cx="0" cy="1708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" name="AutoShape 184"/>
            <p:cNvCxnSpPr>
              <a:cxnSpLocks noChangeShapeType="1"/>
            </p:cNvCxnSpPr>
            <p:nvPr/>
          </p:nvCxnSpPr>
          <p:spPr bwMode="auto">
            <a:xfrm>
              <a:off x="3754475" y="2615799"/>
              <a:ext cx="0" cy="1708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AutoShape 185"/>
            <p:cNvCxnSpPr>
              <a:cxnSpLocks noChangeShapeType="1"/>
            </p:cNvCxnSpPr>
            <p:nvPr/>
          </p:nvCxnSpPr>
          <p:spPr bwMode="auto">
            <a:xfrm>
              <a:off x="6099165" y="2615068"/>
              <a:ext cx="0" cy="1708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" name="Freeform 186"/>
            <p:cNvSpPr>
              <a:spLocks/>
            </p:cNvSpPr>
            <p:nvPr/>
          </p:nvSpPr>
          <p:spPr bwMode="auto">
            <a:xfrm>
              <a:off x="2198542" y="3535901"/>
              <a:ext cx="179008" cy="10690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98"/>
                </a:cxn>
                <a:cxn ang="0">
                  <a:pos x="227" y="2798"/>
                </a:cxn>
              </a:cxnLst>
              <a:rect l="0" t="0" r="r" b="b"/>
              <a:pathLst>
                <a:path w="227" h="2798">
                  <a:moveTo>
                    <a:pt x="0" y="0"/>
                  </a:moveTo>
                  <a:lnTo>
                    <a:pt x="0" y="2798"/>
                  </a:lnTo>
                  <a:lnTo>
                    <a:pt x="227" y="27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5" name="Freeform 187"/>
            <p:cNvSpPr>
              <a:spLocks/>
            </p:cNvSpPr>
            <p:nvPr/>
          </p:nvSpPr>
          <p:spPr bwMode="auto">
            <a:xfrm>
              <a:off x="4596577" y="3524217"/>
              <a:ext cx="179008" cy="4673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98"/>
                </a:cxn>
                <a:cxn ang="0">
                  <a:pos x="227" y="2798"/>
                </a:cxn>
              </a:cxnLst>
              <a:rect l="0" t="0" r="r" b="b"/>
              <a:pathLst>
                <a:path w="227" h="2798">
                  <a:moveTo>
                    <a:pt x="0" y="0"/>
                  </a:moveTo>
                  <a:lnTo>
                    <a:pt x="0" y="2798"/>
                  </a:lnTo>
                  <a:lnTo>
                    <a:pt x="227" y="27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36" name="Freeform 188"/>
            <p:cNvSpPr>
              <a:spLocks/>
            </p:cNvSpPr>
            <p:nvPr/>
          </p:nvSpPr>
          <p:spPr bwMode="auto">
            <a:xfrm>
              <a:off x="3431537" y="3525980"/>
              <a:ext cx="179008" cy="515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98"/>
                </a:cxn>
                <a:cxn ang="0">
                  <a:pos x="227" y="2798"/>
                </a:cxn>
              </a:cxnLst>
              <a:rect l="0" t="0" r="r" b="b"/>
              <a:pathLst>
                <a:path w="227" h="2798">
                  <a:moveTo>
                    <a:pt x="0" y="0"/>
                  </a:moveTo>
                  <a:lnTo>
                    <a:pt x="0" y="2798"/>
                  </a:lnTo>
                  <a:lnTo>
                    <a:pt x="227" y="27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cxnSp>
          <p:nvCxnSpPr>
            <p:cNvPr id="37" name="AutoShape 189"/>
            <p:cNvCxnSpPr>
              <a:cxnSpLocks noChangeShapeType="1"/>
            </p:cNvCxnSpPr>
            <p:nvPr/>
          </p:nvCxnSpPr>
          <p:spPr bwMode="auto">
            <a:xfrm rot="16200000">
              <a:off x="5892985" y="3914136"/>
              <a:ext cx="0" cy="187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" name="Freeform 190"/>
            <p:cNvSpPr>
              <a:spLocks/>
            </p:cNvSpPr>
            <p:nvPr/>
          </p:nvSpPr>
          <p:spPr bwMode="auto">
            <a:xfrm>
              <a:off x="5799486" y="3506691"/>
              <a:ext cx="179008" cy="113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98"/>
                </a:cxn>
                <a:cxn ang="0">
                  <a:pos x="227" y="2798"/>
                </a:cxn>
              </a:cxnLst>
              <a:rect l="0" t="0" r="r" b="b"/>
              <a:pathLst>
                <a:path w="227" h="2798">
                  <a:moveTo>
                    <a:pt x="0" y="0"/>
                  </a:moveTo>
                  <a:lnTo>
                    <a:pt x="0" y="2798"/>
                  </a:lnTo>
                  <a:lnTo>
                    <a:pt x="227" y="27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cxnSp>
          <p:nvCxnSpPr>
            <p:cNvPr id="39" name="AutoShape 191"/>
            <p:cNvCxnSpPr>
              <a:cxnSpLocks noChangeShapeType="1"/>
            </p:cNvCxnSpPr>
            <p:nvPr/>
          </p:nvCxnSpPr>
          <p:spPr bwMode="auto">
            <a:xfrm rot="16200000">
              <a:off x="7049347" y="3939694"/>
              <a:ext cx="0" cy="187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6955847" y="3514724"/>
              <a:ext cx="179008" cy="1090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798"/>
                </a:cxn>
                <a:cxn ang="0">
                  <a:pos x="227" y="2798"/>
                </a:cxn>
              </a:cxnLst>
              <a:rect l="0" t="0" r="r" b="b"/>
              <a:pathLst>
                <a:path w="227" h="2798">
                  <a:moveTo>
                    <a:pt x="0" y="0"/>
                  </a:moveTo>
                  <a:lnTo>
                    <a:pt x="0" y="2798"/>
                  </a:lnTo>
                  <a:lnTo>
                    <a:pt x="227" y="279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41" name="Text Box 193"/>
            <p:cNvSpPr txBox="1">
              <a:spLocks noChangeArrowheads="1"/>
            </p:cNvSpPr>
            <p:nvPr/>
          </p:nvSpPr>
          <p:spPr bwMode="auto">
            <a:xfrm>
              <a:off x="5825058" y="4030273"/>
              <a:ext cx="204581" cy="359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k-SK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PTS</a:t>
              </a: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194"/>
            <p:cNvSpPr txBox="1">
              <a:spLocks noChangeArrowheads="1"/>
            </p:cNvSpPr>
            <p:nvPr/>
          </p:nvSpPr>
          <p:spPr bwMode="auto">
            <a:xfrm>
              <a:off x="5809075" y="4653898"/>
              <a:ext cx="222162" cy="359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k-SK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GSP</a:t>
              </a: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00" name="BlokTextu 199"/>
          <p:cNvSpPr txBox="1"/>
          <p:nvPr/>
        </p:nvSpPr>
        <p:spPr>
          <a:xfrm>
            <a:off x="836023" y="5166738"/>
            <a:ext cx="107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ženijné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prieskumné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družstvo</a:t>
            </a:r>
            <a:endParaRPr lang="sk-SK" sz="1200" dirty="0">
              <a:solidFill>
                <a:srgbClr val="008000"/>
              </a:solidFill>
            </a:endParaRPr>
          </a:p>
        </p:txBody>
      </p:sp>
      <p:sp>
        <p:nvSpPr>
          <p:cNvPr id="201" name="BlokTextu 200"/>
          <p:cNvSpPr txBox="1"/>
          <p:nvPr/>
        </p:nvSpPr>
        <p:spPr>
          <a:xfrm>
            <a:off x="2267744" y="516673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mostná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čata</a:t>
            </a:r>
            <a:endParaRPr lang="sk-SK" sz="1200" dirty="0">
              <a:solidFill>
                <a:srgbClr val="008000"/>
              </a:solidFill>
              <a:ea typeface="Calibri"/>
              <a:cs typeface="Times New Roman"/>
            </a:endParaRPr>
          </a:p>
        </p:txBody>
      </p:sp>
      <p:sp>
        <p:nvSpPr>
          <p:cNvPr id="202" name="BlokTextu 201"/>
          <p:cNvSpPr txBox="1"/>
          <p:nvPr/>
        </p:nvSpPr>
        <p:spPr>
          <a:xfrm>
            <a:off x="4638782" y="516673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odmínovacia čata</a:t>
            </a:r>
            <a:endParaRPr lang="sk-SK" sz="1200" dirty="0">
              <a:solidFill>
                <a:srgbClr val="008000"/>
              </a:solidFill>
              <a:ea typeface="Calibri"/>
              <a:cs typeface="Times New Roman"/>
            </a:endParaRPr>
          </a:p>
        </p:txBody>
      </p:sp>
      <p:sp>
        <p:nvSpPr>
          <p:cNvPr id="203" name="BlokTextu 202"/>
          <p:cNvSpPr txBox="1"/>
          <p:nvPr/>
        </p:nvSpPr>
        <p:spPr>
          <a:xfrm>
            <a:off x="3429000" y="516673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 čata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ničenia objektov</a:t>
            </a:r>
            <a:endParaRPr lang="sk-SK" sz="1200" dirty="0">
              <a:solidFill>
                <a:srgbClr val="008000"/>
              </a:solidFill>
              <a:ea typeface="Calibri"/>
              <a:cs typeface="Times New Roman"/>
            </a:endParaRPr>
          </a:p>
        </p:txBody>
      </p:sp>
      <p:sp>
        <p:nvSpPr>
          <p:cNvPr id="204" name="BlokTextu 203"/>
          <p:cNvSpPr txBox="1"/>
          <p:nvPr/>
        </p:nvSpPr>
        <p:spPr>
          <a:xfrm>
            <a:off x="5796136" y="516673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prepravná čata</a:t>
            </a:r>
            <a:endParaRPr lang="sk-SK" sz="1200" dirty="0">
              <a:solidFill>
                <a:srgbClr val="008000"/>
              </a:solidFill>
              <a:ea typeface="Calibri"/>
              <a:cs typeface="Times New Roman"/>
            </a:endParaRPr>
          </a:p>
        </p:txBody>
      </p:sp>
      <p:sp>
        <p:nvSpPr>
          <p:cNvPr id="205" name="BlokTextu 204"/>
          <p:cNvSpPr txBox="1"/>
          <p:nvPr/>
        </p:nvSpPr>
        <p:spPr>
          <a:xfrm>
            <a:off x="7020272" y="516673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ženijná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strojná</a:t>
            </a:r>
          </a:p>
          <a:p>
            <a:pPr algn="ctr">
              <a:spcAft>
                <a:spcPts val="0"/>
              </a:spcAft>
            </a:pPr>
            <a:r>
              <a:rPr lang="sk-SK" sz="1200" dirty="0" smtClean="0">
                <a:solidFill>
                  <a:srgbClr val="008000"/>
                </a:solidFill>
              </a:rPr>
              <a:t>čata</a:t>
            </a:r>
            <a:endParaRPr lang="sk-SK" sz="1200" dirty="0">
              <a:solidFill>
                <a:srgbClr val="00800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592A26CC253A04896FB5117130F8A6604005A7378CDD03C594BAF4542E14611C016" ma:contentTypeVersion="27" ma:contentTypeDescription="Create a new document." ma:contentTypeScope="" ma:versionID="b5be926f407435f922f2b3fb158601a4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587FAD-A6DF-445B-9EBE-5E57F3987A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6AB1BA-8314-4623-A664-A846BCC7AE80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29253E4-87EA-477B-A47D-F4B952BF86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1715</Words>
  <Application>Microsoft Office PowerPoint</Application>
  <PresentationFormat>Prezentácia na obrazovke (4:3)</PresentationFormat>
  <Paragraphs>460</Paragraphs>
  <Slides>36</Slides>
  <Notes>36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37" baseType="lpstr">
      <vt:lpstr>Motív Office</vt:lpstr>
      <vt:lpstr>Prezentácia programu PowerPoint</vt:lpstr>
      <vt:lpstr>Obsah</vt:lpstr>
      <vt:lpstr>Literatúra</vt:lpstr>
      <vt:lpstr>1. ženijné jednotky</vt:lpstr>
      <vt:lpstr>Ženijné jednotky OS SR</vt:lpstr>
      <vt:lpstr>Ženijné jednotky PS OS SR</vt:lpstr>
      <vt:lpstr>Ženijné jednotky PS OS SR</vt:lpstr>
      <vt:lpstr>Ženijné jednotky VzS OS SR</vt:lpstr>
      <vt:lpstr>Ženijná rota/mb</vt:lpstr>
      <vt:lpstr>Ženijná rota/mb</vt:lpstr>
      <vt:lpstr>Prezentácia programu PowerPoint</vt:lpstr>
      <vt:lpstr>Ženijný prápor  PS OS SR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Navrhované organizačné štruktúry Koncepcia rozvoja ženijných a EOD spôsobilostí (2013)</vt:lpstr>
      <vt:lpstr>Navrhované organizačné štruktúry Koncepcia rozvoja ženijných a EOD spôsobilostí (2013)</vt:lpstr>
      <vt:lpstr>1. Oddiely a skupiny</vt:lpstr>
      <vt:lpstr>Ženijná skupina, oddiel</vt:lpstr>
      <vt:lpstr>OZP oddiel zabezpečenia pohybu</vt:lpstr>
      <vt:lpstr>OZP/mb z pridelenej žkč/žtr/žpr a žpsdr/žr/mb (ŽPsH) s družstvom rchps (RCHPsH) pri úprave jednej pochodovej osy (variant)</vt:lpstr>
      <vt:lpstr>OZP/mb zo žr/mb posilnené terénnym nákladným automobilom, mč a drrchps  (možný variant)</vt:lpstr>
      <vt:lpstr>SSk sprievodná skupina mpr</vt:lpstr>
      <vt:lpstr>SSk</vt:lpstr>
      <vt:lpstr>SSk</vt:lpstr>
      <vt:lpstr>Prezentácia programu PowerPoint</vt:lpstr>
      <vt:lpstr>mč ako čelná záštita posilnená ždr</vt:lpstr>
      <vt:lpstr>SkUC  skupina na úpravu ciest </vt:lpstr>
      <vt:lpstr>Schéma úprav ciest a priestor rozmiestnenia SkUC         v AOO mb</vt:lpstr>
      <vt:lpstr>DO deštrukčný oddiel</vt:lpstr>
      <vt:lpstr>Ženijná prieskumná hliadka ŽPsH</vt:lpstr>
      <vt:lpstr>Ženijná pozorovacia hliadka ŽPoH</vt:lpstr>
      <vt:lpstr>Ženijná pozorovacia hliadka ŽPoH</vt:lpstr>
      <vt:lpstr>Otázky?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2011-02-18T08:59:00Z</dcterms:created>
  <dcterms:modified xsi:type="dcterms:W3CDTF">2015-06-03T08:35:38Z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