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4" r:id="rId9"/>
    <p:sldId id="261" r:id="rId10"/>
    <p:sldId id="274" r:id="rId11"/>
    <p:sldId id="275" r:id="rId12"/>
    <p:sldId id="268" r:id="rId13"/>
    <p:sldId id="27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5663E-9CB1-43D5-9DBF-1FE991C976F8}" v="4" dt="2019-05-26T17:58:2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26.5.2019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lka.cz/" TargetMode="External"/><Relationship Id="rId2" Type="http://schemas.openxmlformats.org/officeDocument/2006/relationships/hyperlink" Target="http://databazapvat2018.techaid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sk-SK" sz="7200" b="1">
                <a:cs typeface="Calibri Light"/>
              </a:rPr>
              <a:t>ZEMNÉ PRÁCE</a:t>
            </a:r>
            <a:endParaRPr lang="sk-SK" sz="7200" b="1" dirty="0"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cs typeface="Calibri"/>
              </a:rPr>
              <a:t>Voj. Peter Bobrovský</a:t>
            </a:r>
          </a:p>
          <a:p>
            <a:r>
              <a:rPr lang="sk-SK">
                <a:cs typeface="Calibri"/>
              </a:rPr>
              <a:t>B21a BOŠ</a:t>
            </a:r>
            <a:endParaRPr lang="sk-SK" dirty="0">
              <a:cs typeface="Calibri"/>
            </a:endParaRPr>
          </a:p>
          <a:p>
            <a:r>
              <a:rPr lang="sk-SK">
                <a:cs typeface="Calibri"/>
              </a:rPr>
              <a:t>Ženijná podpora I</a:t>
            </a:r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09C0-1A76-4342-B253-A093BA64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80" y="524573"/>
            <a:ext cx="4068463" cy="552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b="1">
                <a:solidFill>
                  <a:schemeClr val="bg1"/>
                </a:solidFill>
                <a:ea typeface="+mn-lt"/>
                <a:cs typeface="+mn-lt"/>
              </a:rPr>
              <a:t>Motor :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 ŠKODA M 637 6 V – stojatý, štvortaktný, radový, chladený kapalinou, s priamym vstrekovaním paliva rozvod OHV</a:t>
            </a:r>
            <a:endParaRPr lang="sk-SK">
              <a:solidFill>
                <a:schemeClr val="bg1"/>
              </a:solidFill>
              <a:cs typeface="Calibri" panose="020F0502020204030204"/>
            </a:endParaRPr>
          </a:p>
          <a:p>
            <a:r>
              <a:rPr lang="sk-SK" b="1">
                <a:solidFill>
                  <a:schemeClr val="bg1"/>
                </a:solidFill>
                <a:ea typeface="+mn-lt"/>
                <a:cs typeface="+mn-lt"/>
              </a:rPr>
              <a:t>Objem valcov :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 11940 cm³</a:t>
            </a:r>
            <a:endParaRPr lang="sk-SK">
              <a:solidFill>
                <a:schemeClr val="bg1"/>
              </a:solidFill>
              <a:cs typeface="Calibri"/>
            </a:endParaRPr>
          </a:p>
          <a:p>
            <a:r>
              <a:rPr lang="sk-SK" b="1">
                <a:solidFill>
                  <a:schemeClr val="bg1"/>
                </a:solidFill>
                <a:ea typeface="+mn-lt"/>
                <a:cs typeface="+mn-lt"/>
              </a:rPr>
              <a:t>Max. výkon :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 230 k (169 kW) pri 2000 ot. / min.</a:t>
            </a:r>
            <a:endParaRPr lang="sk-SK">
              <a:solidFill>
                <a:schemeClr val="bg1"/>
              </a:solidFill>
              <a:cs typeface="Calibri"/>
            </a:endParaRPr>
          </a:p>
          <a:p>
            <a:r>
              <a:rPr lang="sk-SK" b="1">
                <a:solidFill>
                  <a:schemeClr val="bg1"/>
                </a:solidFill>
                <a:ea typeface="+mn-lt"/>
                <a:cs typeface="+mn-lt"/>
              </a:rPr>
              <a:t>Hmotnosť :</a:t>
            </a:r>
            <a:r>
              <a:rPr lang="sk-SK">
                <a:solidFill>
                  <a:schemeClr val="bg1"/>
                </a:solidFill>
                <a:ea typeface="+mn-lt"/>
                <a:cs typeface="+mn-lt"/>
              </a:rPr>
              <a:t> 890 kg.</a:t>
            </a:r>
            <a:endParaRPr lang="sk-SK">
              <a:solidFill>
                <a:schemeClr val="bg1"/>
              </a:solidFill>
            </a:endParaRPr>
          </a:p>
          <a:p>
            <a:endParaRPr lang="sk-SK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Obrázok, na ktorom je nákladné auto, zem, vonkajšie, hora&#10;&#10;Popis vygenerovaný s veľmi vysokou spoľahlivosťou">
            <a:extLst>
              <a:ext uri="{FF2B5EF4-FFF2-40B4-BE49-F238E27FC236}">
                <a16:creationId xmlns:a16="http://schemas.microsoft.com/office/drawing/2014/main" id="{07FF85DB-EC95-4C45-AA42-6916E4C0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99865"/>
            <a:ext cx="6250769" cy="42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5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09C0-1A76-4342-B253-A093BA64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494"/>
            <a:ext cx="10515600" cy="48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>
                <a:ea typeface="+mn-lt"/>
                <a:cs typeface="+mn-lt"/>
              </a:rPr>
              <a:t>Šírka lopaty : 3150</a:t>
            </a:r>
            <a:endParaRPr lang="sk-SK">
              <a:cs typeface="Calibri" panose="020F0502020204030204"/>
            </a:endParaRPr>
          </a:p>
          <a:p>
            <a:r>
              <a:rPr lang="sk-SK">
                <a:ea typeface="+mn-lt"/>
                <a:cs typeface="+mn-lt"/>
              </a:rPr>
              <a:t>Max. výška dosahu : 5650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Max. výsypná výška : 4090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Max. zahĺbenie : 850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Hmotnosť : 24930 kg ( s pracovným zariadením a lopatou )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Lopata :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Obsah : 2,3/3 m³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Hmotnosť : 2405 kg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Nosnosť : 7000 kg</a:t>
            </a:r>
            <a:endParaRPr lang="sk-SK"/>
          </a:p>
          <a:p>
            <a:endParaRPr lang="sk-SK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9429-DF2C-4E08-AD85-27F88954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k-SK" b="1" dirty="0">
                <a:cs typeface="Calibri Light"/>
              </a:rPr>
              <a:t>UDS-214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65CD-79E3-41C8-A353-67B94E17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759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>
                <a:ea typeface="+mn-lt"/>
                <a:cs typeface="+mn-lt"/>
              </a:rPr>
              <a:t>Lopatové rýpadlo UDS-214</a:t>
            </a:r>
          </a:p>
          <a:p>
            <a:r>
              <a:rPr lang="sk-SK">
                <a:ea typeface="+mn-lt"/>
                <a:cs typeface="+mn-lt"/>
              </a:rPr>
              <a:t>stroj, ktorý umožňuje prácu s hĺbkovou a výškovou lopatou</a:t>
            </a:r>
          </a:p>
          <a:p>
            <a:r>
              <a:rPr lang="sk-SK">
                <a:ea typeface="+mn-lt"/>
                <a:cs typeface="+mn-lt"/>
              </a:rPr>
              <a:t>rýpadlá s hĺbkovou lopatou sa používajú pri hĺbení krytov, okopov, stavebných jám a zákopov o rôznych šírkach, členitom teréne a do značných hĺbok so strmými stenami</a:t>
            </a:r>
          </a:p>
          <a:p>
            <a:r>
              <a:rPr lang="sk-SK">
                <a:ea typeface="+mn-lt"/>
                <a:cs typeface="+mn-lt"/>
              </a:rPr>
              <a:t>rýpadlá s výškovou lopatou sa používajú len pri prácach na svahu a na nakladanie uloženého materiálu.</a:t>
            </a:r>
            <a:endParaRPr lang="sk-SK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25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brázok, na ktorom je strom, vonkajšie, trávnik, nákladné auto&#10;&#10;Popis vygenerovaný s veľmi vysokou spoľahlivosťou">
            <a:extLst>
              <a:ext uri="{FF2B5EF4-FFF2-40B4-BE49-F238E27FC236}">
                <a16:creationId xmlns:a16="http://schemas.microsoft.com/office/drawing/2014/main" id="{C9CEE9BA-5353-45C4-944A-02AD8E1DA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078" y="550100"/>
            <a:ext cx="7691884" cy="57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69429-DF2C-4E08-AD85-27F88954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k" b="1"/>
              <a:t>JCB 4CX</a:t>
            </a:r>
            <a:endParaRPr lang="sk-SK" b="1"/>
          </a:p>
          <a:p>
            <a:endParaRPr lang="sk-SK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65CD-79E3-41C8-A353-67B94E17C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81" y="1496683"/>
            <a:ext cx="10515600" cy="4878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2400">
                <a:ea typeface="+mn-lt"/>
                <a:cs typeface="+mn-lt"/>
              </a:rPr>
              <a:t>Univerzálne rýpadlo-nakladač JCB 4CX je určený na vykonávanie základných zemných prác pri plnení úloh ženijného zabezpečenia, najmä pri:</a:t>
            </a:r>
            <a:endParaRPr lang="sk-SK" sz="2400">
              <a:cs typeface="Calibri" panose="020F0502020204030204"/>
            </a:endParaRPr>
          </a:p>
          <a:p>
            <a:r>
              <a:rPr lang="sk-SK" sz="2400">
                <a:ea typeface="+mn-lt"/>
                <a:cs typeface="+mn-lt"/>
              </a:rPr>
              <a:t>-ťažbe zeminy,</a:t>
            </a:r>
            <a:endParaRPr lang="sk-SK" sz="2400">
              <a:cs typeface="Calibri"/>
            </a:endParaRPr>
          </a:p>
          <a:p>
            <a:r>
              <a:rPr lang="sk-SK" sz="2400">
                <a:ea typeface="+mn-lt"/>
                <a:cs typeface="+mn-lt"/>
              </a:rPr>
              <a:t>-hĺbenie výkopov,</a:t>
            </a:r>
            <a:endParaRPr lang="sk-SK" sz="2400">
              <a:cs typeface="Calibri"/>
            </a:endParaRPr>
          </a:p>
          <a:p>
            <a:r>
              <a:rPr lang="sk-SK" sz="2400">
                <a:ea typeface="+mn-lt"/>
                <a:cs typeface="+mn-lt"/>
              </a:rPr>
              <a:t>-pri úprave terénu,</a:t>
            </a:r>
            <a:endParaRPr lang="sk-SK" sz="2400">
              <a:cs typeface="Calibri"/>
            </a:endParaRPr>
          </a:p>
          <a:p>
            <a:r>
              <a:rPr lang="sk-SK" sz="2400">
                <a:ea typeface="+mn-lt"/>
                <a:cs typeface="+mn-lt"/>
              </a:rPr>
              <a:t>-budovanie nevýbušných protitankových zátarasov,</a:t>
            </a:r>
            <a:endParaRPr lang="sk-SK" sz="2400">
              <a:cs typeface="Calibri"/>
            </a:endParaRPr>
          </a:p>
          <a:p>
            <a:r>
              <a:rPr lang="sk-SK" sz="2400">
                <a:ea typeface="+mn-lt"/>
                <a:cs typeface="+mn-lt"/>
              </a:rPr>
              <a:t>-pozemných stavieb, okopeme a krytov pre techniku,</a:t>
            </a:r>
            <a:endParaRPr lang="sk-SK" sz="2400">
              <a:cs typeface="Calibri"/>
            </a:endParaRPr>
          </a:p>
          <a:p>
            <a:r>
              <a:rPr lang="sk-SK" sz="2400">
                <a:ea typeface="+mn-lt"/>
                <a:cs typeface="+mn-lt"/>
              </a:rPr>
              <a:t>-zdvíhanie bremien, manipuláciu s paletami,</a:t>
            </a:r>
            <a:endParaRPr lang="sk-SK" sz="2400">
              <a:cs typeface="Calibri"/>
            </a:endParaRPr>
          </a:p>
          <a:p>
            <a:r>
              <a:rPr lang="sk-SK" sz="2400">
                <a:ea typeface="+mn-lt"/>
                <a:cs typeface="+mn-lt"/>
              </a:rPr>
              <a:t>-odstraňovanie závalov, snehu a iných prekážok pri údržbe ciest,</a:t>
            </a:r>
            <a:endParaRPr lang="sk-SK" sz="2400">
              <a:cs typeface="Calibri"/>
            </a:endParaRPr>
          </a:p>
          <a:p>
            <a:r>
              <a:rPr lang="sk-SK" sz="2400">
                <a:ea typeface="+mn-lt"/>
                <a:cs typeface="+mn-lt"/>
              </a:rPr>
              <a:t>-pri likvidácii následkov živelných pohrôm, priemyselných havárií a</a:t>
            </a:r>
            <a:endParaRPr lang="sk-SK" sz="2400">
              <a:cs typeface="Calibri"/>
            </a:endParaRPr>
          </a:p>
          <a:p>
            <a:r>
              <a:rPr lang="sk-SK" sz="2400">
                <a:ea typeface="+mn-lt"/>
                <a:cs typeface="+mn-lt"/>
              </a:rPr>
              <a:t>-vykonávanie demolačných prác.</a:t>
            </a:r>
            <a:endParaRPr lang="sk-SK" sz="2400">
              <a:cs typeface="Calibri"/>
            </a:endParaRPr>
          </a:p>
          <a:p>
            <a:endParaRPr lang="sk-SK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90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16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05FA6-1CF7-4762-A2B8-AFEB8A5C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endParaRPr lang="sk-SK">
              <a:solidFill>
                <a:srgbClr val="FFFFFF"/>
              </a:solidFill>
            </a:endParaRPr>
          </a:p>
        </p:txBody>
      </p:sp>
      <p:pic>
        <p:nvPicPr>
          <p:cNvPr id="4" name="Picture 4" descr="Obrázok, na ktorom je strom, vonkajšie, nákladné auto, obloha&#10;&#10;Popis vygenerovaný s veľmi vysokou spoľahlivosťou">
            <a:extLst>
              <a:ext uri="{FF2B5EF4-FFF2-40B4-BE49-F238E27FC236}">
                <a16:creationId xmlns:a16="http://schemas.microsoft.com/office/drawing/2014/main" id="{F76444DF-6809-4AD0-95BC-69F01861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14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2B74-EEB8-49F5-9892-CC0AF387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31" y="644555"/>
            <a:ext cx="3812927" cy="51399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sk-SK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sk-SK" b="1">
                <a:solidFill>
                  <a:srgbClr val="FFFFFF"/>
                </a:solidFill>
                <a:ea typeface="+mn-lt"/>
                <a:cs typeface="+mn-lt"/>
              </a:rPr>
              <a:t>Motor JCB</a:t>
            </a:r>
            <a:r>
              <a:rPr lang="sk-SK">
                <a:solidFill>
                  <a:srgbClr val="FFFFFF"/>
                </a:solidFill>
                <a:ea typeface="+mn-lt"/>
                <a:cs typeface="+mn-lt"/>
              </a:rPr>
              <a:t>- štvorvalcový, s priamym vstrekovaním paliva, preplňovaný, naftový</a:t>
            </a:r>
            <a:endParaRPr lang="sk-SK">
              <a:solidFill>
                <a:srgbClr val="FFFFFF"/>
              </a:solidFill>
              <a:cs typeface="Calibri" panose="020F0502020204030204"/>
            </a:endParaRPr>
          </a:p>
          <a:p>
            <a:r>
              <a:rPr lang="sk-SK">
                <a:solidFill>
                  <a:srgbClr val="FFFFFF"/>
                </a:solidFill>
                <a:ea typeface="+mn-lt"/>
                <a:cs typeface="+mn-lt"/>
              </a:rPr>
              <a:t>-zdvihový objem: 4,4 l</a:t>
            </a:r>
            <a:endParaRPr lang="sk-SK">
              <a:solidFill>
                <a:srgbClr val="FFFFFF"/>
              </a:solidFill>
              <a:cs typeface="Calibri"/>
            </a:endParaRPr>
          </a:p>
          <a:p>
            <a:r>
              <a:rPr lang="sk-SK">
                <a:solidFill>
                  <a:srgbClr val="FFFFFF"/>
                </a:solidFill>
                <a:ea typeface="+mn-lt"/>
                <a:cs typeface="+mn-lt"/>
              </a:rPr>
              <a:t>- maximálny výkon: 74,2 kW</a:t>
            </a:r>
            <a:endParaRPr lang="sk-SK">
              <a:solidFill>
                <a:srgbClr val="FFFFFF"/>
              </a:solidFill>
              <a:cs typeface="Calibri"/>
            </a:endParaRPr>
          </a:p>
          <a:p>
            <a:r>
              <a:rPr lang="sk-SK">
                <a:solidFill>
                  <a:srgbClr val="FFFFFF"/>
                </a:solidFill>
                <a:ea typeface="+mn-lt"/>
                <a:cs typeface="+mn-lt"/>
              </a:rPr>
              <a:t>-rýchlosť: 38,1 km / h</a:t>
            </a:r>
            <a:endParaRPr lang="sk-SK">
              <a:solidFill>
                <a:srgbClr val="FFFFFF"/>
              </a:solidFill>
            </a:endParaRPr>
          </a:p>
          <a:p>
            <a:endParaRPr lang="sk-SK" sz="2000">
              <a:solidFill>
                <a:srgbClr val="FFFFFF"/>
              </a:solidFill>
              <a:cs typeface="Calibri"/>
            </a:endParaRPr>
          </a:p>
          <a:p>
            <a:endParaRPr lang="sk-SK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70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2B74-EEB8-49F5-9892-CC0AF387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721"/>
            <a:ext cx="10515600" cy="4964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3200">
                <a:cs typeface="Calibri"/>
              </a:rPr>
              <a:t>Objem nakladacie lopaty: 1,3 m3</a:t>
            </a:r>
            <a:endParaRPr lang="sk-SK" sz="3200">
              <a:ea typeface="+mn-lt"/>
              <a:cs typeface="+mn-lt"/>
            </a:endParaRPr>
          </a:p>
          <a:p>
            <a:r>
              <a:rPr lang="sk-SK" sz="3200">
                <a:cs typeface="Calibri"/>
              </a:rPr>
              <a:t>Šírka nakladacie lopaty: 2 330 mm</a:t>
            </a:r>
          </a:p>
          <a:p>
            <a:r>
              <a:rPr lang="sk-SK" sz="3200">
                <a:cs typeface="Calibri"/>
              </a:rPr>
              <a:t>Maximálna hĺbka ťažby: 0,18 m</a:t>
            </a:r>
            <a:endParaRPr lang="sk-SK" sz="3200">
              <a:ea typeface="+mn-lt"/>
              <a:cs typeface="+mn-lt"/>
            </a:endParaRPr>
          </a:p>
          <a:p>
            <a:r>
              <a:rPr lang="sk-SK" sz="3200">
                <a:cs typeface="Calibri"/>
              </a:rPr>
              <a:t>Maximálna výška zdvihu vidlíc: 2,90 m</a:t>
            </a:r>
            <a:endParaRPr lang="sk-SK" sz="3200">
              <a:ea typeface="+mn-lt"/>
              <a:cs typeface="+mn-lt"/>
            </a:endParaRPr>
          </a:p>
          <a:p>
            <a:r>
              <a:rPr lang="sk-SK" sz="3200">
                <a:cs typeface="Calibri"/>
              </a:rPr>
              <a:t>Podkopová lyžica - šírka cez zuby: 800 mm</a:t>
            </a:r>
            <a:endParaRPr lang="sk-SK" sz="3200">
              <a:ea typeface="+mn-lt"/>
              <a:cs typeface="+mn-lt"/>
            </a:endParaRPr>
          </a:p>
          <a:p>
            <a:r>
              <a:rPr lang="sk-SK" sz="3200">
                <a:cs typeface="Calibri"/>
              </a:rPr>
              <a:t>Maximálny hĺbkový dosah: 5,88 m</a:t>
            </a:r>
            <a:endParaRPr lang="sk-SK" sz="3200">
              <a:ea typeface="+mn-lt"/>
              <a:cs typeface="+mn-lt"/>
            </a:endParaRPr>
          </a:p>
          <a:p>
            <a:r>
              <a:rPr lang="sk-SK" sz="3200">
                <a:cs typeface="Calibri"/>
              </a:rPr>
              <a:t>Horizontálne dosah: 6,54 m</a:t>
            </a:r>
            <a:endParaRPr lang="sk-SK" sz="3200">
              <a:ea typeface="+mn-lt"/>
              <a:cs typeface="+mn-lt"/>
            </a:endParaRPr>
          </a:p>
          <a:p>
            <a:r>
              <a:rPr lang="sk-SK" sz="3200">
                <a:cs typeface="Calibri"/>
              </a:rPr>
              <a:t>Maximálna hopper výška: 4,73 m</a:t>
            </a:r>
            <a:endParaRPr lang="sk-SK" sz="3200"/>
          </a:p>
        </p:txBody>
      </p:sp>
    </p:spTree>
    <p:extLst>
      <p:ext uri="{BB962C8B-B14F-4D97-AF65-F5344CB8AC3E}">
        <p14:creationId xmlns:p14="http://schemas.microsoft.com/office/powerpoint/2010/main" val="252403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5FA6-1CF7-4762-A2B8-AFEB8A5C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>
                <a:cs typeface="Calibri Light"/>
              </a:rPr>
              <a:t>Zdroje</a:t>
            </a:r>
            <a:endParaRPr lang="sk-SK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2B74-EEB8-49F5-9892-CC0AF387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  <a:hlinkClick r:id="rId2"/>
              </a:rPr>
              <a:t>http://databazapvat2018.techaid.sk</a:t>
            </a:r>
          </a:p>
          <a:p>
            <a:r>
              <a:rPr lang="sk-SK" dirty="0">
                <a:ea typeface="+mn-lt"/>
                <a:cs typeface="+mn-lt"/>
                <a:hlinkClick r:id="rId3"/>
              </a:rPr>
              <a:t>https://www.valka.cz</a:t>
            </a:r>
            <a:endParaRPr lang="sk-SK" dirty="0">
              <a:cs typeface="Calibri"/>
            </a:endParaRPr>
          </a:p>
          <a:p>
            <a:r>
              <a:rPr lang="sk-SK">
                <a:cs typeface="Calibri"/>
              </a:rPr>
              <a:t>SPG 3-39/Žen </a:t>
            </a:r>
            <a:endParaRPr lang="sk-SK" dirty="0">
              <a:cs typeface="Calibri"/>
            </a:endParaRPr>
          </a:p>
          <a:p>
            <a:endParaRPr lang="sk-SK" dirty="0">
              <a:cs typeface="Calibri"/>
            </a:endParaRPr>
          </a:p>
          <a:p>
            <a:endParaRPr lang="sk-SK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1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AF2AD-DCFC-4C3D-BA42-A548362B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k-SK" b="1" dirty="0">
                <a:cs typeface="Calibri Light"/>
              </a:rPr>
              <a:t>Obsah</a:t>
            </a:r>
            <a:r>
              <a:rPr lang="sk-SK" dirty="0">
                <a:cs typeface="Calibri Light"/>
              </a:rPr>
              <a:t> 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A50D-701C-4F9F-BAFF-299F691A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2400">
                <a:cs typeface="Calibri"/>
              </a:rPr>
              <a:t>Triedy </a:t>
            </a:r>
            <a:r>
              <a:rPr lang="sk-SK" sz="2400" err="1">
                <a:cs typeface="Calibri"/>
              </a:rPr>
              <a:t>ťažiteľnosti</a:t>
            </a:r>
            <a:r>
              <a:rPr lang="sk-SK" sz="2400">
                <a:cs typeface="Calibri"/>
              </a:rPr>
              <a:t> hornín</a:t>
            </a:r>
          </a:p>
          <a:p>
            <a:pPr marL="0" indent="0">
              <a:buNone/>
            </a:pPr>
            <a:endParaRPr lang="sk-SK" sz="2400" dirty="0">
              <a:cs typeface="Calibri"/>
            </a:endParaRPr>
          </a:p>
          <a:p>
            <a:r>
              <a:rPr lang="sk-SK" sz="2400">
                <a:cs typeface="Calibri"/>
              </a:rPr>
              <a:t>TTÚ, normy a postup prác strojov pre zemné práce v OS SR</a:t>
            </a:r>
          </a:p>
          <a:p>
            <a:pPr marL="0" indent="0">
              <a:buNone/>
            </a:pPr>
            <a:endParaRPr lang="sk-SK" sz="2400" dirty="0">
              <a:cs typeface="Calibri"/>
            </a:endParaRPr>
          </a:p>
          <a:p>
            <a:r>
              <a:rPr lang="sk-SK" sz="2400">
                <a:cs typeface="Calibri"/>
              </a:rPr>
              <a:t>Normy a postupy pre ručné vykonávanie zemných prác</a:t>
            </a:r>
          </a:p>
        </p:txBody>
      </p:sp>
    </p:spTree>
    <p:extLst>
      <p:ext uri="{BB962C8B-B14F-4D97-AF65-F5344CB8AC3E}">
        <p14:creationId xmlns:p14="http://schemas.microsoft.com/office/powerpoint/2010/main" val="13395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AF2AD-DCFC-4C3D-BA42-A548362B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k-SK" b="1" dirty="0">
                <a:cs typeface="Calibri Light"/>
              </a:rPr>
              <a:t>Triedy </a:t>
            </a:r>
            <a:r>
              <a:rPr lang="sk-SK" b="1" err="1">
                <a:cs typeface="Calibri Light"/>
              </a:rPr>
              <a:t>ťažiteľnosti</a:t>
            </a:r>
            <a:r>
              <a:rPr lang="sk-SK" b="1" dirty="0">
                <a:cs typeface="Calibri Light"/>
              </a:rPr>
              <a:t> hornín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A50D-701C-4F9F-BAFF-299F691A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>
                <a:ea typeface="+mn-lt"/>
                <a:cs typeface="+mn-lt"/>
              </a:rPr>
              <a:t>Pre voľbu miesta budovania opevňovacích objektov, správne využitie náradia a strojov pri vykonávaní zemných prác, určenie časovej normy budovania.</a:t>
            </a:r>
            <a:endParaRPr lang="sk-SK" dirty="0">
              <a:ea typeface="+mn-lt"/>
              <a:cs typeface="+mn-lt"/>
            </a:endParaRPr>
          </a:p>
          <a:p>
            <a:r>
              <a:rPr lang="sk-SK" dirty="0">
                <a:ea typeface="+mn-lt"/>
                <a:cs typeface="+mn-lt"/>
              </a:rPr>
              <a:t> </a:t>
            </a:r>
            <a:r>
              <a:rPr lang="sk-SK" err="1">
                <a:ea typeface="+mn-lt"/>
                <a:cs typeface="+mn-lt"/>
              </a:rPr>
              <a:t>Ťažiteľnosť</a:t>
            </a:r>
            <a:r>
              <a:rPr lang="sk-SK">
                <a:ea typeface="+mn-lt"/>
                <a:cs typeface="+mn-lt"/>
              </a:rPr>
              <a:t> horniny je súhrn jej technických vlastností ovplyvňujúcich predovšetkým rozpojovanie a premiestňovanie horniny a voľbu použitia prostriedkov mechanizácie. Rozhodujúcou vlastnosťou je rozpojiteľnosť horniny. Horniny sa rozdeľujú podľa charakteristických vlastností a podľa </a:t>
            </a:r>
            <a:r>
              <a:rPr lang="sk-SK" err="1">
                <a:ea typeface="+mn-lt"/>
                <a:cs typeface="+mn-lt"/>
              </a:rPr>
              <a:t>obtiažnosti</a:t>
            </a:r>
            <a:r>
              <a:rPr lang="sk-SK">
                <a:ea typeface="+mn-lt"/>
                <a:cs typeface="+mn-lt"/>
              </a:rPr>
              <a:t> rozpojovania do siedmych ťažných tried.</a:t>
            </a:r>
            <a:endParaRPr lang="sk-SK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59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F06814E5-9264-40D5-BAC7-F1DD2F13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536" y="643466"/>
            <a:ext cx="484092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7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AF2AD-DCFC-4C3D-BA42-A548362B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k-SK" b="1" dirty="0">
                <a:ea typeface="+mj-lt"/>
                <a:cs typeface="+mj-lt"/>
              </a:rPr>
              <a:t>Náradie a stroje pre zemné práce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A50D-701C-4F9F-BAFF-299F691A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2400">
                <a:ea typeface="+mn-lt"/>
                <a:cs typeface="+mn-lt"/>
              </a:rPr>
              <a:t>Nosené ženijné náradie: poľná lopatka skladacia poľná lopatka</a:t>
            </a:r>
            <a:endParaRPr lang="sk-SK" sz="2400"/>
          </a:p>
          <a:p>
            <a:r>
              <a:rPr lang="sk-SK" sz="2400">
                <a:ea typeface="+mn-lt"/>
                <a:cs typeface="+mn-lt"/>
              </a:rPr>
              <a:t>Vozené ženijné náradie: ženijná lopata, ženijný čakan, ženijný sochor, oceľové a drevené palice</a:t>
            </a:r>
          </a:p>
          <a:p>
            <a:r>
              <a:rPr lang="sk-SK" sz="2400">
                <a:ea typeface="+mn-lt"/>
                <a:cs typeface="+mn-lt"/>
              </a:rPr>
              <a:t>Stroje pre zemné práce:</a:t>
            </a:r>
          </a:p>
          <a:p>
            <a:r>
              <a:rPr lang="sk-SK" sz="2400">
                <a:cs typeface="Calibri" panose="020F0502020204030204"/>
              </a:rPr>
              <a:t>UDS-214, JCB 4CX 4x4 Sitemaster, Volvo L110F, KN-251, Locust UNC-1203, BZ T-813/815, ZZ T-72</a:t>
            </a:r>
          </a:p>
          <a:p>
            <a:endParaRPr lang="sk-SK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980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AF2AD-DCFC-4C3D-BA42-A548362B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k-SK" dirty="0">
                <a:latin typeface="Calibri"/>
                <a:cs typeface="Calibri"/>
              </a:rPr>
              <a:t>Výkonové normy pre zemné práce vykonané </a:t>
            </a:r>
            <a:r>
              <a:rPr lang="sk-SK">
                <a:latin typeface="Calibri"/>
                <a:cs typeface="Calibri"/>
              </a:rPr>
              <a:t>ručne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A50D-701C-4F9F-BAFF-299F691A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2400">
                <a:ea typeface="+mn-lt"/>
                <a:cs typeface="+mn-lt"/>
              </a:rPr>
              <a:t>K potrebnému výkonu pri ručnom ťažení lopatou a čakanom je nutné zaistiť pre jedného pracovníka minimálny pracovný priestor s pôdorysnou plochou 1,2 x 1,2 m. Pri menšom priestore jeho výkon klesá. Výkon klesá tiež s hĺbkou výkopu. Pri hĺbke výkopu väčšej ako 2,5 m je nutné zriadiť hádzačku. U nevycvičených pracovníkov klesá výkon až na polovicu. </a:t>
            </a:r>
            <a:endParaRPr lang="sk-SK" sz="2400"/>
          </a:p>
        </p:txBody>
      </p:sp>
    </p:spTree>
    <p:extLst>
      <p:ext uri="{BB962C8B-B14F-4D97-AF65-F5344CB8AC3E}">
        <p14:creationId xmlns:p14="http://schemas.microsoft.com/office/powerpoint/2010/main" val="117189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70DB8-A8BB-4EF2-AD85-C96CCDB5F6C3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Výkonové normy pre zemné práce vykonávané ručne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Obrázok, na ktorom je snímka obrazovky&#10;&#10;Popis vygenerovaný s veľmi vysokou spoľahlivosťou">
            <a:extLst>
              <a:ext uri="{FF2B5EF4-FFF2-40B4-BE49-F238E27FC236}">
                <a16:creationId xmlns:a16="http://schemas.microsoft.com/office/drawing/2014/main" id="{1E5ED152-8843-499D-BF9C-10729C3E7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044694"/>
            <a:ext cx="6553545" cy="47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AF2AD-DCFC-4C3D-BA42-A548362B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k-SK" dirty="0">
                <a:latin typeface="Calibri"/>
                <a:cs typeface="Calibri"/>
              </a:rPr>
              <a:t>Stroje pre zemné práce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A50D-701C-4F9F-BAFF-299F691A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sz="2400">
                <a:ea typeface="+mn-lt"/>
                <a:cs typeface="+mn-lt"/>
              </a:rPr>
              <a:t>Hlavnými strojmi pre zemné práce, ktoré sú vo výzbroji ženijných jednotiek a útvarov, sú dozéry (ohrňovače). Na rozšírenie pracovných možností rôznych vozidiel, tankov, nákladných automobilov, ťahačov a strojov pre zemné práce sa používajú prídavné dozérové zariadenia.</a:t>
            </a:r>
            <a:endParaRPr lang="sk-SK" sz="2400"/>
          </a:p>
        </p:txBody>
      </p:sp>
    </p:spTree>
    <p:extLst>
      <p:ext uri="{BB962C8B-B14F-4D97-AF65-F5344CB8AC3E}">
        <p14:creationId xmlns:p14="http://schemas.microsoft.com/office/powerpoint/2010/main" val="5887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AF2AD-DCFC-4C3D-BA42-A548362B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sk-SK" b="1" dirty="0">
                <a:cs typeface="Calibri Light"/>
              </a:rPr>
              <a:t>KN-251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A50D-701C-4F9F-BAFF-299F691A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>
                <a:ea typeface="+mn-lt"/>
                <a:cs typeface="+mn-lt"/>
              </a:rPr>
              <a:t>Kolesový nosič KN-251 má otvárateľnú lopatu, tvorenú radlicou a čeľusťou, ktorou sa dá rozpojovať a nakladať najrôznejší materiál. Ak je čeľusť otvorená, pracuje ako buldozér.</a:t>
            </a:r>
          </a:p>
          <a:p>
            <a:r>
              <a:rPr lang="sk-SK">
                <a:ea typeface="+mn-lt"/>
                <a:cs typeface="+mn-lt"/>
              </a:rPr>
              <a:t>Je určený k vykonávaniu rôznych zemných prác väčšieho rozsahu :</a:t>
            </a:r>
            <a:endParaRPr lang="sk-SK">
              <a:cs typeface="Calibri" panose="020F0502020204030204"/>
            </a:endParaRPr>
          </a:p>
          <a:p>
            <a:r>
              <a:rPr lang="sk-SK">
                <a:ea typeface="+mn-lt"/>
                <a:cs typeface="+mn-lt"/>
              </a:rPr>
              <a:t>pri zabezpečovaní pohybu,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pri ochrane techniky a živej sily,</a:t>
            </a:r>
            <a:endParaRPr lang="sk-SK">
              <a:cs typeface="Calibri"/>
            </a:endParaRPr>
          </a:p>
          <a:p>
            <a:r>
              <a:rPr lang="sk-SK">
                <a:ea typeface="+mn-lt"/>
                <a:cs typeface="+mn-lt"/>
              </a:rPr>
              <a:t>pri ženijných stavebných prácach.</a:t>
            </a:r>
            <a:endParaRPr lang="sk-SK"/>
          </a:p>
          <a:p>
            <a:endParaRPr lang="sk-SK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851555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Motív Office</vt:lpstr>
      <vt:lpstr>ZEMNÉ PRÁCE</vt:lpstr>
      <vt:lpstr>Obsah </vt:lpstr>
      <vt:lpstr>Triedy ťažiteľnosti hornín</vt:lpstr>
      <vt:lpstr>PowerPoint Presentation</vt:lpstr>
      <vt:lpstr>Náradie a stroje pre zemné práce</vt:lpstr>
      <vt:lpstr>Výkonové normy pre zemné práce vykonané ručne</vt:lpstr>
      <vt:lpstr>PowerPoint Presentation</vt:lpstr>
      <vt:lpstr>Stroje pre zemné práce</vt:lpstr>
      <vt:lpstr>KN-251</vt:lpstr>
      <vt:lpstr>PowerPoint Presentation</vt:lpstr>
      <vt:lpstr>PowerPoint Presentation</vt:lpstr>
      <vt:lpstr>UDS-214</vt:lpstr>
      <vt:lpstr>PowerPoint Presentation</vt:lpstr>
      <vt:lpstr>JCB 4CX </vt:lpstr>
      <vt:lpstr>PowerPoint Presentation</vt:lpstr>
      <vt:lpstr>PowerPoint Presentation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434</cp:revision>
  <dcterms:created xsi:type="dcterms:W3CDTF">2012-08-15T23:32:20Z</dcterms:created>
  <dcterms:modified xsi:type="dcterms:W3CDTF">2019-05-26T18:52:12Z</dcterms:modified>
</cp:coreProperties>
</file>