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ka Olejníková" initials="VO" lastIdx="1" clrIdx="0">
    <p:extLst>
      <p:ext uri="{19B8F6BF-5375-455C-9EA6-DF929625EA0E}">
        <p15:presenceInfo xmlns:p15="http://schemas.microsoft.com/office/powerpoint/2012/main" userId="2e1314023ae91c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693E-3B3D-491D-B17F-2285C20DAED7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B7E2A-7083-42EF-BE17-FAF5661F28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6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593A-B41B-4CE1-BC6B-C0E1586E4539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EB44-DCE0-4BFD-8BEB-E37C32892587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48E-EA58-4EDE-98B9-D15B432BEC9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35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22-5F15-4D4D-9097-142BA5EAE0CC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9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7F50-00CB-4D84-BAF4-056288308CFC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56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32B6-99CD-4ECC-B0EE-B47B82EE3516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7E4-2948-4236-B9ED-DE4E241F6309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B821-718D-4E73-A4E1-172AAA0A2EB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9E9-7742-40A5-8623-C62351939849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877-AA81-463C-8DCE-864D3212553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739C-78AE-4A71-BF4B-73EB4B908EB8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B388-1F3A-4A19-A6F1-40B8D40AEA9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EEC-84B9-4DAE-B19E-68EC9CF7C9C3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2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F9F4-8AB3-4BBF-A4BC-858B3E3E6F78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2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B37F-6BE6-4237-9E96-2C0E8DF4E132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563-78B5-4B94-A9F9-12D0C7D4264B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BD65-04DE-40EA-A392-C98C2E1086C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B54C1-BA4C-48FB-BCBA-45A3E942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791" y="287712"/>
            <a:ext cx="9373794" cy="1646302"/>
          </a:xfrm>
        </p:spPr>
        <p:txBody>
          <a:bodyPr/>
          <a:lstStyle/>
          <a:p>
            <a:r>
              <a:rPr lang="sk-SK" dirty="0"/>
              <a:t>Bezpečnostný manažment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3111E-261B-4DDE-B9BD-A5AB3B2CF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Voj. 1.st. Veronika OLEJNÍKOVÁ</a:t>
            </a:r>
          </a:p>
          <a:p>
            <a:r>
              <a:rPr lang="sk-SK" dirty="0"/>
              <a:t>Voj. 1.st. František PARAJ</a:t>
            </a:r>
          </a:p>
          <a:p>
            <a:r>
              <a:rPr lang="sk-SK" dirty="0"/>
              <a:t>M11b BOŠ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74DECC-C3C0-45CE-A709-50508405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38" y="2807167"/>
            <a:ext cx="3213718" cy="32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95323-5347-4046-B2AC-C7A340B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BM ako vedná disciplína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8C0DFE-3F91-414A-90B6-2730B13E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Logický súhrn poznatkov – zásady, metódy a postupy riadenia – oblasť bezpečnosti osôb, majetku a životného prostredia referenčného objektu</a:t>
            </a:r>
          </a:p>
          <a:p>
            <a:r>
              <a:rPr lang="sk-SK" dirty="0"/>
              <a:t>Neposkytuje jasné a univerzálne návody ako riadiť bezpečnosť v akejkoľvek organizácii – neustála zmena reality</a:t>
            </a:r>
          </a:p>
          <a:p>
            <a:r>
              <a:rPr lang="sk-SK" dirty="0"/>
              <a:t>Predmet skúmania – </a:t>
            </a:r>
            <a:r>
              <a:rPr lang="sk-SK" b="1" dirty="0"/>
              <a:t>bezpečnosť referenčných objektov</a:t>
            </a:r>
          </a:p>
          <a:p>
            <a:r>
              <a:rPr lang="sk-SK" dirty="0"/>
              <a:t>poslanie – vytvorenie metodológie manažérstva bezpečnosti – systém manažérstva bezpečnosti</a:t>
            </a:r>
          </a:p>
          <a:p>
            <a:r>
              <a:rPr lang="sk-SK" dirty="0"/>
              <a:t>Internacionalizácia BM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8C0A93-17A5-4499-8D04-DEF09C55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3F8D-94B3-4674-9DE8-A64AF32F8974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0779136-6481-4D58-8DE6-BEAE14D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6128C0-B350-45C6-8044-74310279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BM ako umenie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6CA441-4804-4492-8D9C-28539761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Najdôležitejšia schopnosť – riadenie podriadených</a:t>
            </a:r>
          </a:p>
          <a:p>
            <a:r>
              <a:rPr lang="sk-SK" dirty="0"/>
              <a:t>Úspešnosť bezpečnostného manažéra – dosiahnutie požadovanej úrovne bezpečnosti pri najnižších nákladoch</a:t>
            </a:r>
          </a:p>
          <a:p>
            <a:r>
              <a:rPr lang="sk-SK" dirty="0"/>
              <a:t>Manažment ako umenia – umiestniť správnych ľudí na správne miesta + komunikácia – pre zabezpečenie ochrany a bezpečnosti RO</a:t>
            </a:r>
          </a:p>
          <a:p>
            <a:r>
              <a:rPr lang="sk-SK" dirty="0"/>
              <a:t>Dôležitosť individuálnych schopností bezpečnostných manažérov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A48C05-B15C-43A3-88CB-329B415D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00A-DC5E-4233-84D0-8B4300D046DE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F18299-CFE9-44E6-8EE2-2BF891C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EF6F8-08EC-4D04-9DAF-E2CEB385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A1083D-7846-4E85-A25A-9B5222D5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Prístupy ku charakteristike: </a:t>
            </a:r>
          </a:p>
          <a:p>
            <a:pPr lvl="1"/>
            <a:r>
              <a:rPr lang="sk-SK" dirty="0"/>
              <a:t>Jednodimenzionálny </a:t>
            </a:r>
          </a:p>
          <a:p>
            <a:pPr lvl="1"/>
            <a:r>
              <a:rPr lang="sk-SK" dirty="0"/>
              <a:t>Viacdimenzionálny </a:t>
            </a:r>
          </a:p>
          <a:p>
            <a:endParaRPr lang="sk-SK" dirty="0"/>
          </a:p>
          <a:p>
            <a:r>
              <a:rPr lang="sk-SK" dirty="0"/>
              <a:t>3 charakteristiky </a:t>
            </a:r>
          </a:p>
          <a:p>
            <a:pPr lvl="1"/>
            <a:r>
              <a:rPr lang="sk-SK" dirty="0"/>
              <a:t>Informačná </a:t>
            </a:r>
          </a:p>
          <a:p>
            <a:pPr lvl="1"/>
            <a:r>
              <a:rPr lang="sk-SK" dirty="0"/>
              <a:t>Rozhodovacia </a:t>
            </a:r>
          </a:p>
          <a:p>
            <a:pPr lvl="1"/>
            <a:r>
              <a:rPr lang="sk-SK" dirty="0"/>
              <a:t>Funkčná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B189E8-3A99-4FFA-B430-17DAAE02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159-82F0-40B3-9C13-4907E54F9EAC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1ABA4E-DC6E-4BCD-A9E2-F7EADA6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5B95C-5C22-404C-B4A5-5CB10B1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Informačná charakteristika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DE2924-62B9-4954-9FAA-1E20C570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= zdroj rozvoja spoločenského života v globálnom meradle a najvýznamnejším zdrojom inovácií a zmien</a:t>
            </a:r>
          </a:p>
          <a:p>
            <a:endParaRPr lang="sk-SK" dirty="0"/>
          </a:p>
          <a:p>
            <a:r>
              <a:rPr lang="sk-SK" dirty="0"/>
              <a:t>Manažéri (informačné roly) </a:t>
            </a:r>
          </a:p>
          <a:p>
            <a:pPr lvl="1"/>
            <a:r>
              <a:rPr lang="sk-SK" dirty="0"/>
              <a:t>pozorovateľ (monitor),</a:t>
            </a:r>
            <a:endParaRPr lang="cs-CZ" dirty="0"/>
          </a:p>
          <a:p>
            <a:pPr lvl="1"/>
            <a:r>
              <a:rPr lang="sk-SK" dirty="0"/>
              <a:t> šíriteľ informácií (informátor), </a:t>
            </a:r>
            <a:endParaRPr lang="cs-CZ" dirty="0"/>
          </a:p>
          <a:p>
            <a:pPr lvl="1"/>
            <a:r>
              <a:rPr lang="sk-SK" dirty="0"/>
              <a:t>hovorca.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278DF2-01F7-48EF-9013-E78C9144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BC80-8610-4718-9B33-7DF411E9841D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F70098-9A3B-4A3F-A068-4FE1615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780BF1-1DF6-4AF2-B6BD-717876CF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Rozhodovacia charakteristika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A21196-B6E7-41B7-A29B-02FEA9C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Predstaviteľ - </a:t>
            </a:r>
            <a:r>
              <a:rPr lang="sk-SK" dirty="0" err="1"/>
              <a:t>Herbert</a:t>
            </a:r>
            <a:r>
              <a:rPr lang="sk-SK" dirty="0"/>
              <a:t> Alexander </a:t>
            </a:r>
            <a:r>
              <a:rPr lang="sk-SK" dirty="0" err="1"/>
              <a:t>Simon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Proces rozhodovania: </a:t>
            </a:r>
          </a:p>
          <a:p>
            <a:pPr lvl="1"/>
            <a:r>
              <a:rPr lang="sk-SK" dirty="0"/>
              <a:t>na prípravu a prijatie rozhodnutia (rozhodovanie), </a:t>
            </a:r>
            <a:endParaRPr lang="cs-CZ" dirty="0"/>
          </a:p>
          <a:p>
            <a:pPr lvl="1"/>
            <a:r>
              <a:rPr lang="sk-SK" dirty="0"/>
              <a:t>na zabezpečovanie realizácie rozhodnutia.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3F67174-F967-4633-8398-0058344B0075}"/>
              </a:ext>
            </a:extLst>
          </p:cNvPr>
          <p:cNvPicPr/>
          <p:nvPr/>
        </p:nvPicPr>
        <p:blipFill rotWithShape="1">
          <a:blip r:embed="rId2"/>
          <a:srcRect t="63492" r="57936" b="18636"/>
          <a:stretch/>
        </p:blipFill>
        <p:spPr bwMode="auto">
          <a:xfrm>
            <a:off x="677333" y="4083729"/>
            <a:ext cx="8111559" cy="1957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3C17D13-E793-4DAD-B668-7606187E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829A-D021-40C1-98B7-7D6BA56B26AB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BDAA2FE-0377-49F4-987B-090BE16D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C8AA0-DFEB-4AE2-98D7-3D91F8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Rozhodovacia charakteristika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B9F492-0829-416F-B590-5D4D254F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Prvky rozhodovacieho procesu: </a:t>
            </a:r>
          </a:p>
          <a:p>
            <a:pPr lvl="1"/>
            <a:r>
              <a:rPr lang="sk-SK" dirty="0"/>
              <a:t>cieľ rozhodovania</a:t>
            </a:r>
            <a:endParaRPr lang="cs-CZ" dirty="0"/>
          </a:p>
          <a:p>
            <a:pPr lvl="1"/>
            <a:r>
              <a:rPr lang="sk-SK" dirty="0"/>
              <a:t>subjekt rozhodovania</a:t>
            </a:r>
            <a:endParaRPr lang="cs-CZ" dirty="0"/>
          </a:p>
          <a:p>
            <a:pPr lvl="1"/>
            <a:r>
              <a:rPr lang="sk-SK" dirty="0"/>
              <a:t>objekt rozhodovania</a:t>
            </a:r>
            <a:endParaRPr lang="cs-CZ" dirty="0"/>
          </a:p>
          <a:p>
            <a:pPr lvl="1"/>
            <a:r>
              <a:rPr lang="sk-SK" dirty="0"/>
              <a:t>možné alternatívy</a:t>
            </a:r>
            <a:endParaRPr lang="cs-CZ" dirty="0"/>
          </a:p>
          <a:p>
            <a:pPr lvl="1"/>
            <a:r>
              <a:rPr lang="sk-SK" dirty="0"/>
              <a:t>kritériá rozhodovania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29A33B-7512-4BA8-93CA-41B4476B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894-4EFA-4994-96A0-F61AF0B928D3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F8345-4F80-40BE-A0BE-1259B87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8984B-C9B7-4DAA-9279-CA797EC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Funkčná charakteristika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036CE9-9C64-439D-B11C-91E49034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Bezpečnostný manažment vnímaný z pohľadu činností, ktoré plní. </a:t>
            </a:r>
          </a:p>
          <a:p>
            <a:r>
              <a:rPr lang="sk-SK" dirty="0"/>
              <a:t>Manažérske  </a:t>
            </a:r>
            <a:r>
              <a:rPr lang="sk-SK" dirty="0" err="1"/>
              <a:t>funkciíe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plánovanie (</a:t>
            </a:r>
            <a:r>
              <a:rPr lang="sk-SK" dirty="0" err="1"/>
              <a:t>planning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organizovanie (</a:t>
            </a:r>
            <a:r>
              <a:rPr lang="sk-SK" dirty="0" err="1"/>
              <a:t>organizing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personálne zaistenie (</a:t>
            </a:r>
            <a:r>
              <a:rPr lang="sk-SK" dirty="0" err="1"/>
              <a:t>staffing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vedenie ľudí (</a:t>
            </a:r>
            <a:r>
              <a:rPr lang="sk-SK" dirty="0" err="1"/>
              <a:t>leading</a:t>
            </a:r>
            <a:r>
              <a:rPr lang="sk-SK" dirty="0"/>
              <a:t>)</a:t>
            </a:r>
            <a:endParaRPr lang="cs-CZ" dirty="0"/>
          </a:p>
          <a:p>
            <a:pPr lvl="1"/>
            <a:r>
              <a:rPr lang="sk-SK" dirty="0"/>
              <a:t>kontrola (</a:t>
            </a:r>
            <a:r>
              <a:rPr lang="sk-SK" dirty="0" err="1"/>
              <a:t>controlling</a:t>
            </a:r>
            <a:r>
              <a:rPr lang="sk-SK" dirty="0"/>
              <a:t>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1139DF7-FE45-41F1-9E3B-9EBD1DAC1023}"/>
              </a:ext>
            </a:extLst>
          </p:cNvPr>
          <p:cNvPicPr/>
          <p:nvPr/>
        </p:nvPicPr>
        <p:blipFill rotWithShape="1">
          <a:blip r:embed="rId2"/>
          <a:srcRect l="38624" t="30069" r="38218" b="47090"/>
          <a:stretch/>
        </p:blipFill>
        <p:spPr bwMode="auto">
          <a:xfrm>
            <a:off x="4385568" y="2794000"/>
            <a:ext cx="4888433" cy="2654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1CDC43-3AE3-4B98-80C3-6B41F31C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543B-F0FE-4FD7-94CD-5094CC828255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DCC57B-56AA-4A94-A42D-3F581B7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5BAD-30CC-4D7F-A206-6E64AAD0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Systémový prístup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67D7EF-6B37-451F-9FB7-296561DD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Systém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Základné funkcie: </a:t>
            </a:r>
          </a:p>
          <a:p>
            <a:pPr lvl="1"/>
            <a:r>
              <a:rPr lang="sk-SK" dirty="0"/>
              <a:t>Cieľ</a:t>
            </a:r>
          </a:p>
          <a:p>
            <a:pPr lvl="1"/>
            <a:r>
              <a:rPr lang="sk-SK" dirty="0"/>
              <a:t>Funkcia</a:t>
            </a:r>
          </a:p>
          <a:p>
            <a:pPr lvl="1"/>
            <a:r>
              <a:rPr lang="sk-SK" dirty="0"/>
              <a:t>Štruktúra </a:t>
            </a:r>
          </a:p>
          <a:p>
            <a:pPr lvl="1"/>
            <a:r>
              <a:rPr lang="sk-SK" dirty="0"/>
              <a:t>Interakcia s prvkami okolia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Vzťah systému a okolia</a:t>
            </a:r>
          </a:p>
          <a:p>
            <a:endParaRPr lang="cs-CZ" dirty="0"/>
          </a:p>
          <a:p>
            <a:r>
              <a:rPr lang="sk-SK" dirty="0"/>
              <a:t>Vzťah systému k okoliu (vstupy a výstupy)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EBB9C5-EBB3-4DA1-A06D-973EE3E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BC76-97CE-4056-BA51-AED2C6F9AD0F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A8F8F4-3DEE-4E6F-A178-0BC19DCF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8347AD-1AEA-487F-AF44-090A41F6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977E05-8064-4AAF-8BFA-055E46A5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BELAN, Ľ. 2015. Bezpečnostný manažment. Žilinská univerzita. 201 s. ISBN 978-80-554-1163-7 </a:t>
            </a:r>
          </a:p>
          <a:p>
            <a:endParaRPr lang="sk-SK" dirty="0"/>
          </a:p>
          <a:p>
            <a:r>
              <a:rPr lang="cs-CZ" dirty="0"/>
              <a:t>BELAN, Ľ. BELAN, L. 2013. </a:t>
            </a:r>
            <a:r>
              <a:rPr lang="sk-SK" dirty="0"/>
              <a:t>Bezpečnostný manažment – špecifický druh manažmentu. Žilinská univerzita. 7s.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F82873-9A8E-4397-94CB-01E6B5E7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1D8-721B-4C87-B9CE-E6C54AEBE8C9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E9C24D-7324-45A9-BE93-B6A3C2E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0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7DA3649-1C72-4840-8CF4-0F959AA7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57" y="1461856"/>
            <a:ext cx="5359482" cy="1059402"/>
          </a:xfrm>
        </p:spPr>
        <p:txBody>
          <a:bodyPr/>
          <a:lstStyle/>
          <a:p>
            <a:r>
              <a:rPr lang="sk-SK" dirty="0"/>
              <a:t>Ďakujeme za pozornosť! </a:t>
            </a:r>
            <a:endParaRPr lang="cs-CZ" dirty="0"/>
          </a:p>
        </p:txBody>
      </p:sp>
      <p:sp>
        <p:nvSpPr>
          <p:cNvPr id="5" name="Nadpis 3">
            <a:extLst>
              <a:ext uri="{FF2B5EF4-FFF2-40B4-BE49-F238E27FC236}">
                <a16:creationId xmlns:a16="http://schemas.microsoft.com/office/drawing/2014/main" id="{C71A997F-0184-4CC0-A586-E52EDE0AC377}"/>
              </a:ext>
            </a:extLst>
          </p:cNvPr>
          <p:cNvSpPr txBox="1">
            <a:spLocks/>
          </p:cNvSpPr>
          <p:nvPr/>
        </p:nvSpPr>
        <p:spPr>
          <a:xfrm>
            <a:off x="4301169" y="3645763"/>
            <a:ext cx="8596668" cy="1059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Otázky?</a:t>
            </a:r>
            <a:endParaRPr lang="cs-CZ" dirty="0"/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A9D689BA-B69D-4CB2-ACC8-BDA71B05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4EA3-DA93-4145-995B-BD881AEB5D80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EDC47-1EF9-4AC2-8E86-AB46558E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3E70F-EB1C-454C-ACCC-31FCB2A3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469BCC-49CB-4343-8169-D4D6ED74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Definície bezpečnostného manažmentu</a:t>
            </a:r>
          </a:p>
          <a:p>
            <a:r>
              <a:rPr lang="sk-SK" dirty="0"/>
              <a:t>Aplikovateľnosť bezpečnostného manažmentu </a:t>
            </a:r>
          </a:p>
          <a:p>
            <a:r>
              <a:rPr lang="sk-SK" dirty="0"/>
              <a:t>Významy bezpečnostného manažmentu </a:t>
            </a:r>
          </a:p>
          <a:p>
            <a:pPr lvl="1"/>
            <a:r>
              <a:rPr lang="sk-SK" dirty="0"/>
              <a:t>Špecifická aktivita na zachovanie bezpečnosti</a:t>
            </a:r>
          </a:p>
          <a:p>
            <a:pPr lvl="1"/>
            <a:r>
              <a:rPr lang="sk-SK" dirty="0"/>
              <a:t>Profesia pracovníkov</a:t>
            </a:r>
          </a:p>
          <a:p>
            <a:pPr lvl="1"/>
            <a:r>
              <a:rPr lang="sk-SK" dirty="0"/>
              <a:t>Vedná disciplína (teória)</a:t>
            </a:r>
          </a:p>
          <a:p>
            <a:pPr lvl="1"/>
            <a:r>
              <a:rPr lang="sk-SK" dirty="0"/>
              <a:t>Umenie riadiť</a:t>
            </a:r>
          </a:p>
          <a:p>
            <a:r>
              <a:rPr lang="sk-SK" dirty="0"/>
              <a:t>Charakteristiky bezpečnostného manažmentu </a:t>
            </a:r>
          </a:p>
          <a:p>
            <a:pPr lvl="1"/>
            <a:r>
              <a:rPr lang="sk-SK" dirty="0"/>
              <a:t>Informačná </a:t>
            </a:r>
          </a:p>
          <a:p>
            <a:pPr lvl="1"/>
            <a:r>
              <a:rPr lang="sk-SK" dirty="0"/>
              <a:t>Rozhodovacia </a:t>
            </a:r>
          </a:p>
          <a:p>
            <a:pPr lvl="1"/>
            <a:r>
              <a:rPr lang="sk-SK" dirty="0"/>
              <a:t>Funkčná </a:t>
            </a:r>
          </a:p>
          <a:p>
            <a:r>
              <a:rPr lang="sk-SK" dirty="0"/>
              <a:t>Systémový prístup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A0D2CD-865F-4E3F-AB1F-5408829D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D1D-C817-40D9-B004-D64E5E6D2AE3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116909-6552-4F23-A375-A04D88F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AB27F5-2608-4BEA-A0C2-E575E2BB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Definície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A096D1-8223-4D90-94F3-F9C5CE9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Terminologický slovník – BM =  </a:t>
            </a:r>
            <a:r>
              <a:rPr lang="sk-SK" i="1" dirty="0"/>
              <a:t>„Špecifická zmysluplná činnosť riadiacich funkcionárov a bezpečnostných pracovníkov v organizáciách, zameraná na odvrátenie alebo minimalizáciu vonkajších i vnútorných bezpečnostných rizík, resp. bezpečnostných ohrození rôznej povahy a príčiny, pre ochranu života a majetku občanov, obcí a spoločnosti, obsahujúca v sebe prvky rizikového, krízového, havarijného a hodnotového manažmentu.“</a:t>
            </a:r>
          </a:p>
          <a:p>
            <a:r>
              <a:rPr lang="sk-SK" dirty="0"/>
              <a:t>Nedostatok definície – nevychádza zo zásad manažmentu – zameranie len na fyzickú a objektovú bezpečnosť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FC1593-5528-485E-A91C-8B1ADEA8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21B-8591-4ED1-AF2E-3A2205DA224A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8FF7225-1AA6-4345-9731-7EEEC35F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7347C-3DB4-4476-B231-5457770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Definície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899B47-8E6D-4529-8579-810DFBED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Mnohostrannosť bezpečnosti – potreba riadiť všetky podsektory bezpečnostného sektora referenčného objektu</a:t>
            </a:r>
          </a:p>
          <a:p>
            <a:r>
              <a:rPr lang="sk-SK" dirty="0"/>
              <a:t>Logický súhrn poznatkov o princípoch, metódach a postupoch riadenia v oblasti zabezpečovania bezpečnostnej ochrany</a:t>
            </a:r>
          </a:p>
          <a:p>
            <a:r>
              <a:rPr lang="sk-SK" dirty="0"/>
              <a:t>Skupina ľudí (výkonný manažment) – riadenie a správa vytvoreného bezpečnostného systému</a:t>
            </a:r>
          </a:p>
          <a:p>
            <a:r>
              <a:rPr lang="sk-SK" dirty="0"/>
              <a:t>BM – špecifický druh manažmentu – manažérstvo bezpečnosti referenčných objektov</a:t>
            </a:r>
          </a:p>
          <a:p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C9FF5C-779A-4371-ACF4-07072C2D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A85F-EF0F-4BB1-B09C-3B486F9AB424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84FF0A-7849-4FD4-ABE8-0D641D3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9CE782-1E1F-4D5C-9EFF-50B9026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Definície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7FA2D-D4A6-4820-BB5B-BBCCCCF1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široká pôvodná definícia – začiatok skúmania bezpečnosti – mnoho nedostatkov </a:t>
            </a:r>
          </a:p>
          <a:p>
            <a:r>
              <a:rPr lang="sk-SK" dirty="0"/>
              <a:t>Potreba úpravy definícii v súčasnosti – nie len technické hľadisko ochrany objektov – ale aj prvky manažmentu</a:t>
            </a:r>
          </a:p>
          <a:p>
            <a:r>
              <a:rPr lang="sk-SK" dirty="0"/>
              <a:t>Spojenie s pojmom </a:t>
            </a:r>
            <a:r>
              <a:rPr lang="sk-SK" b="1" dirty="0"/>
              <a:t>referenčný objekt – </a:t>
            </a:r>
            <a:r>
              <a:rPr lang="sk-SK" dirty="0"/>
              <a:t>základný prvok bezpečnosti – ochrana pri existenčne ohrozenej jej chránenej hodnote = entity, ktoré sú existenčne ohrozené – legitímne nárokovanie práva na prežitie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D83514-F0AA-4FEB-AC16-CDA7DDB6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1CE7-511C-4A5F-AEB2-17D22B7B1B59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BE775D-759F-4480-B560-2408970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0A2DF-3CAC-42F3-A942-D476BEF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Aplikovateľnosť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EAD13B-8325-42A3-9120-21D6DD52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BM možno aplikovať:</a:t>
            </a:r>
          </a:p>
          <a:p>
            <a:pPr lvl="1"/>
            <a:r>
              <a:rPr lang="sk-SK" dirty="0"/>
              <a:t>Akákoľvek veľkosť organizácie (RO)</a:t>
            </a:r>
            <a:endParaRPr lang="cs-CZ" dirty="0"/>
          </a:p>
          <a:p>
            <a:pPr lvl="1"/>
            <a:r>
              <a:rPr lang="sk-SK" dirty="0"/>
              <a:t>Všetky typy organizácie (RO)</a:t>
            </a:r>
          </a:p>
          <a:p>
            <a:pPr lvl="1"/>
            <a:r>
              <a:rPr lang="sk-SK" dirty="0"/>
              <a:t>Všetky úrovne riadenia</a:t>
            </a:r>
          </a:p>
          <a:p>
            <a:pPr lvl="1"/>
            <a:r>
              <a:rPr lang="sk-SK" dirty="0"/>
              <a:t>Všetky oblasti činnosti organizácie</a:t>
            </a:r>
          </a:p>
          <a:p>
            <a:pPr lvl="1"/>
            <a:r>
              <a:rPr lang="sk-SK" dirty="0"/>
              <a:t>V každom teritóriu, kde organizácia (RO) pôsobí a sídli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86948F0-6D76-4F93-A61B-C995015D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6F2-7E88-4800-AFB8-5AD2AD02AA92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53C3CE-933C-4031-A783-BC3B465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95972F-82F4-4265-AB40-6D6465E7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Významy BM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EAA80C-9761-41A9-ADA2-AF4B41BD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Možnosť charakterizovať ako:</a:t>
            </a:r>
          </a:p>
          <a:p>
            <a:pPr lvl="1"/>
            <a:r>
              <a:rPr lang="sk-SK" dirty="0"/>
              <a:t>Špecifická aktivita na zachovanie bezpečnosti</a:t>
            </a:r>
          </a:p>
          <a:p>
            <a:pPr lvl="1"/>
            <a:r>
              <a:rPr lang="sk-SK" dirty="0"/>
              <a:t>Profesia pracovníkov</a:t>
            </a:r>
          </a:p>
          <a:p>
            <a:pPr lvl="1"/>
            <a:r>
              <a:rPr lang="sk-SK" dirty="0"/>
              <a:t>Vedná disciplína (teória)</a:t>
            </a:r>
          </a:p>
          <a:p>
            <a:pPr lvl="1"/>
            <a:r>
              <a:rPr lang="sk-SK" dirty="0"/>
              <a:t>Umenie riadiť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74DAB2-4CF2-43DD-9489-9ED82EE9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845B-65B5-4C5B-AE7A-3EBF33F48203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729428-0CBD-4669-8781-61574670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F5FE4A-0F3B-40BE-933D-5E4F4263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BM ako špecifická aktivita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35015A-F0A5-494B-A82D-07E8695B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Špecifická uvedomelá ľudská činnosť – dosiahnutie vopred stanovených bezpečnostných cieľov = súhrn všetkých činností na zaistenie bezpečnosti osôb a majetku</a:t>
            </a:r>
          </a:p>
          <a:p>
            <a:r>
              <a:rPr lang="sk-SK" dirty="0"/>
              <a:t>Špecifická aktivita manažmentu – manažérstvo bezpečnosti referenčného objektu</a:t>
            </a:r>
          </a:p>
          <a:p>
            <a:r>
              <a:rPr lang="sk-SK" dirty="0"/>
              <a:t>Uskutočnená manažérmi spolu s bezpečnostnými manažérmi a bezpečnostnými pracovníkmi</a:t>
            </a:r>
          </a:p>
          <a:p>
            <a:r>
              <a:rPr lang="sk-SK" dirty="0"/>
              <a:t>Účasť v procese strategického riadenia organizácie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BB5AD8-0441-4E16-9540-E1CA1BDC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CD27-43A7-404A-A27C-997CDCD52C03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9E598D-7B84-448F-943E-D597D2E0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D5EBC-6DA6-4049-AC8D-D7C6FAA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BM ako profesia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245E71-BD3E-40D8-9FAB-4A5316B3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Skupina ľudí – zodpovednosť za bezpečnosť organizácie – dosiahnutie vopred stanovených bezpečnostných cieľov – riadenie bezpečnostného systému</a:t>
            </a:r>
          </a:p>
          <a:p>
            <a:r>
              <a:rPr lang="sk-SK" dirty="0"/>
              <a:t>Podieľajú sa:</a:t>
            </a:r>
          </a:p>
          <a:p>
            <a:pPr lvl="1"/>
            <a:r>
              <a:rPr lang="sk-SK" dirty="0"/>
              <a:t>Vrcholoví manažéri</a:t>
            </a:r>
          </a:p>
          <a:p>
            <a:pPr lvl="1"/>
            <a:r>
              <a:rPr lang="sk-SK" dirty="0"/>
              <a:t>Línioví manažéri</a:t>
            </a:r>
          </a:p>
          <a:p>
            <a:pPr lvl="1"/>
            <a:r>
              <a:rPr lang="sk-SK" dirty="0"/>
              <a:t>Bezpečnostní manažéri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574722-CAE1-49EC-8827-7C6CC6FE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405-B459-4003-AE44-2C0CA4F760C5}" type="datetime1">
              <a:rPr lang="sk-SK" smtClean="0"/>
              <a:t>23. 2. 2020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2647BB6-44D9-4262-9E49-1DB0637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82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707</Words>
  <Application>Microsoft Office PowerPoint</Application>
  <PresentationFormat>Širokoúhlá obrazovka</PresentationFormat>
  <Paragraphs>155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Fazeta</vt:lpstr>
      <vt:lpstr>Bezpečnostný manažment</vt:lpstr>
      <vt:lpstr>Obsah</vt:lpstr>
      <vt:lpstr>Definície BM</vt:lpstr>
      <vt:lpstr>Definície BM</vt:lpstr>
      <vt:lpstr>Definície BM</vt:lpstr>
      <vt:lpstr>Aplikovateľnosť BM</vt:lpstr>
      <vt:lpstr>Významy BM</vt:lpstr>
      <vt:lpstr>BM ako špecifická aktivita</vt:lpstr>
      <vt:lpstr>BM ako profesia</vt:lpstr>
      <vt:lpstr>BM ako vedná disciplína</vt:lpstr>
      <vt:lpstr>BM ako umenie</vt:lpstr>
      <vt:lpstr>Charakteristiky BM</vt:lpstr>
      <vt:lpstr>Informačná charakteristika </vt:lpstr>
      <vt:lpstr>Rozhodovacia charakteristika</vt:lpstr>
      <vt:lpstr>Rozhodovacia charakteristika</vt:lpstr>
      <vt:lpstr>Funkčná charakteristika</vt:lpstr>
      <vt:lpstr>Systémový prístup</vt:lpstr>
      <vt:lpstr>Použitá literatúra</vt:lpstr>
      <vt:lpstr>Ďakujeme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Veronika Olejníková</dc:creator>
  <cp:lastModifiedBy>Veronika Olejníková</cp:lastModifiedBy>
  <cp:revision>11</cp:revision>
  <dcterms:created xsi:type="dcterms:W3CDTF">2020-02-14T07:28:52Z</dcterms:created>
  <dcterms:modified xsi:type="dcterms:W3CDTF">2020-02-23T22:33:30Z</dcterms:modified>
</cp:coreProperties>
</file>