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72" r:id="rId13"/>
    <p:sldId id="269" r:id="rId14"/>
    <p:sldId id="273" r:id="rId15"/>
    <p:sldId id="270" r:id="rId16"/>
    <p:sldId id="271" r:id="rId17"/>
    <p:sldId id="281" r:id="rId18"/>
    <p:sldId id="264" r:id="rId19"/>
    <p:sldId id="265" r:id="rId20"/>
    <p:sldId id="274" r:id="rId21"/>
    <p:sldId id="275" r:id="rId22"/>
    <p:sldId id="276" r:id="rId23"/>
    <p:sldId id="277" r:id="rId24"/>
    <p:sldId id="278" r:id="rId25"/>
    <p:sldId id="282" r:id="rId26"/>
    <p:sldId id="283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009F4-EF9D-433E-AE48-48D21DD4B891}" type="datetimeFigureOut">
              <a:rPr lang="cs-CZ" smtClean="0"/>
              <a:t>09.03.2020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A5ECF-0AD8-4B4F-B6EC-EB8665F79E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594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Hasičský a záchranný zbor sa podieľa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plnení úloh pri poskytovaní predlekárskej pomoci a na odsune ranených a chorých najmä pri požiaroch, haváriách, živelných pohromách a iných mimoriadnych udalostiach,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zabezpečovaní núdzového zásobovania a núdzového ubytovania obyvateľstva a na poskytovaní humanitárnej pomoci,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likvidácii ohnísk nákaz zvierat,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 na plnení úloh integrovaného záchranného systému, civilnej ochrany, pri príprave na obranu štátu a úloh súvisiacich s mobilizačnými prípravami,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plnení úloh vedecko-technického rozvoja na úseku ochrany pred požiarmi.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 plnení svojich úloh Hasičský a záchranný zbor spolupracuje so štátnymi orgánmi, s orgánmi samosprávy, právnickými osobami, občianskymi združeniami a s fyzickými osobami.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A5ECF-0AD8-4B4F-B6EC-EB8665F79EB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3346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Prezídium Hasičského a záchranného zboru</a:t>
            </a:r>
            <a:endParaRPr lang="cs-CZ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organizačným útvarom Ministerstva vnútra Slovenskej republiky a plní úlohy: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oblasti ústredného riadenia a kontroly prípravy vykonávania povodňových záchranných prác;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 vymedzenom rozsahu sa podieľa na plnení úloh integrovaného záchranného systému 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koná tiež v majetkových, finančných veciach,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koná vo veciach služobného pomeru príslušníkov Hasičského a záchranného zboru a v pracovnoprávnych veciach zamestnancov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A5ECF-0AD8-4B4F-B6EC-EB8665F79EB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3905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Záchranná brigáda Hasičského a záchranného zboru v Žiline vznikla 1. januára 2003 transformáciou 72. záchrannej brigády Civilnej ochrany do Hasičského a záchranného zboru. Je predurčená pre kraj Žilina a jeho okresy, kraj Banská Bystrica a jeho okresy a kraj Trenčín a jeho okresy, okrem okresov Myjava   a Nové Mesto n/Váhom.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A5ECF-0AD8-4B4F-B6EC-EB8665F79EB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053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Úlohy: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zabezpečuje v súčinnosti s autorizovanými osobami, akreditovanými laboratóriami a certifikačnými orgánmi skúšanie určených a vybraných vlastností hasičskej a záchranárskej techniky a vecných prostriedkov používaných v hasičských jednotkách,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vykonáva činnosti súvisiace s preukazovaním zhody stavebných výrobkov podľa osobitných predpisov</a:t>
            </a:r>
            <a:r>
              <a:rPr lang="sk-SK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 rozsahu určenom osvedčením o autorizácii vydaným Ministerstvom výstavby a regionálneho rozvoja Slovenskej republiky,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posudzuje výrobky, ktoré nie sú určenými výrobkami ustanovenými na posudzovanie zhody podľa osobitných predpisov</a:t>
            </a:r>
            <a:r>
              <a:rPr lang="sk-SK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z hľadiska ich protipožiarnej bezpečnosti,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spolupracuje s prezídiom zboru a s príslušnými ústrednými orgánmi vo veciach autorizácie, posudzovania zhody a technického osvedčovania dohľadu nad trhom určených výrobkov,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A5ECF-0AD8-4B4F-B6EC-EB8665F79EB1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4551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Škola neposkytuje vzdelávanie žiakom po absolvovaní základnej školy v dennom štúdiu. 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Úlohy rezortného vzdelávacieho zariadenia plní škola najmä organizovaním základnej prípravy a špecializovanej odbornej prípravy príslušníkov Hasičského a záchranného zboru vrátane systému celoživotného vzdelávania.</a:t>
            </a:r>
            <a:b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zákone vymedzenom rozsahu sa podieľa na obsahovej príprave a vykonávaní základnej, špecializovanej a cyklickej prípravy zamestnancov závodných hasičských útvarov. V súlade s udelenými akreditáciami škola vykonáva základnú a aktualizačnú odbornú prípravu na úseku ochrany pred požiarmi, najmä pre technikov požiarnej ochrany a špecialistov požiarnej ochrany.</a:t>
            </a:r>
            <a:b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Škola spolupracuje so strednými a vysokými školami, ktoré zabezpečujú výučbu so študijným zameraním na ochranu pred požiarmi. Od roku 2006 je škola stálym členom Európskej asociácie hasičských škôl EFSCA.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A5ECF-0AD8-4B4F-B6EC-EB8665F79EB1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5013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Základnou organizačnou zložkou hasičskej jednotky je družstvo. Družstvo tvorí veliteľ a ďalšie tri osoby až osem osôb. Čatu tvorí dve alebo tri hasičské družstvá.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Členovia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hasičskej jednotky sa zaraďujú do týchto funkcií: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Symbol" panose="05050102010706020507" pitchFamily="18" charset="2"/>
              </a:rPr>
              <a:t>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hasič,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Symbol" panose="05050102010706020507" pitchFamily="18" charset="2"/>
              </a:rPr>
              <a:t>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starší hasič,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Symbol" panose="05050102010706020507" pitchFamily="18" charset="2"/>
              </a:rPr>
              <a:t>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technik-strojník,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Symbol" panose="05050102010706020507" pitchFamily="18" charset="2"/>
              </a:rPr>
              <a:t>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veliteľ družstva, technik špecialista odbornej služby,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Symbol" panose="05050102010706020507" pitchFamily="18" charset="2"/>
              </a:rPr>
              <a:t>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veliteľ jednotky.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nepretržitý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príjem hlásení 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vzniku požiarov, živelných pohrôm a iných mimoriadnych udalostí sa zriaďuje ohlasovňa požiarov,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mestskom hasičskom a záchrannom zbore,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závodnom hasičskom útvare alebo v závodnom hasičskom zbore právnickej osoby alebo fyzickej osoby-podnikateľa, ak sa nezriaďuje operačné pracovisko,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obci (meste).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Závodný hasičský útvar môže zriadiť operačné pracovisko, ktoré plní funkciu ohlasovne požiarov.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Nepretržitý výkon služby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sa organizuje na zmeny. Zmenu tvoria zamestnanci zaradení na operačnom pracovisku alebo v ohlasovni požiarov a najmenej jedného družstva. Striedanie zmien sa vykonáva za súčasnej prítomnosti zamestnancov, ktorí službu končia a ktorí do služby nastupujú Pri striedaní zmien si zamestnanci vzájomne odovzdávajú nedokončené úlohy, hasičskú techniku, vecné prostriedky hasičskej jednotky a ďalšie prostriedky určené na výkon služby. Zamestnanci vykonávajú službu v zmene podľa organizačného zaradenia určeného rozpisom služieb.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Úlohy hasičských jednotiek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Medzi základné úlohy hasičskej jednotky patrí najmä: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záchrana osôb ohrozených požiarom a zdolávanie požiarov,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záchrana zvierat a majetku ohrozených požiarom,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vykonávanie záchranných prác pri živelných pohromách, poskytovanie pomoci podľa svojich technických možnosti a odbornej kvalifikácie pri bezprostrednom ohrození života pri nehodách a iných mimoriadnych udalostiach,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zabezpečenie akcieschopnosti hasičskej jednotky a jej vecných prostriedkov,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vykonávanie v určenom rozsahu odbornú prípravu svojich zamestnancov a členov.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A5ECF-0AD8-4B4F-B6EC-EB8665F79EB1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840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CD97-832B-47E9-8753-597E1440AA74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814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27CF-0615-46D9-AED4-B82ECE9D90ED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3343845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27CF-0615-46D9-AED4-B82ECE9D90ED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4973258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27CF-0615-46D9-AED4-B82ECE9D90ED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2362883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27CF-0615-46D9-AED4-B82ECE9D90ED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39713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27CF-0615-46D9-AED4-B82ECE9D90ED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7318855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27CF-0615-46D9-AED4-B82ECE9D90ED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1690848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27CF-0615-46D9-AED4-B82ECE9D90ED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6977859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27CF-0615-46D9-AED4-B82ECE9D90ED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4553406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27CF-0615-46D9-AED4-B82ECE9D90ED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0602698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72EB-EFC6-409C-BE84-A269CDBD57F5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530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27CF-0615-46D9-AED4-B82ECE9D90ED}" type="datetime1">
              <a:rPr lang="cs-CZ" smtClean="0"/>
              <a:t>09.03.2020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2635045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27CF-0615-46D9-AED4-B82ECE9D90ED}" type="datetime1">
              <a:rPr lang="cs-CZ" smtClean="0"/>
              <a:t>09.03.2020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8960273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0995-044F-4C72-A75F-3D76412A0D93}" type="datetime1">
              <a:rPr lang="cs-CZ" smtClean="0"/>
              <a:t>09.03.2020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17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1CC6-01C9-4233-A775-7E94B621792D}" type="datetime1">
              <a:rPr lang="cs-CZ" smtClean="0"/>
              <a:t>09.03.2020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900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27CF-0615-46D9-AED4-B82ECE9D90ED}" type="datetime1">
              <a:rPr lang="cs-CZ" smtClean="0"/>
              <a:t>09.03.2020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3675593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9BC6-8F18-40C5-8F8B-2568410E4B63}" type="datetime1">
              <a:rPr lang="cs-CZ" smtClean="0"/>
              <a:t>09.03.2020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157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127CF-0615-46D9-AED4-B82ECE9D90ED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9C283F-B3EE-4E15-AFF1-1B695E7B1A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823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v.sk/?OA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nv.sk/?NISHAZZ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v.sk/" TargetMode="External"/><Relationship Id="rId2" Type="http://schemas.openxmlformats.org/officeDocument/2006/relationships/hyperlink" Target="http://www.minv.sk/?hlavna_technika&amp;stranka=2" TargetMode="Externa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58BB8C-0959-465A-B436-FDAD3E333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43" y="480570"/>
            <a:ext cx="7766936" cy="1646302"/>
          </a:xfrm>
        </p:spPr>
        <p:txBody>
          <a:bodyPr/>
          <a:lstStyle/>
          <a:p>
            <a:r>
              <a:rPr lang="sk-SK" dirty="0"/>
              <a:t>Hasičský a záchranný zbor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46024F2-3245-4141-933E-4555089FB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9083" y="4415681"/>
            <a:ext cx="4003249" cy="1260835"/>
          </a:xfrm>
        </p:spPr>
        <p:txBody>
          <a:bodyPr>
            <a:normAutofit/>
          </a:bodyPr>
          <a:lstStyle/>
          <a:p>
            <a:pPr algn="r"/>
            <a:r>
              <a:rPr lang="sk-SK" dirty="0"/>
              <a:t>Voj.1.st.Veronika Olejníková</a:t>
            </a:r>
          </a:p>
          <a:p>
            <a:pPr algn="r"/>
            <a:r>
              <a:rPr lang="sk-SK" dirty="0"/>
              <a:t>M11bBOŠ</a:t>
            </a:r>
          </a:p>
          <a:p>
            <a:pPr algn="r"/>
            <a:r>
              <a:rPr lang="sk-SK" dirty="0"/>
              <a:t>Krízový manažment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F4F787E-3ADF-44AF-90AD-1792BBFD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6761-73C3-415F-828D-53F379D298D8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37ABB56-0B46-49C9-AD26-BB5338DB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1</a:t>
            </a:fld>
            <a:endParaRPr lang="cs-CZ"/>
          </a:p>
        </p:txBody>
      </p:sp>
      <p:pic>
        <p:nvPicPr>
          <p:cNvPr id="7170" name="Picture 2" descr="Výsledok vyhľadávania obrázkov pre dopyt hasičský a záchranný zbor">
            <a:extLst>
              <a:ext uri="{FF2B5EF4-FFF2-40B4-BE49-F238E27FC236}">
                <a16:creationId xmlns:a16="http://schemas.microsoft.com/office/drawing/2014/main" id="{E1E08B56-1C00-4B2B-A61B-E763EAAEC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1061">
            <a:off x="1248792" y="2093491"/>
            <a:ext cx="3436468" cy="344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63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278245-1E0F-451E-AC1C-57828A57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Záchranná brigáda HaZZ v Žiline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2A93A1-725F-4A6C-A994-A66C8B354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so zdolávaním požiarov, s poskytovaním pomoci a s vykonávaním záchranných prác pri haváriách, živelných pohromách a podieľa sa na poskytovaní pomoci pri iných mimoriadnych udalostiach</a:t>
            </a:r>
            <a:endParaRPr lang="cs-CZ" dirty="0"/>
          </a:p>
          <a:p>
            <a:r>
              <a:rPr lang="sk-SK" dirty="0"/>
              <a:t>poskytuje pomoc v prípadoch ohrozenia života a zdravia osôb a majetku právnických osôb a fyzických osôb, ako aj životného prostredia</a:t>
            </a:r>
            <a:endParaRPr lang="cs-CZ" dirty="0"/>
          </a:p>
          <a:p>
            <a:r>
              <a:rPr lang="sk-SK" dirty="0"/>
              <a:t>podieľa sa na poskytovaní predlekárskej pomoci a lekárskej pomoci a na odsune zranených a chorých</a:t>
            </a:r>
            <a:endParaRPr lang="cs-CZ" dirty="0"/>
          </a:p>
          <a:p>
            <a:r>
              <a:rPr lang="sk-SK" dirty="0"/>
              <a:t>vykonáva v rámci záchranných prác núdzové odstraňovanie stavieb a ľadových bariér a podieľa sa na likvidácii ohnísk nákaz zvierat</a:t>
            </a:r>
            <a:endParaRPr lang="cs-CZ" dirty="0"/>
          </a:p>
          <a:p>
            <a:r>
              <a:rPr lang="sk-SK" dirty="0"/>
              <a:t>podieľa sa na zabezpečovaní núdzového zásobovania a núdzového ubytovania obyvateľstva a na poskytovaní humanitárnej pomoci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94E6C3-C3AF-46DB-965B-6E11C916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1CC-C66B-46C2-B254-19F41D1585B4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B02A361-5C0F-4D7E-AF2C-E7F0DC88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4718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EE45A4-BF0E-498A-BD1D-2475D56F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Záchranná brigáda HaZZ v Humennom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2749B1-3C04-4CF7-BFC5-9998F40C2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zdolávanie požiarov</a:t>
            </a:r>
            <a:endParaRPr lang="cs-CZ" dirty="0"/>
          </a:p>
          <a:p>
            <a:pPr lvl="0"/>
            <a:r>
              <a:rPr lang="sk-SK" dirty="0"/>
              <a:t>vykonávanie záchranných, lokalizačných a likvidačných prác pri technologických haváriách, živelných pohromách a iných mimoriadnych udalostiach</a:t>
            </a:r>
            <a:endParaRPr lang="cs-CZ" dirty="0"/>
          </a:p>
          <a:p>
            <a:pPr lvl="0"/>
            <a:r>
              <a:rPr lang="sk-SK" dirty="0"/>
              <a:t>núdzové odstraňovanie ľadových bariér</a:t>
            </a:r>
            <a:endParaRPr lang="cs-CZ" dirty="0"/>
          </a:p>
          <a:p>
            <a:pPr lvl="0"/>
            <a:r>
              <a:rPr lang="sk-SK" dirty="0"/>
              <a:t>spolupráca pri likvidácii ohnísk nákaz zvierat</a:t>
            </a:r>
            <a:endParaRPr lang="cs-CZ" dirty="0"/>
          </a:p>
          <a:p>
            <a:pPr lvl="0"/>
            <a:r>
              <a:rPr lang="sk-SK" dirty="0"/>
              <a:t>vysielanie potápačského modulu na výkon činností pod vodnou hladinou</a:t>
            </a:r>
            <a:endParaRPr lang="cs-CZ" dirty="0"/>
          </a:p>
          <a:p>
            <a:pPr lvl="0"/>
            <a:r>
              <a:rPr lang="sk-SK" dirty="0"/>
              <a:t>nepretržitý príjem volaní o poskytnutie pomoci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01B6554-3777-4212-B9AB-FEAACFCD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1CC-C66B-46C2-B254-19F41D1585B4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53569AA-DB6E-4070-A5F7-970F50C4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2914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C82049-AFBF-4CE2-B137-7B7F0E81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1CC-C66B-46C2-B254-19F41D1585B4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95D1AB2-F379-4D17-8A67-2ACC6FE2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12</a:t>
            </a:fld>
            <a:endParaRPr lang="cs-CZ"/>
          </a:p>
        </p:txBody>
      </p:sp>
      <p:pic>
        <p:nvPicPr>
          <p:cNvPr id="6" name="Obrázek 5" descr="Organizačná štruktúra záchrannej brigády">
            <a:extLst>
              <a:ext uri="{FF2B5EF4-FFF2-40B4-BE49-F238E27FC236}">
                <a16:creationId xmlns:a16="http://schemas.microsoft.com/office/drawing/2014/main" id="{94861661-68D2-4548-B390-2D7E5A2A29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77" y="612742"/>
            <a:ext cx="7808411" cy="5073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0282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D4D9B4-4DAF-407F-A3CA-4C12A231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Požiarnotechnický a expertízny ústav MV SR v Bratislave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EBCC8D-9391-441C-880C-E222F2930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 pracoviskom Hasičského a záchranného zboru a plní úlohy na úseku </a:t>
            </a:r>
            <a:r>
              <a:rPr lang="sk-SK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zisťovania príčin vzniku požiarov, </a:t>
            </a:r>
            <a:r>
              <a:rPr lang="sk-SK" dirty="0"/>
              <a:t>stanovovania požiarnotechnických charakteristík materiálov a výrobkov a v oblasti výskumu a vývoja na úseku ochrany pred požiarmi a vedenia súvisiacich dokumentácií, vrátane normalizačnej činnosti.</a:t>
            </a:r>
          </a:p>
          <a:p>
            <a:r>
              <a:rPr lang="sk-SK" dirty="0"/>
              <a:t>Plní funkciu </a:t>
            </a:r>
            <a:r>
              <a:rPr lang="sk-SK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Národného informačného strediska </a:t>
            </a:r>
            <a:r>
              <a:rPr lang="sk-SK" dirty="0"/>
              <a:t>Hasičského a záchranného zboru.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126EB6F-DAFE-40D1-9B8B-41410409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1CC-C66B-46C2-B254-19F41D1585B4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5043981-4157-49E8-9DFD-2803D677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248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4A2F83F-8900-4F00-9065-23831D8C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1CC-C66B-46C2-B254-19F41D1585B4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387288-4255-4E7C-87E5-624C536E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14</a:t>
            </a:fld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64B9EDBF-FBFA-4340-BE5E-C453581B3B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339" y="320511"/>
            <a:ext cx="5678793" cy="62782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7921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621ED0-FEA4-4893-8C24-B23E8927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Stredná škola požiarnej ochrany MV SR v Žiline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8CFC4C-4749-4C71-97C2-A573A7BD3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44" y="2112150"/>
            <a:ext cx="10396883" cy="3311189"/>
          </a:xfrm>
        </p:spPr>
        <p:txBody>
          <a:bodyPr/>
          <a:lstStyle/>
          <a:p>
            <a:r>
              <a:rPr lang="sk-SK" dirty="0"/>
              <a:t>Stredná škola požiarnej ochrany MV SR v Žiline ako zariadenie Hasičského a záchranného zboru plní funkciu strednej odbornej školy a rezortného vzdelávacieho zariadenia na úseku ochrany pred požiarmi. Poskytuje úplné stredné i vyššie odborné vzdelanie formou diaľkového štúdia. Poskytuje vyššie odborné vzdelanie formou diaľkového pomaturitného špecializačného štúdia. 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9D15449-0E20-48BD-9E3C-F38EB8CB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1CC-C66B-46C2-B254-19F41D1585B4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072A46F-0879-41A4-AB6C-EA87B3ED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15</a:t>
            </a:fld>
            <a:endParaRPr lang="cs-CZ"/>
          </a:p>
        </p:txBody>
      </p:sp>
      <p:pic>
        <p:nvPicPr>
          <p:cNvPr id="6" name="Obrázek 5" descr="Škola">
            <a:extLst>
              <a:ext uri="{FF2B5EF4-FFF2-40B4-BE49-F238E27FC236}">
                <a16:creationId xmlns:a16="http://schemas.microsoft.com/office/drawing/2014/main" id="{9DAE3747-BD1C-4AD4-BBD9-1AB00ABEAC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914" y="3723588"/>
            <a:ext cx="5724616" cy="2634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743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DBE5F1-F824-4786-85F0-25ECFF35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Výcvikové centrum HaZZ Lešť (výcvikové trenažéry)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CF845D-8A8E-48F7-8A16-3895022907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Takticko-požiarny domec</a:t>
            </a:r>
            <a:endParaRPr lang="cs-CZ" dirty="0"/>
          </a:p>
          <a:p>
            <a:r>
              <a:rPr lang="sk-SK" dirty="0"/>
              <a:t>Zborenisko, Rumovisko</a:t>
            </a:r>
            <a:endParaRPr lang="cs-CZ" dirty="0"/>
          </a:p>
          <a:p>
            <a:r>
              <a:rPr lang="sk-SK" dirty="0"/>
              <a:t>Železničná stanica, Železničné vagóny, Nechránený železničný prejazd</a:t>
            </a:r>
            <a:endParaRPr lang="cs-CZ" dirty="0"/>
          </a:p>
          <a:p>
            <a:r>
              <a:rPr lang="sk-SK" dirty="0"/>
              <a:t>Cestný tunel</a:t>
            </a:r>
            <a:endParaRPr lang="cs-CZ" dirty="0"/>
          </a:p>
          <a:p>
            <a:r>
              <a:rPr lang="sk-SK" dirty="0"/>
              <a:t>Jakub </a:t>
            </a:r>
            <a:r>
              <a:rPr lang="sk-SK" dirty="0" err="1"/>
              <a:t>Climbing</a:t>
            </a:r>
            <a:endParaRPr lang="sk-SK" dirty="0"/>
          </a:p>
          <a:p>
            <a:r>
              <a:rPr lang="sk-SK" dirty="0" err="1"/>
              <a:t>Bralce</a:t>
            </a:r>
            <a:r>
              <a:rPr lang="sk-SK" dirty="0"/>
              <a:t> – </a:t>
            </a:r>
            <a:r>
              <a:rPr lang="sk-SK" dirty="0" err="1"/>
              <a:t>Via</a:t>
            </a:r>
            <a:r>
              <a:rPr lang="sk-SK" dirty="0"/>
              <a:t> </a:t>
            </a:r>
            <a:r>
              <a:rPr lang="sk-SK" dirty="0" err="1"/>
              <a:t>Ferrata</a:t>
            </a:r>
            <a:endParaRPr lang="sk-SK" dirty="0"/>
          </a:p>
          <a:p>
            <a:r>
              <a:rPr lang="sk-SK" dirty="0"/>
              <a:t>Jakub </a:t>
            </a:r>
            <a:r>
              <a:rPr lang="sk-SK" dirty="0" err="1"/>
              <a:t>Building</a:t>
            </a:r>
            <a:r>
              <a:rPr lang="sk-SK" dirty="0"/>
              <a:t> </a:t>
            </a:r>
            <a:r>
              <a:rPr lang="sk-SK" dirty="0" err="1"/>
              <a:t>Gun</a:t>
            </a:r>
            <a:endParaRPr lang="cs-CZ" dirty="0"/>
          </a:p>
          <a:p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D11A691-AC86-4796-908F-865139439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k-SK" dirty="0"/>
              <a:t>JAKUB HIGH-RISE BUILDING GUN Družba</a:t>
            </a:r>
            <a:endParaRPr lang="cs-CZ" dirty="0"/>
          </a:p>
          <a:p>
            <a:r>
              <a:rPr lang="sk-SK" dirty="0"/>
              <a:t>Skladisko</a:t>
            </a:r>
            <a:endParaRPr lang="cs-CZ" dirty="0"/>
          </a:p>
          <a:p>
            <a:r>
              <a:rPr lang="sk-SK" dirty="0"/>
              <a:t>Vodné cvičisko – </a:t>
            </a:r>
            <a:r>
              <a:rPr lang="sk-SK" dirty="0" err="1"/>
              <a:t>Vododrom</a:t>
            </a:r>
            <a:endParaRPr lang="sk-SK" dirty="0"/>
          </a:p>
          <a:p>
            <a:r>
              <a:rPr lang="sk-SK" dirty="0"/>
              <a:t>Cvičisko vedenia bojových vozidiel – CVBV</a:t>
            </a:r>
            <a:endParaRPr lang="cs-CZ" dirty="0"/>
          </a:p>
          <a:p>
            <a:r>
              <a:rPr lang="sk-SK" dirty="0"/>
              <a:t>Autobus v priekope</a:t>
            </a:r>
          </a:p>
          <a:p>
            <a:r>
              <a:rPr lang="sk-SK" dirty="0"/>
              <a:t>Cisterna s nebezpečnou látkou</a:t>
            </a:r>
            <a:endParaRPr lang="cs-CZ" dirty="0"/>
          </a:p>
          <a:p>
            <a:r>
              <a:rPr lang="sk-SK" dirty="0"/>
              <a:t>Taktický polygón hasičského charakteru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8F32F28-1D5D-426D-B1BE-E4EB1310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1CC-C66B-46C2-B254-19F41D1585B4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D1DF0E7-ACE6-40D7-9707-ACE5B085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7757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Zborenisko, Rumovisko">
            <a:extLst>
              <a:ext uri="{FF2B5EF4-FFF2-40B4-BE49-F238E27FC236}">
                <a16:creationId xmlns:a16="http://schemas.microsoft.com/office/drawing/2014/main" id="{DB6E4EF2-19F6-447B-A889-AA708D13841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7" r="-1" b="10"/>
          <a:stretch/>
        </p:blipFill>
        <p:spPr bwMode="auto">
          <a:xfrm>
            <a:off x="4539094" y="676930"/>
            <a:ext cx="3400481" cy="2041949"/>
          </a:xfrm>
          <a:prstGeom prst="rect">
            <a:avLst/>
          </a:prstGeom>
          <a:noFill/>
        </p:spPr>
      </p:pic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C38D6E-4D5B-44EE-AC38-9B1E1642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87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A2D7C9-9E9D-4134-A746-5DD3B4C45248}" type="datetime1">
              <a:rPr lang="cs-CZ"/>
              <a:pPr>
                <a:spcAft>
                  <a:spcPts val="600"/>
                </a:spcAft>
              </a:pPr>
              <a:t>09.03.2020</a:t>
            </a:fld>
            <a:endParaRPr lang="cs-CZ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 descr="Takticko - požiarny domec">
            <a:extLst>
              <a:ext uri="{FF2B5EF4-FFF2-40B4-BE49-F238E27FC236}">
                <a16:creationId xmlns:a16="http://schemas.microsoft.com/office/drawing/2014/main" id="{B449B6EB-5AB7-44D7-AF16-4B00CA50763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641"/>
          <a:stretch/>
        </p:blipFill>
        <p:spPr bwMode="auto">
          <a:xfrm>
            <a:off x="311814" y="549574"/>
            <a:ext cx="3401568" cy="2506077"/>
          </a:xfrm>
          <a:prstGeom prst="rect">
            <a:avLst/>
          </a:prstGeom>
          <a:noFill/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ek 10" descr="Autobus v priekope">
            <a:extLst>
              <a:ext uri="{FF2B5EF4-FFF2-40B4-BE49-F238E27FC236}">
                <a16:creationId xmlns:a16="http://schemas.microsoft.com/office/drawing/2014/main" id="{69D9DFE1-4B9E-48A0-9D5D-449C5AC13AA4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1" r="1965"/>
          <a:stretch/>
        </p:blipFill>
        <p:spPr bwMode="auto">
          <a:xfrm>
            <a:off x="4717856" y="3802350"/>
            <a:ext cx="2919076" cy="2752344"/>
          </a:xfrm>
          <a:prstGeom prst="rect">
            <a:avLst/>
          </a:prstGeom>
          <a:noFill/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ázek 9" descr="Cvičisko vedenia bojových vozidiel – CVBV">
            <a:extLst>
              <a:ext uri="{FF2B5EF4-FFF2-40B4-BE49-F238E27FC236}">
                <a16:creationId xmlns:a16="http://schemas.microsoft.com/office/drawing/2014/main" id="{6BC558E1-8E07-4B84-9179-D2E445910302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416"/>
          <a:stretch/>
        </p:blipFill>
        <p:spPr bwMode="auto">
          <a:xfrm>
            <a:off x="400968" y="3903677"/>
            <a:ext cx="3401568" cy="2516222"/>
          </a:xfrm>
          <a:prstGeom prst="rect">
            <a:avLst/>
          </a:prstGeom>
          <a:noFill/>
        </p:spPr>
      </p:pic>
      <p:pic>
        <p:nvPicPr>
          <p:cNvPr id="12" name="Obrázek 11" descr="Cisterna s nebezpečnou látkou">
            <a:extLst>
              <a:ext uri="{FF2B5EF4-FFF2-40B4-BE49-F238E27FC236}">
                <a16:creationId xmlns:a16="http://schemas.microsoft.com/office/drawing/2014/main" id="{EE73D11F-15D3-475F-B0D4-A44599C0D040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6" r="10378" b="-5"/>
          <a:stretch/>
        </p:blipFill>
        <p:spPr bwMode="auto">
          <a:xfrm>
            <a:off x="8888607" y="3802350"/>
            <a:ext cx="2919055" cy="2752344"/>
          </a:xfrm>
          <a:prstGeom prst="rect">
            <a:avLst/>
          </a:prstGeom>
          <a:noFill/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7CC13CB-7EA1-4E1D-8C87-6908701B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87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C9C283F-B3EE-4E15-AFF1-1B695E7B1AC3}" type="slidenum">
              <a:rPr lang="cs-CZ"/>
              <a:pPr>
                <a:spcAft>
                  <a:spcPts val="600"/>
                </a:spcAft>
              </a:pPr>
              <a:t>17</a:t>
            </a:fld>
            <a:endParaRPr lang="cs-CZ"/>
          </a:p>
        </p:txBody>
      </p:sp>
      <p:pic>
        <p:nvPicPr>
          <p:cNvPr id="9" name="Obrázek 8" descr="Železničná stanica, Železničné vagóny, Nechránený železničný prejazd">
            <a:extLst>
              <a:ext uri="{FF2B5EF4-FFF2-40B4-BE49-F238E27FC236}">
                <a16:creationId xmlns:a16="http://schemas.microsoft.com/office/drawing/2014/main" id="{BDF49080-C51F-493B-AD9D-0FBB0A1925B2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8" r="8304" b="1"/>
          <a:stretch/>
        </p:blipFill>
        <p:spPr bwMode="auto">
          <a:xfrm>
            <a:off x="8651892" y="349251"/>
            <a:ext cx="2919055" cy="2752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5606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5499C9-D281-40CA-8ADD-5300ECE5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Hasičské jednotky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245B82-9BFD-4260-8357-EA46438CA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sk-SK" dirty="0"/>
              <a:t>Druhy hasičských jednotiek </a:t>
            </a:r>
          </a:p>
          <a:p>
            <a:pPr lvl="1"/>
            <a:r>
              <a:rPr lang="sk-SK" dirty="0"/>
              <a:t>Hasičský a záchranný zbor</a:t>
            </a:r>
          </a:p>
          <a:p>
            <a:pPr lvl="1"/>
            <a:r>
              <a:rPr lang="sk-SK" dirty="0"/>
              <a:t>Závodný hasičský útvar</a:t>
            </a:r>
          </a:p>
          <a:p>
            <a:pPr lvl="1"/>
            <a:r>
              <a:rPr lang="sk-SK" dirty="0"/>
              <a:t>Závodný hasičský zbor</a:t>
            </a:r>
          </a:p>
          <a:p>
            <a:pPr lvl="1"/>
            <a:r>
              <a:rPr lang="sk-SK" dirty="0"/>
              <a:t>Obecný hasičský útvar</a:t>
            </a:r>
          </a:p>
          <a:p>
            <a:pPr lvl="1"/>
            <a:r>
              <a:rPr lang="sk-SK" dirty="0"/>
              <a:t>Obecný hasičský zbor</a:t>
            </a:r>
          </a:p>
          <a:p>
            <a:r>
              <a:rPr lang="sk-SK" dirty="0"/>
              <a:t>Organizácia hasičských jednotiek </a:t>
            </a:r>
          </a:p>
          <a:p>
            <a:r>
              <a:rPr lang="sk-SK" dirty="0"/>
              <a:t>Členovia </a:t>
            </a:r>
          </a:p>
          <a:p>
            <a:r>
              <a:rPr lang="sk-SK" dirty="0"/>
              <a:t>Úlohy</a:t>
            </a:r>
            <a:endParaRPr lang="cs-CZ" dirty="0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9E560ADC-7AB8-42E7-8689-63469B570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/>
          </a:bodyPr>
          <a:lstStyle/>
          <a:p>
            <a:r>
              <a:rPr lang="sk-SK" dirty="0"/>
              <a:t>Odborné služby</a:t>
            </a:r>
          </a:p>
          <a:p>
            <a:pPr lvl="1"/>
            <a:r>
              <a:rPr lang="sk-SK" dirty="0"/>
              <a:t>Hasičská záchranná služba</a:t>
            </a:r>
          </a:p>
          <a:p>
            <a:pPr lvl="1"/>
            <a:r>
              <a:rPr lang="sk-SK" dirty="0"/>
              <a:t>Spojovacia služba</a:t>
            </a:r>
          </a:p>
          <a:p>
            <a:pPr lvl="1"/>
            <a:r>
              <a:rPr lang="sk-SK" dirty="0"/>
              <a:t>Protiplynová služba</a:t>
            </a:r>
          </a:p>
          <a:p>
            <a:pPr lvl="1"/>
            <a:r>
              <a:rPr lang="sk-SK" dirty="0"/>
              <a:t>Povodňová záchranná služba</a:t>
            </a:r>
          </a:p>
          <a:p>
            <a:pPr lvl="1"/>
            <a:r>
              <a:rPr lang="sk-SK" dirty="0"/>
              <a:t>Strojná služba 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288F51-1EDD-4EC7-89EC-8DB29963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1CC-C66B-46C2-B254-19F41D1585B4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E41D13F-FAFF-4C17-80DA-4E2F6971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1396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>
            <a:extLst>
              <a:ext uri="{FF2B5EF4-FFF2-40B4-BE49-F238E27FC236}">
                <a16:creationId xmlns:a16="http://schemas.microsoft.com/office/drawing/2014/main" id="{451C2582-2065-4134-98F4-00DDD50F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29" y="227335"/>
            <a:ext cx="10396882" cy="1151965"/>
          </a:xfrm>
        </p:spPr>
        <p:txBody>
          <a:bodyPr/>
          <a:lstStyle/>
          <a:p>
            <a:r>
              <a:rPr lang="cs-CZ" dirty="0"/>
              <a:t>Hasičská technika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749783B-B817-48E1-BB8A-5F718ADC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6841" y="138958"/>
            <a:ext cx="3784600" cy="498470"/>
          </a:xfrm>
        </p:spPr>
        <p:txBody>
          <a:bodyPr/>
          <a:lstStyle/>
          <a:p>
            <a:fld id="{11DD21BA-E405-4C3F-B0D5-4D6857323A3C}" type="datetime1">
              <a:rPr lang="cs-CZ" smtClean="0"/>
              <a:t>09.03.2020</a:t>
            </a:fld>
            <a:endParaRPr lang="cs-CZ" dirty="0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3C9E34F8-BDFA-4C58-9C05-8E2CFD6E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5594" y="5757334"/>
            <a:ext cx="907186" cy="498470"/>
          </a:xfrm>
        </p:spPr>
        <p:txBody>
          <a:bodyPr/>
          <a:lstStyle/>
          <a:p>
            <a:fld id="{AC9C283F-B3EE-4E15-AFF1-1B695E7B1AC3}" type="slidenum">
              <a:rPr lang="cs-CZ" smtClean="0"/>
              <a:t>19</a:t>
            </a:fld>
            <a:endParaRPr lang="cs-CZ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C5993DA-181D-4AE5-81F3-C8AE57B4A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29" y="1169534"/>
            <a:ext cx="3216420" cy="236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12E5A11-E00B-454B-A834-CD866E8BE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521" y="1232776"/>
            <a:ext cx="3852416" cy="230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C46228F-CC6D-4387-A1EF-4687605FD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246" y="1243483"/>
            <a:ext cx="3519791" cy="223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451E108-578A-4CAF-ABF9-6E2099C2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441" y="3736946"/>
            <a:ext cx="3536463" cy="23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F489DA5-84CB-4EC0-989F-7DD8E8C4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75" y="3632927"/>
            <a:ext cx="3536463" cy="24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118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0433A1-0EAC-44A8-8D08-5706318F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EC1EB7-98E0-4FB5-B324-0B1BDD75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Úvod</a:t>
            </a:r>
          </a:p>
          <a:p>
            <a:r>
              <a:rPr lang="sk-SK" dirty="0"/>
              <a:t>Úlohy</a:t>
            </a:r>
          </a:p>
          <a:p>
            <a:r>
              <a:rPr lang="sk-SK" dirty="0"/>
              <a:t>Hasičský a záchranný zbor</a:t>
            </a:r>
          </a:p>
          <a:p>
            <a:r>
              <a:rPr lang="sk-SK" dirty="0"/>
              <a:t>Organizačná štruktúra</a:t>
            </a:r>
          </a:p>
          <a:p>
            <a:pPr lvl="1"/>
            <a:r>
              <a:rPr lang="sk-SK" dirty="0"/>
              <a:t>Prezídium HaZZ</a:t>
            </a:r>
          </a:p>
          <a:p>
            <a:pPr lvl="1"/>
            <a:r>
              <a:rPr lang="sk-SK" dirty="0"/>
              <a:t>Zariadenia Hasičského a záchranného zboru</a:t>
            </a:r>
          </a:p>
          <a:p>
            <a:pPr lvl="1"/>
            <a:r>
              <a:rPr lang="sk-SK" dirty="0"/>
              <a:t>Hasičské jednotky</a:t>
            </a:r>
          </a:p>
          <a:p>
            <a:r>
              <a:rPr lang="cs-CZ" dirty="0"/>
              <a:t>Hasičská technika</a:t>
            </a:r>
          </a:p>
          <a:p>
            <a:r>
              <a:rPr lang="sk-SK" dirty="0"/>
              <a:t>Štatistické údaje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D76809-3158-41BF-869E-531E2362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1CC-C66B-46C2-B254-19F41D1585B4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A0C4D3B-76DE-4594-AA19-5AD6B000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1065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9287CB-C206-4F82-A491-A1639538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33" y="220184"/>
            <a:ext cx="10396882" cy="1151965"/>
          </a:xfrm>
        </p:spPr>
        <p:txBody>
          <a:bodyPr/>
          <a:lstStyle/>
          <a:p>
            <a:r>
              <a:rPr lang="cs-CZ" dirty="0"/>
              <a:t>Hasičská technika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2D94C59-7AE7-4F9D-898D-5DB4A30B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4251" y="104741"/>
            <a:ext cx="3784600" cy="498470"/>
          </a:xfrm>
        </p:spPr>
        <p:txBody>
          <a:bodyPr/>
          <a:lstStyle/>
          <a:p>
            <a:fld id="{57660995-044F-4C72-A75F-3D76412A0D93}" type="datetime1">
              <a:rPr lang="cs-CZ" smtClean="0"/>
              <a:t>09.03.2020</a:t>
            </a:fld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DEC1C0D-AE3C-44C2-85D7-D8609605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42037" y="5763302"/>
            <a:ext cx="907186" cy="498470"/>
          </a:xfrm>
        </p:spPr>
        <p:txBody>
          <a:bodyPr/>
          <a:lstStyle/>
          <a:p>
            <a:fld id="{AC9C283F-B3EE-4E15-AFF1-1B695E7B1AC3}" type="slidenum">
              <a:rPr lang="cs-CZ" smtClean="0"/>
              <a:t>20</a:t>
            </a:fld>
            <a:endParaRPr lang="cs-CZ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69F10890-8135-4174-8B9B-139EE4F09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49" y="1487592"/>
            <a:ext cx="3033301" cy="209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9FCFF163-F484-4033-BCF9-DDD5B9129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028" y="1469691"/>
            <a:ext cx="3139203" cy="209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B6D1F193-B85C-430C-96F6-BAEBC4CC9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712" y="1487973"/>
            <a:ext cx="3436139" cy="21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DF7A02F8-A306-45CB-A37E-33D3D4322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719" y="3749250"/>
            <a:ext cx="3361318" cy="226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E31B725B-046A-4C12-932B-5D5FBF2B4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965" y="3732443"/>
            <a:ext cx="3361318" cy="2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123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6B7DC3-C43E-4A0A-AEFE-975E1E94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16" y="203756"/>
            <a:ext cx="9651948" cy="1149943"/>
          </a:xfrm>
        </p:spPr>
        <p:txBody>
          <a:bodyPr/>
          <a:lstStyle/>
          <a:p>
            <a:r>
              <a:rPr lang="cs-CZ" dirty="0"/>
              <a:t>Hasičská technika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87CDB40-B1A5-4626-92D2-A02A7719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990" y="209005"/>
            <a:ext cx="3784600" cy="498470"/>
          </a:xfrm>
        </p:spPr>
        <p:txBody>
          <a:bodyPr/>
          <a:lstStyle/>
          <a:p>
            <a:fld id="{57660995-044F-4C72-A75F-3D76412A0D93}" type="datetime1">
              <a:rPr lang="cs-CZ" smtClean="0"/>
              <a:t>09.03.2020</a:t>
            </a:fld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373DAF0-A453-4020-9DDB-D399A645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70688" y="5652055"/>
            <a:ext cx="907186" cy="498470"/>
          </a:xfrm>
        </p:spPr>
        <p:txBody>
          <a:bodyPr/>
          <a:lstStyle/>
          <a:p>
            <a:fld id="{AC9C283F-B3EE-4E15-AFF1-1B695E7B1AC3}" type="slidenum">
              <a:rPr lang="cs-CZ" smtClean="0"/>
              <a:t>21</a:t>
            </a:fld>
            <a:endParaRPr lang="cs-CZ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48D55AF2-8E1A-415F-8521-B884A4B30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16" y="1507399"/>
            <a:ext cx="3256567" cy="222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F8AD376B-C834-4EFD-AE39-F40A7CEFB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572" y="1482074"/>
            <a:ext cx="3323418" cy="222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3CAF5137-06B0-419E-A90D-A88B4E5D5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479" y="1391024"/>
            <a:ext cx="3302745" cy="227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86897FB4-30AF-4EDA-A874-10BDDF75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21" y="3926775"/>
            <a:ext cx="3149449" cy="21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>
            <a:extLst>
              <a:ext uri="{FF2B5EF4-FFF2-40B4-BE49-F238E27FC236}">
                <a16:creationId xmlns:a16="http://schemas.microsoft.com/office/drawing/2014/main" id="{1B605A80-9545-4966-B405-488D81DBA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230" y="3846356"/>
            <a:ext cx="3149449" cy="21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075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4282B3-D346-413D-9C6B-8D90498A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70" y="287236"/>
            <a:ext cx="10396882" cy="1151965"/>
          </a:xfrm>
        </p:spPr>
        <p:txBody>
          <a:bodyPr/>
          <a:lstStyle/>
          <a:p>
            <a:r>
              <a:rPr lang="cs-CZ" dirty="0"/>
              <a:t>Hasičská technika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1274A2B-7F70-44FF-B8FD-7D61E33D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30084" y="240056"/>
            <a:ext cx="3784600" cy="498470"/>
          </a:xfrm>
        </p:spPr>
        <p:txBody>
          <a:bodyPr/>
          <a:lstStyle/>
          <a:p>
            <a:fld id="{57660995-044F-4C72-A75F-3D76412A0D93}" type="datetime1">
              <a:rPr lang="cs-CZ" smtClean="0"/>
              <a:t>09.03.2020</a:t>
            </a:fld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A3917EC-E08B-4302-8E39-EFD03B4C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0911" y="5673894"/>
            <a:ext cx="907186" cy="498470"/>
          </a:xfrm>
        </p:spPr>
        <p:txBody>
          <a:bodyPr/>
          <a:lstStyle/>
          <a:p>
            <a:fld id="{AC9C283F-B3EE-4E15-AFF1-1B695E7B1AC3}" type="slidenum">
              <a:rPr lang="cs-CZ" smtClean="0"/>
              <a:t>22</a:t>
            </a:fld>
            <a:endParaRPr lang="cs-CZ" dirty="0"/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87DE1419-7451-4AE4-98C6-E674EE00C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42" y="1439201"/>
            <a:ext cx="3515003" cy="227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0F5678F-9333-46B9-BB70-E72E5C2C4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73" y="1486381"/>
            <a:ext cx="2985695" cy="218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179E4D1-8FD6-49DF-97AA-5E6374EB7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766" y="1387169"/>
            <a:ext cx="3128918" cy="227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AA46B58-6BA9-4B49-B643-7DD05F96C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923" y="3845444"/>
            <a:ext cx="3239332" cy="232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C705EFB-BA76-4FB4-87CA-CB8C8FA30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768" y="3845444"/>
            <a:ext cx="3481677" cy="232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413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735602-88AA-463E-9F4C-C1A31D6C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49" y="218144"/>
            <a:ext cx="10396882" cy="1151965"/>
          </a:xfrm>
        </p:spPr>
        <p:txBody>
          <a:bodyPr/>
          <a:lstStyle/>
          <a:p>
            <a:r>
              <a:rPr lang="cs-CZ" dirty="0"/>
              <a:t>Hasičská technika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045C866-6CE9-4C0A-A8DF-725D3BA3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60201" y="209229"/>
            <a:ext cx="3784600" cy="498470"/>
          </a:xfrm>
        </p:spPr>
        <p:txBody>
          <a:bodyPr/>
          <a:lstStyle/>
          <a:p>
            <a:fld id="{57660995-044F-4C72-A75F-3D76412A0D93}" type="datetime1">
              <a:rPr lang="cs-CZ" smtClean="0"/>
              <a:t>09.03.2020</a:t>
            </a:fld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0B8A033-40CF-49F0-9D0F-AD264743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75790" y="5715087"/>
            <a:ext cx="907186" cy="498470"/>
          </a:xfrm>
        </p:spPr>
        <p:txBody>
          <a:bodyPr/>
          <a:lstStyle/>
          <a:p>
            <a:fld id="{AC9C283F-B3EE-4E15-AFF1-1B695E7B1AC3}" type="slidenum">
              <a:rPr lang="cs-CZ" smtClean="0"/>
              <a:t>23</a:t>
            </a:fld>
            <a:endParaRPr lang="cs-CZ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97A683D-2019-4E14-89F4-FA605BE61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49" y="1208551"/>
            <a:ext cx="3339272" cy="223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5C81E83-F6F0-48BB-B83D-A28683AA5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929" y="1197253"/>
            <a:ext cx="3339272" cy="223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2AC8CC4A-A5FC-4597-8EC3-0DB7E9F2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509" y="1197253"/>
            <a:ext cx="3492570" cy="229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A1B00042-27C7-4222-964E-97F77746B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648" y="3682688"/>
            <a:ext cx="3529946" cy="232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61B46606-3917-42EB-8EF4-F37CEAB97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408" y="3636736"/>
            <a:ext cx="3984905" cy="243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49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0BD9B04D-FBB3-42AC-8B67-59505182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2404534"/>
            <a:ext cx="3893439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/>
              <a:t>Hasičská technika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FB72AECE-1846-4CD1-A3C0-FD573501C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7" r="-1" b="-1"/>
          <a:stretch/>
        </p:blipFill>
        <p:spPr bwMode="auto">
          <a:xfrm>
            <a:off x="212548" y="-1"/>
            <a:ext cx="5182413" cy="4236855"/>
          </a:xfrm>
          <a:custGeom>
            <a:avLst/>
            <a:gdLst/>
            <a:ahLst/>
            <a:cxnLst/>
            <a:rect l="l" t="t" r="r" b="b"/>
            <a:pathLst>
              <a:path w="5182413" h="4236855">
                <a:moveTo>
                  <a:pt x="630049" y="0"/>
                </a:moveTo>
                <a:lnTo>
                  <a:pt x="5182413" y="0"/>
                </a:lnTo>
                <a:lnTo>
                  <a:pt x="5182413" y="21851"/>
                </a:lnTo>
                <a:lnTo>
                  <a:pt x="4547946" y="4236855"/>
                </a:lnTo>
                <a:lnTo>
                  <a:pt x="0" y="423685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49C24D0-FB7E-45DA-976A-E121F470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5710" y="452621"/>
            <a:ext cx="14296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660995-044F-4C72-A75F-3D76412A0D93}" type="datetime1">
              <a:rPr lang="cs-CZ" smtClean="0"/>
              <a:pPr defTabSz="914400">
                <a:spcAft>
                  <a:spcPts val="600"/>
                </a:spcAft>
              </a:pPr>
              <a:t>09.03.2020</a:t>
            </a:fld>
            <a:endParaRPr lang="cs-CZ"/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747FCFA5-A019-4100-9AB2-B0D63D0AC7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" r="3" b="20574"/>
          <a:stretch/>
        </p:blipFill>
        <p:spPr bwMode="auto">
          <a:xfrm>
            <a:off x="20" y="4235547"/>
            <a:ext cx="4760670" cy="2622453"/>
          </a:xfrm>
          <a:custGeom>
            <a:avLst/>
            <a:gdLst/>
            <a:ahLst/>
            <a:cxnLst/>
            <a:rect l="l" t="t" r="r" b="b"/>
            <a:pathLst>
              <a:path w="4760690" h="2622453">
                <a:moveTo>
                  <a:pt x="212741" y="0"/>
                </a:moveTo>
                <a:lnTo>
                  <a:pt x="4760690" y="0"/>
                </a:lnTo>
                <a:lnTo>
                  <a:pt x="4365943" y="2622453"/>
                </a:lnTo>
                <a:lnTo>
                  <a:pt x="0" y="2622453"/>
                </a:lnTo>
                <a:lnTo>
                  <a:pt x="0" y="1430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1E889D8-B743-48CD-B570-DF8A2DD27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2887" y="4236854"/>
            <a:ext cx="4549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E91ADD0-1DF6-4912-BFBB-28ED91C3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C9C283F-B3EE-4E15-AFF1-1B695E7B1AC3}" type="slidenum">
              <a:rPr lang="en-US" smtClean="0"/>
              <a:pPr defTabSz="914400"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0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C8E0A4DE-E7A3-4BFA-BE55-E21F4DB9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sk-SK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Štatistické údaje - </a:t>
            </a:r>
            <a:r>
              <a:rPr lang="sk-SK" sz="3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Prehľ</a:t>
            </a: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 po</a:t>
            </a:r>
            <a:r>
              <a:rPr lang="sk-SK" sz="3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žiarovosti</a:t>
            </a: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sk-SK" sz="3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februá</a:t>
            </a: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 2020 </a:t>
            </a:r>
          </a:p>
        </p:txBody>
      </p:sp>
      <p:pic>
        <p:nvPicPr>
          <p:cNvPr id="6" name="Obrázek 5" descr="Obsah obrázku snímek obrazovky, dvoupatrový&#10;&#10;Popis byl vytvořen automaticky">
            <a:extLst>
              <a:ext uri="{FF2B5EF4-FFF2-40B4-BE49-F238E27FC236}">
                <a16:creationId xmlns:a16="http://schemas.microsoft.com/office/drawing/2014/main" id="{5ACA11C3-710B-4F95-82AD-3361329AA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1965096"/>
            <a:ext cx="8288033" cy="2268575"/>
          </a:xfrm>
          <a:prstGeom prst="rect">
            <a:avLst/>
          </a:prstGeom>
        </p:spPr>
      </p:pic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59A3C24-AC06-46B3-8FC9-2C0AA6F5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352651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660995-044F-4C72-A75F-3D76412A0D93}" type="datetime1">
              <a:rPr lang="en-US" smtClean="0"/>
              <a:pPr defTabSz="914400">
                <a:spcAft>
                  <a:spcPts val="600"/>
                </a:spcAft>
              </a:pPr>
              <a:t>3/9/2020</a:t>
            </a:fld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046BBC3-9467-4592-9C9F-1F653613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C9C283F-B3EE-4E15-AFF1-1B695E7B1AC3}" type="slidenum">
              <a:rPr lang="en-US" smtClean="0"/>
              <a:pPr defTabSz="914400"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0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1BEC015-E7CD-4A85-A413-C3866E31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Štatistické údaje - Prehľad výjazdovej činnosti v 10. týždni roka 2020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528B2F2-5F15-4A8A-8E41-8A8ADCFF8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609600"/>
            <a:ext cx="6099273" cy="3642357"/>
          </a:xfrm>
          <a:prstGeom prst="rect">
            <a:avLst/>
          </a:prstGeom>
        </p:spPr>
      </p:pic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45309B3-D597-4CFD-AC9F-DC35093E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352651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660995-044F-4C72-A75F-3D76412A0D93}" type="datetime1">
              <a:rPr lang="en-US" smtClean="0"/>
              <a:pPr defTabSz="914400">
                <a:spcAft>
                  <a:spcPts val="600"/>
                </a:spcAft>
              </a:pPr>
              <a:t>3/9/2020</a:t>
            </a:fld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2DA2EF3-5A2F-4462-85A2-A6EBFD40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C9C283F-B3EE-4E15-AFF1-1B695E7B1AC3}" type="slidenum">
              <a:rPr lang="en-US" smtClean="0"/>
              <a:pPr defTabSz="914400"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35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03F876-9C9B-4217-99E6-46DFD54A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Použitá literatúra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22F55E3-0974-495D-AB06-97CCF1A090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http://www.minv.sk/?hlavna_technika&amp;stranka=2</a:t>
            </a:r>
            <a:endParaRPr lang="cs-CZ" dirty="0"/>
          </a:p>
          <a:p>
            <a:r>
              <a:rPr lang="cs-CZ" dirty="0">
                <a:hlinkClick r:id="rId3"/>
              </a:rPr>
              <a:t>http://www.minv.sk/</a:t>
            </a:r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207D5EB-B20D-4019-B96D-C69D2F70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0995-044F-4C72-A75F-3D76412A0D93}" type="datetime1">
              <a:rPr lang="cs-CZ" smtClean="0"/>
              <a:t>09.03.2020</a:t>
            </a:fld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079090-BE9D-4437-9FE8-1ED87182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298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D3C351-0DE2-4E5B-A957-A8418238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151" y="2277035"/>
            <a:ext cx="7289276" cy="1151965"/>
          </a:xfrm>
        </p:spPr>
        <p:txBody>
          <a:bodyPr/>
          <a:lstStyle/>
          <a:p>
            <a:r>
              <a:rPr lang="sk-SK" dirty="0"/>
              <a:t>Ďakujem za pozornosť! </a:t>
            </a:r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B2BA101-C1E8-4483-9471-B9A114A4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0995-044F-4C72-A75F-3D76412A0D93}" type="datetime1">
              <a:rPr lang="cs-CZ" smtClean="0"/>
              <a:t>09.03.2020</a:t>
            </a:fld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FB65377-B11F-4A49-BCCB-714BD28C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0003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FF8302-07A9-436E-948A-EC58F31A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E0AA99-2776-4CE5-B30A-5FAC38E9B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Základná zložka Integrovaného záchranného systému </a:t>
            </a:r>
          </a:p>
          <a:p>
            <a:r>
              <a:rPr lang="cs-CZ" dirty="0"/>
              <a:t>Základnými </a:t>
            </a:r>
            <a:r>
              <a:rPr lang="cs-CZ" dirty="0" err="1"/>
              <a:t>všeobecne</a:t>
            </a:r>
            <a:r>
              <a:rPr lang="cs-CZ" dirty="0"/>
              <a:t> </a:t>
            </a:r>
            <a:r>
              <a:rPr lang="cs-CZ" dirty="0" err="1"/>
              <a:t>záväznými</a:t>
            </a:r>
            <a:r>
              <a:rPr lang="cs-CZ" dirty="0"/>
              <a:t> </a:t>
            </a:r>
            <a:r>
              <a:rPr lang="cs-CZ" dirty="0" err="1"/>
              <a:t>právnymi</a:t>
            </a:r>
            <a:r>
              <a:rPr lang="cs-CZ" dirty="0"/>
              <a:t> </a:t>
            </a:r>
            <a:r>
              <a:rPr lang="cs-CZ" dirty="0" err="1"/>
              <a:t>predpismi</a:t>
            </a:r>
            <a:r>
              <a:rPr lang="cs-CZ" dirty="0"/>
              <a:t> na úseku ochrany </a:t>
            </a:r>
            <a:r>
              <a:rPr lang="cs-CZ" dirty="0" err="1"/>
              <a:t>pred</a:t>
            </a:r>
            <a:r>
              <a:rPr lang="cs-CZ" dirty="0"/>
              <a:t> </a:t>
            </a:r>
            <a:r>
              <a:rPr lang="cs-CZ" dirty="0" err="1"/>
              <a:t>požiarmi</a:t>
            </a:r>
            <a:r>
              <a:rPr lang="cs-CZ" dirty="0"/>
              <a:t> a v oblasti úpravy </a:t>
            </a:r>
            <a:r>
              <a:rPr lang="cs-CZ" dirty="0" err="1"/>
              <a:t>služobného</a:t>
            </a:r>
            <a:r>
              <a:rPr lang="cs-CZ" dirty="0"/>
              <a:t> </a:t>
            </a:r>
            <a:r>
              <a:rPr lang="cs-CZ" dirty="0" err="1"/>
              <a:t>pomeru</a:t>
            </a:r>
            <a:r>
              <a:rPr lang="cs-CZ" dirty="0"/>
              <a:t> </a:t>
            </a:r>
            <a:r>
              <a:rPr lang="cs-CZ" dirty="0" err="1"/>
              <a:t>príslušníka</a:t>
            </a:r>
            <a:r>
              <a:rPr lang="cs-CZ" dirty="0"/>
              <a:t> Hasičského a záchranného </a:t>
            </a:r>
            <a:r>
              <a:rPr lang="cs-CZ" dirty="0" err="1"/>
              <a:t>zboru</a:t>
            </a:r>
            <a:r>
              <a:rPr lang="cs-CZ" dirty="0"/>
              <a:t> sú:</a:t>
            </a:r>
          </a:p>
          <a:p>
            <a:pPr lvl="1"/>
            <a:r>
              <a:rPr lang="cs-CZ" dirty="0"/>
              <a:t>zákon č. 314/2001 Z. z. o </a:t>
            </a:r>
            <a:r>
              <a:rPr lang="cs-CZ" dirty="0" err="1"/>
              <a:t>ochrane</a:t>
            </a:r>
            <a:r>
              <a:rPr lang="cs-CZ" dirty="0"/>
              <a:t> </a:t>
            </a:r>
            <a:r>
              <a:rPr lang="cs-CZ" dirty="0" err="1"/>
              <a:t>pred</a:t>
            </a:r>
            <a:r>
              <a:rPr lang="cs-CZ" dirty="0"/>
              <a:t> </a:t>
            </a:r>
            <a:r>
              <a:rPr lang="cs-CZ" dirty="0" err="1"/>
              <a:t>požiarmi</a:t>
            </a:r>
            <a:r>
              <a:rPr lang="cs-CZ" dirty="0"/>
              <a:t> v </a:t>
            </a:r>
            <a:r>
              <a:rPr lang="cs-CZ" dirty="0" err="1"/>
              <a:t>znení</a:t>
            </a:r>
            <a:r>
              <a:rPr lang="cs-CZ" dirty="0"/>
              <a:t> </a:t>
            </a:r>
            <a:r>
              <a:rPr lang="cs-CZ" dirty="0" err="1"/>
              <a:t>neskorších</a:t>
            </a:r>
            <a:r>
              <a:rPr lang="cs-CZ" dirty="0"/>
              <a:t> </a:t>
            </a:r>
            <a:r>
              <a:rPr lang="cs-CZ" dirty="0" err="1"/>
              <a:t>predpisov</a:t>
            </a:r>
            <a:r>
              <a:rPr lang="cs-CZ" dirty="0"/>
              <a:t>, </a:t>
            </a:r>
          </a:p>
          <a:p>
            <a:pPr lvl="1"/>
            <a:r>
              <a:rPr lang="cs-CZ" dirty="0"/>
              <a:t>zákon č. 315/2001 Z. z. o </a:t>
            </a:r>
            <a:r>
              <a:rPr lang="cs-CZ" dirty="0" err="1"/>
              <a:t>Hasičskom</a:t>
            </a:r>
            <a:r>
              <a:rPr lang="cs-CZ" dirty="0"/>
              <a:t> a </a:t>
            </a:r>
            <a:r>
              <a:rPr lang="cs-CZ" dirty="0" err="1"/>
              <a:t>záchrannom</a:t>
            </a:r>
            <a:r>
              <a:rPr lang="cs-CZ" dirty="0"/>
              <a:t> </a:t>
            </a:r>
            <a:r>
              <a:rPr lang="cs-CZ" dirty="0" err="1"/>
              <a:t>zbore</a:t>
            </a:r>
            <a:r>
              <a:rPr lang="cs-CZ" dirty="0"/>
              <a:t> v </a:t>
            </a:r>
            <a:r>
              <a:rPr lang="cs-CZ" dirty="0" err="1"/>
              <a:t>znení</a:t>
            </a:r>
            <a:r>
              <a:rPr lang="cs-CZ" dirty="0"/>
              <a:t> </a:t>
            </a:r>
            <a:r>
              <a:rPr lang="cs-CZ" dirty="0" err="1"/>
              <a:t>neskorších</a:t>
            </a:r>
            <a:r>
              <a:rPr lang="cs-CZ" dirty="0"/>
              <a:t> </a:t>
            </a:r>
            <a:r>
              <a:rPr lang="cs-CZ" dirty="0" err="1"/>
              <a:t>predpisov</a:t>
            </a:r>
            <a:r>
              <a:rPr lang="cs-CZ" dirty="0"/>
              <a:t>.</a:t>
            </a:r>
          </a:p>
          <a:p>
            <a:r>
              <a:rPr lang="cs-CZ" dirty="0"/>
              <a:t>Vznik 1.4.2002</a:t>
            </a:r>
          </a:p>
          <a:p>
            <a:endParaRPr lang="cs-CZ" dirty="0"/>
          </a:p>
          <a:p>
            <a:pPr lvl="0"/>
            <a:endParaRPr lang="sk-SK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DE8D50-3A13-4428-B6BC-5D216C59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1CC-C66B-46C2-B254-19F41D1585B4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4ADD83E-86F7-412A-8991-C1EDA7FF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858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4961B1-00D1-459E-AD53-3E3E871F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3BB24B-F726-4100-8093-D03DB14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sk-SK" dirty="0"/>
              <a:t>plní úlohy štátnej správy na úseku ochrany pred požiarmi,</a:t>
            </a:r>
            <a:endParaRPr lang="cs-CZ" dirty="0"/>
          </a:p>
          <a:p>
            <a:pPr lvl="0"/>
            <a:r>
              <a:rPr lang="sk-SK" dirty="0"/>
              <a:t>vykonáva štátny požiarny dozor,</a:t>
            </a:r>
            <a:endParaRPr lang="cs-CZ" dirty="0"/>
          </a:p>
          <a:p>
            <a:pPr lvl="0"/>
            <a:r>
              <a:rPr lang="sk-SK" dirty="0"/>
              <a:t>plní úlohy pri zdolávaní požiarov, pri poskytovaní pomoci a vykonávaní záchranných prác pri haváriách, živelných pohromách a iných mimoriadnych udalostiach a pri ochrane životného prostredia,</a:t>
            </a:r>
            <a:endParaRPr lang="cs-CZ" dirty="0"/>
          </a:p>
          <a:p>
            <a:pPr lvl="0"/>
            <a:r>
              <a:rPr lang="sk-SK" dirty="0"/>
              <a:t>poskytuje pomoc pri ohrození života a zdravia fyzických osôb, majetku právnických osôb a fyzických osôb,</a:t>
            </a:r>
            <a:endParaRPr lang="cs-CZ" dirty="0"/>
          </a:p>
          <a:p>
            <a:pPr lvl="0"/>
            <a:r>
              <a:rPr lang="sk-SK" dirty="0"/>
              <a:t>vykonáva záchranné práce pri núdzovom odstraňovaní stavieb a ľadových bariér,</a:t>
            </a:r>
            <a:endParaRPr lang="cs-CZ" dirty="0"/>
          </a:p>
          <a:p>
            <a:pPr lvl="0"/>
            <a:r>
              <a:rPr lang="sk-SK" dirty="0"/>
              <a:t>zabezpečuje jednotné uplatňovanie technických požiadaviek protipožiarnej bezpečnosti, posudzovania zhody a vykonávanie dohľadu nad výrobkami,</a:t>
            </a:r>
            <a:endParaRPr lang="cs-CZ" dirty="0"/>
          </a:p>
          <a:p>
            <a:pPr lvl="0"/>
            <a:r>
              <a:rPr lang="sk-SK" dirty="0"/>
              <a:t>plní úlohy v oblasti výchovy, vzdelávania a odbornej prípravy na úseku ochrany pred požiarmi a v oblasti preventívno-výchovného pôsobenia,</a:t>
            </a:r>
            <a:endParaRPr lang="cs-CZ" dirty="0"/>
          </a:p>
          <a:p>
            <a:pPr lvl="0"/>
            <a:r>
              <a:rPr lang="sk-SK" dirty="0"/>
              <a:t>plní úlohy na úseku materiálneho vybavenia a technického zabezpečenia súvisiace s vykonávaním činností zboru.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6A6128A-D430-4979-8CFF-E1520B21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1CC-C66B-46C2-B254-19F41D1585B4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DBB09A6-DFF4-4B9D-AD44-5A3480F3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433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A924F-410D-4277-8839-9214C5E2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Hasičský a záchranný zbor</a:t>
            </a:r>
            <a:r>
              <a:rPr lang="cs-CZ" dirty="0"/>
              <a:t> (</a:t>
            </a:r>
            <a:r>
              <a:rPr lang="cs-CZ" dirty="0" err="1"/>
              <a:t>HaZZ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4A0ED8-88F7-4857-95F2-37AFAE83F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prezídium,</a:t>
            </a:r>
            <a:endParaRPr lang="cs-CZ" dirty="0"/>
          </a:p>
          <a:p>
            <a:pPr lvl="0"/>
            <a:r>
              <a:rPr lang="sk-SK" dirty="0"/>
              <a:t>8 krajských riaditeľstiev,</a:t>
            </a:r>
            <a:endParaRPr lang="cs-CZ" dirty="0"/>
          </a:p>
          <a:p>
            <a:pPr lvl="0"/>
            <a:r>
              <a:rPr lang="sk-SK" dirty="0"/>
              <a:t>49 okresných riaditeľstiev a Hasičský a záchranný útvar hlavného mesta Slovenskej republiky Bratislavy,</a:t>
            </a:r>
            <a:endParaRPr lang="cs-CZ" dirty="0"/>
          </a:p>
          <a:p>
            <a:pPr lvl="0"/>
            <a:r>
              <a:rPr lang="sk-SK" dirty="0"/>
              <a:t>5 zariadení,</a:t>
            </a:r>
            <a:endParaRPr lang="cs-CZ" dirty="0"/>
          </a:p>
          <a:p>
            <a:pPr lvl="0"/>
            <a:r>
              <a:rPr lang="sk-SK" dirty="0"/>
              <a:t>pracoviská.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BE0BD72-1791-497B-99C3-FA0EA1D3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1CC-C66B-46C2-B254-19F41D1585B4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B9685A6-4085-4A49-8531-904B849A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891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0919AD-AF82-4340-8A8E-8FE0F959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93" y="2515394"/>
            <a:ext cx="3407790" cy="1325563"/>
          </a:xfrm>
        </p:spPr>
        <p:txBody>
          <a:bodyPr>
            <a:normAutofit/>
          </a:bodyPr>
          <a:lstStyle/>
          <a:p>
            <a:r>
              <a:rPr lang="sk-SK" dirty="0"/>
              <a:t>Organizačná štruktúra</a:t>
            </a:r>
            <a:endParaRPr lang="cs-CZ" dirty="0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030C2EEA-7DE8-40F3-A911-E76DCBF8C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664" t="4622" r="30218" b="-1244"/>
          <a:stretch/>
        </p:blipFill>
        <p:spPr>
          <a:xfrm>
            <a:off x="4364611" y="-150828"/>
            <a:ext cx="4920791" cy="6836985"/>
          </a:xfrm>
          <a:prstGeom prst="rect">
            <a:avLst/>
          </a:prstGeo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982C31D-F857-41E8-875D-932F88B9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392548" y="5653639"/>
            <a:ext cx="3784600" cy="498470"/>
          </a:xfrm>
        </p:spPr>
        <p:txBody>
          <a:bodyPr/>
          <a:lstStyle/>
          <a:p>
            <a:fld id="{549A81CC-C66B-46C2-B254-19F41D1585B4}" type="datetime1">
              <a:rPr lang="cs-CZ" smtClean="0"/>
              <a:t>09.03.2020</a:t>
            </a:fld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2C4BBFD-04D6-4BF6-9AE4-1FCB2DEF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585" y="5730204"/>
            <a:ext cx="907186" cy="498470"/>
          </a:xfrm>
        </p:spPr>
        <p:txBody>
          <a:bodyPr/>
          <a:lstStyle/>
          <a:p>
            <a:fld id="{AC9C283F-B3EE-4E15-AFF1-1B695E7B1AC3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62932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30CA83-CE26-431E-A4E8-D558108B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Prezídium HaZZ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86F6D9-3316-43C3-BE60-0CD312370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40" y="2831362"/>
            <a:ext cx="4478518" cy="1603375"/>
          </a:xfrm>
        </p:spPr>
        <p:txBody>
          <a:bodyPr/>
          <a:lstStyle/>
          <a:p>
            <a:r>
              <a:rPr lang="sk-SK" dirty="0"/>
              <a:t>je organizačným útvarom Ministerstva vnútra Slovenskej republiky</a:t>
            </a:r>
          </a:p>
          <a:p>
            <a:r>
              <a:rPr lang="sk-SK" dirty="0"/>
              <a:t>Prezident Hasičského a záchranného zboru - </a:t>
            </a:r>
            <a:r>
              <a:rPr lang="sk-SK" b="1" dirty="0"/>
              <a:t>plk. Ing. Pavol </a:t>
            </a:r>
            <a:r>
              <a:rPr lang="sk-SK" b="1" dirty="0" err="1"/>
              <a:t>Nereča</a:t>
            </a:r>
            <a:endParaRPr lang="sk-SK" b="1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3AEADCD-D8D7-4AE5-A08E-DDD26160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1CC-C66B-46C2-B254-19F41D1585B4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4F0DEC9-4D79-428A-9832-EE6C01E9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7</a:t>
            </a:fld>
            <a:endParaRPr lang="cs-CZ"/>
          </a:p>
        </p:txBody>
      </p:sp>
      <p:pic>
        <p:nvPicPr>
          <p:cNvPr id="6" name="Obrázek 5" descr="plk. Ing. Pavol Nereča">
            <a:extLst>
              <a:ext uri="{FF2B5EF4-FFF2-40B4-BE49-F238E27FC236}">
                <a16:creationId xmlns:a16="http://schemas.microsoft.com/office/drawing/2014/main" id="{284FC61F-50B1-4515-8CA4-93372B79075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22" y="195180"/>
            <a:ext cx="3751279" cy="5272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8855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5024AE-53DB-4DCF-9381-DC81244D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Zariadenia Hasičského a záchranného zboru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71B511-EDBD-42F0-A6FD-85095AD6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Záchranná brigáda HaZZ v Malackách</a:t>
            </a:r>
            <a:endParaRPr lang="cs-CZ" dirty="0"/>
          </a:p>
          <a:p>
            <a:pPr lvl="0"/>
            <a:r>
              <a:rPr lang="sk-SK" dirty="0"/>
              <a:t>Záchranná brigáda HaZZ v Žiline</a:t>
            </a:r>
            <a:endParaRPr lang="cs-CZ" dirty="0"/>
          </a:p>
          <a:p>
            <a:pPr lvl="0"/>
            <a:r>
              <a:rPr lang="sk-SK" dirty="0"/>
              <a:t>Záchranná brigáda HaZZ v Humennom</a:t>
            </a:r>
            <a:endParaRPr lang="cs-CZ" dirty="0"/>
          </a:p>
          <a:p>
            <a:pPr lvl="0"/>
            <a:r>
              <a:rPr lang="sk-SK" dirty="0"/>
              <a:t>Požiarnotechnický a expertízny ústav MV SR v Bratislave</a:t>
            </a:r>
            <a:endParaRPr lang="cs-CZ" dirty="0"/>
          </a:p>
          <a:p>
            <a:pPr lvl="0"/>
            <a:r>
              <a:rPr lang="sk-SK" dirty="0"/>
              <a:t>Stredná škola požiarnej ochrany MV SR v Žiline</a:t>
            </a:r>
            <a:endParaRPr lang="cs-CZ" dirty="0"/>
          </a:p>
          <a:p>
            <a:pPr lvl="0"/>
            <a:r>
              <a:rPr lang="sk-SK" dirty="0"/>
              <a:t>Výcvikové centrum HaZZ Lešť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AB88B2F-E689-49D2-941C-C0D0AD24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1CC-C66B-46C2-B254-19F41D1585B4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6B137CD-48EB-4592-88F2-6A18545D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126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11D671-69F1-4259-90CC-0628516D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Záchranná brigáda HaZZ v Malackách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9B1E5B-ECE6-40EA-BA7B-8A2E3B7DC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Plní úlohy súvisiace so zdolávaním požiarov, s poskytovaním pomoci a s vykonávaním záchranných prác pri haváriách, živelných pohromách a podieľa sa na poskytovaní pomoci pri iných mimoriadnych udalostiach.</a:t>
            </a:r>
          </a:p>
          <a:p>
            <a:r>
              <a:rPr lang="sk-SK" dirty="0"/>
              <a:t>Poskytuje pomoc v prípadoch ohrozenia života a zdravia osôb a majetku právnických osôb a fyzických osôb, ako aj životného prostredia.</a:t>
            </a:r>
          </a:p>
          <a:p>
            <a:r>
              <a:rPr lang="sk-SK" dirty="0"/>
              <a:t>Zabezpečuje materiálne vybavenie a technické zabezpečenie bezprostredne súvisiace s výkonom hlavných činností.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C648224-A82B-4416-BFFB-20BE0AF3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1CC-C66B-46C2-B254-19F41D1585B4}" type="datetime1">
              <a:rPr lang="cs-CZ" smtClean="0"/>
              <a:t>09.03.2020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90C6C54-6F82-4B8D-A49F-E9497F73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283F-B3EE-4E15-AFF1-1B695E7B1AC3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0727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Fazeta">
  <a:themeElements>
    <a:clrScheme name="Modrá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1628</Words>
  <Application>Microsoft Office PowerPoint</Application>
  <PresentationFormat>Širokoúhlá obrazovka</PresentationFormat>
  <Paragraphs>217</Paragraphs>
  <Slides>28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28</vt:i4>
      </vt:variant>
    </vt:vector>
  </HeadingPairs>
  <TitlesOfParts>
    <vt:vector size="33" baseType="lpstr">
      <vt:lpstr>Arial</vt:lpstr>
      <vt:lpstr>Calibri</vt:lpstr>
      <vt:lpstr>Trebuchet MS</vt:lpstr>
      <vt:lpstr>Wingdings 3</vt:lpstr>
      <vt:lpstr>Fazeta</vt:lpstr>
      <vt:lpstr>Hasičský a záchranný zbor</vt:lpstr>
      <vt:lpstr>OBSAH</vt:lpstr>
      <vt:lpstr>Úvod</vt:lpstr>
      <vt:lpstr>Úlohy</vt:lpstr>
      <vt:lpstr>Hasičský a záchranný zbor (HaZZ)</vt:lpstr>
      <vt:lpstr>Organizačná štruktúra</vt:lpstr>
      <vt:lpstr>Prezídium HaZZ</vt:lpstr>
      <vt:lpstr>Zariadenia Hasičského a záchranného zboru</vt:lpstr>
      <vt:lpstr>Záchranná brigáda HaZZ v Malackách</vt:lpstr>
      <vt:lpstr>Záchranná brigáda HaZZ v Žiline</vt:lpstr>
      <vt:lpstr>Záchranná brigáda HaZZ v Humennom</vt:lpstr>
      <vt:lpstr>Prezentace aplikace PowerPoint</vt:lpstr>
      <vt:lpstr>Požiarnotechnický a expertízny ústav MV SR v Bratislave</vt:lpstr>
      <vt:lpstr>Prezentace aplikace PowerPoint</vt:lpstr>
      <vt:lpstr>Stredná škola požiarnej ochrany MV SR v Žiline</vt:lpstr>
      <vt:lpstr>Výcvikové centrum HaZZ Lešť (výcvikové trenažéry)</vt:lpstr>
      <vt:lpstr>Prezentace aplikace PowerPoint</vt:lpstr>
      <vt:lpstr>Hasičské jednotky</vt:lpstr>
      <vt:lpstr>Hasičská technika</vt:lpstr>
      <vt:lpstr>Hasičská technika</vt:lpstr>
      <vt:lpstr>Hasičská technika</vt:lpstr>
      <vt:lpstr>Hasičská technika</vt:lpstr>
      <vt:lpstr>Hasičská technika</vt:lpstr>
      <vt:lpstr>Hasičská technika</vt:lpstr>
      <vt:lpstr>Štatistické údaje - Prehľad požiarovosti február 2020 </vt:lpstr>
      <vt:lpstr>Štatistické údaje - Prehľad výjazdovej činnosti v 10. týždni roka 2020</vt:lpstr>
      <vt:lpstr>Použitá literatúra</vt:lpstr>
      <vt:lpstr>Ďakujem za pozornosť!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Hasičský a záchranný zbor</dc:title>
  <dc:creator>Veronika Olejníková</dc:creator>
  <cp:lastModifiedBy>Veronika Olejníková</cp:lastModifiedBy>
  <cp:revision>17</cp:revision>
  <dcterms:created xsi:type="dcterms:W3CDTF">2020-03-09T16:03:25Z</dcterms:created>
  <dcterms:modified xsi:type="dcterms:W3CDTF">2020-03-09T19:58:34Z</dcterms:modified>
</cp:coreProperties>
</file>