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7E98-27D9-49BC-A449-6B9E8BA4A9BC}" type="datetimeFigureOut">
              <a:rPr lang="sk-SK" smtClean="0"/>
              <a:t>1. 12. 2013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EAA6-53C0-4246-B9FA-470A09FFF1E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7E98-27D9-49BC-A449-6B9E8BA4A9BC}" type="datetimeFigureOut">
              <a:rPr lang="sk-SK" smtClean="0"/>
              <a:t>1. 12. 2013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EAA6-53C0-4246-B9FA-470A09FFF1E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7E98-27D9-49BC-A449-6B9E8BA4A9BC}" type="datetimeFigureOut">
              <a:rPr lang="sk-SK" smtClean="0"/>
              <a:t>1. 12. 2013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EAA6-53C0-4246-B9FA-470A09FFF1E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7E98-27D9-49BC-A449-6B9E8BA4A9BC}" type="datetimeFigureOut">
              <a:rPr lang="sk-SK" smtClean="0"/>
              <a:t>1. 12. 2013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EAA6-53C0-4246-B9FA-470A09FFF1E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7E98-27D9-49BC-A449-6B9E8BA4A9BC}" type="datetimeFigureOut">
              <a:rPr lang="sk-SK" smtClean="0"/>
              <a:t>1. 12. 2013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EAA6-53C0-4246-B9FA-470A09FFF1E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7E98-27D9-49BC-A449-6B9E8BA4A9BC}" type="datetimeFigureOut">
              <a:rPr lang="sk-SK" smtClean="0"/>
              <a:t>1. 12. 2013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EAA6-53C0-4246-B9FA-470A09FFF1E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7E98-27D9-49BC-A449-6B9E8BA4A9BC}" type="datetimeFigureOut">
              <a:rPr lang="sk-SK" smtClean="0"/>
              <a:t>1. 12. 2013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EAA6-53C0-4246-B9FA-470A09FFF1E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7E98-27D9-49BC-A449-6B9E8BA4A9BC}" type="datetimeFigureOut">
              <a:rPr lang="sk-SK" smtClean="0"/>
              <a:t>1. 12. 2013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EAA6-53C0-4246-B9FA-470A09FFF1E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7E98-27D9-49BC-A449-6B9E8BA4A9BC}" type="datetimeFigureOut">
              <a:rPr lang="sk-SK" smtClean="0"/>
              <a:t>1. 12. 2013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EAA6-53C0-4246-B9FA-470A09FFF1E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7E98-27D9-49BC-A449-6B9E8BA4A9BC}" type="datetimeFigureOut">
              <a:rPr lang="sk-SK" smtClean="0"/>
              <a:t>1. 12. 2013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EAA6-53C0-4246-B9FA-470A09FFF1E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7E98-27D9-49BC-A449-6B9E8BA4A9BC}" type="datetimeFigureOut">
              <a:rPr lang="sk-SK" smtClean="0"/>
              <a:t>1. 12. 2013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EAA6-53C0-4246-B9FA-470A09FFF1E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7E98-27D9-49BC-A449-6B9E8BA4A9BC}" type="datetimeFigureOut">
              <a:rPr lang="sk-SK" smtClean="0"/>
              <a:t>1. 12. 2013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6EAA6-53C0-4246-B9FA-470A09FFF1E2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500042"/>
            <a:ext cx="9144000" cy="5572163"/>
          </a:xfrm>
        </p:spPr>
        <p:txBody>
          <a:bodyPr>
            <a:noAutofit/>
          </a:bodyPr>
          <a:lstStyle/>
          <a:p>
            <a:r>
              <a:rPr lang="sk-SK" sz="7200" dirty="0" err="1"/>
              <a:t>Interpersonalna</a:t>
            </a:r>
            <a:r>
              <a:rPr lang="sk-SK" sz="7200" dirty="0"/>
              <a:t> </a:t>
            </a:r>
            <a:r>
              <a:rPr lang="sk-SK" sz="7200" dirty="0" err="1"/>
              <a:t>komunikacia</a:t>
            </a:r>
            <a:r>
              <a:rPr lang="sk-SK" sz="7200" dirty="0"/>
              <a:t>. </a:t>
            </a:r>
            <a:r>
              <a:rPr lang="sk-SK" sz="7200" dirty="0" err="1" smtClean="0"/>
              <a:t>Specificke</a:t>
            </a:r>
            <a:r>
              <a:rPr lang="sk-SK" sz="7200" dirty="0" smtClean="0"/>
              <a:t> typy </a:t>
            </a:r>
            <a:r>
              <a:rPr lang="sk-SK" sz="7200" dirty="0" err="1" smtClean="0"/>
              <a:t>manazerskej</a:t>
            </a:r>
            <a:r>
              <a:rPr lang="sk-SK" sz="7200" dirty="0" smtClean="0"/>
              <a:t> </a:t>
            </a:r>
            <a:r>
              <a:rPr lang="sk-SK" sz="7200" dirty="0" err="1"/>
              <a:t>komunikacie</a:t>
            </a:r>
            <a:r>
              <a:rPr lang="sk-SK" sz="7200" dirty="0"/>
              <a:t>. </a:t>
            </a:r>
            <a:r>
              <a:rPr lang="sk-SK" sz="7200" dirty="0" err="1"/>
              <a:t>Verbalna</a:t>
            </a:r>
            <a:r>
              <a:rPr lang="sk-SK" sz="7200" dirty="0"/>
              <a:t> a </a:t>
            </a:r>
            <a:r>
              <a:rPr lang="sk-SK" sz="7200" dirty="0" err="1"/>
              <a:t>neverbalna</a:t>
            </a:r>
            <a:r>
              <a:rPr lang="sk-SK" sz="7200" dirty="0"/>
              <a:t> </a:t>
            </a:r>
            <a:r>
              <a:rPr lang="sk-SK" sz="7200" dirty="0" err="1"/>
              <a:t>komunikacia</a:t>
            </a:r>
            <a:endParaRPr lang="sk-SK" sz="72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372096" y="6291274"/>
            <a:ext cx="3771904" cy="566726"/>
          </a:xfrm>
        </p:spPr>
        <p:txBody>
          <a:bodyPr>
            <a:normAutofit fontScale="77500" lnSpcReduction="20000"/>
          </a:bodyPr>
          <a:lstStyle/>
          <a:p>
            <a:r>
              <a:rPr lang="sk-SK" dirty="0" smtClean="0"/>
              <a:t>Jozefína Javorková 13PSSS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85720" y="571480"/>
            <a:ext cx="8229600" cy="20431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dirty="0" smtClean="0"/>
              <a:t>    Komunikácia- </a:t>
            </a:r>
            <a:r>
              <a:rPr lang="sk-SK" sz="2000" dirty="0" smtClean="0"/>
              <a:t>sa v rôznych odboroch chápe rôzne. </a:t>
            </a:r>
          </a:p>
          <a:p>
            <a:r>
              <a:rPr lang="sk-SK" sz="2000" dirty="0" smtClean="0"/>
              <a:t>spájanie prostriedkov spojenia </a:t>
            </a:r>
          </a:p>
          <a:p>
            <a:r>
              <a:rPr lang="sk-SK" sz="2000" dirty="0" smtClean="0"/>
              <a:t>proces výmeny informácií medzi odosielateľom a prijímateľom </a:t>
            </a:r>
          </a:p>
          <a:p>
            <a:r>
              <a:rPr lang="sk-SK" sz="2000" dirty="0" smtClean="0"/>
              <a:t>Iní autori zdôrazňujú význam vzájomného porozumenia</a:t>
            </a:r>
            <a:endParaRPr lang="sk-SK" sz="2000" dirty="0"/>
          </a:p>
        </p:txBody>
      </p:sp>
      <p:sp>
        <p:nvSpPr>
          <p:cNvPr id="4" name="Obdélník 3"/>
          <p:cNvSpPr/>
          <p:nvPr/>
        </p:nvSpPr>
        <p:spPr>
          <a:xfrm>
            <a:off x="428596" y="2214555"/>
            <a:ext cx="8001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/>
              <a:t>Komunikačný proces: </a:t>
            </a:r>
            <a:endParaRPr lang="sk-SK" dirty="0"/>
          </a:p>
        </p:txBody>
      </p:sp>
      <p:pic>
        <p:nvPicPr>
          <p:cNvPr id="15362" name="Picture 2" descr="http://www.initriansko.sk/files/img/_spravy/komunik%C3%A1cia%20%E2%80%93%20z%C3%A1klad%20firmy/komunikaci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0" y="2928934"/>
            <a:ext cx="5905500" cy="3752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Komunikačný štýl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sk-SK" dirty="0" smtClean="0"/>
              <a:t>Komunikačným štýlom rozumieme určitý ustálený </a:t>
            </a:r>
          </a:p>
          <a:p>
            <a:pPr>
              <a:buNone/>
            </a:pPr>
            <a:r>
              <a:rPr lang="sk-SK" dirty="0" smtClean="0"/>
              <a:t>spôsob komunikácie manažéra so svojimi spolupracovníkmi, určité komunikačné </a:t>
            </a:r>
          </a:p>
          <a:p>
            <a:pPr>
              <a:buNone/>
            </a:pPr>
            <a:r>
              <a:rPr lang="sk-SK" dirty="0" smtClean="0"/>
              <a:t>návyky, ale aj jeho vzťah k cieľom, obsahu a formám komunikácie. Komunikačný </a:t>
            </a:r>
          </a:p>
          <a:p>
            <a:pPr>
              <a:buNone/>
            </a:pPr>
            <a:r>
              <a:rPr lang="sk-SK" dirty="0" smtClean="0"/>
              <a:t>štýl odráža osobnosť manažéra. Môžeme preto rozlišovať komunikačný štýl </a:t>
            </a:r>
          </a:p>
          <a:p>
            <a:pPr>
              <a:buNone/>
            </a:pPr>
            <a:r>
              <a:rPr lang="sk-SK" dirty="0" smtClean="0"/>
              <a:t>direktívny, demokratický (konzultatívny), liberálny a pod. Podobne aj </a:t>
            </a:r>
            <a:r>
              <a:rPr lang="sk-SK" dirty="0" err="1" smtClean="0"/>
              <a:t>Šuleř</a:t>
            </a:r>
            <a:r>
              <a:rPr lang="sk-SK" dirty="0" smtClean="0"/>
              <a:t> </a:t>
            </a:r>
          </a:p>
          <a:p>
            <a:pPr>
              <a:buNone/>
            </a:pPr>
            <a:r>
              <a:rPr lang="sk-SK" dirty="0" smtClean="0"/>
              <a:t>(2002) uvádza členenie komunikačných štýlov podľa rozdielov v osobnosti na </a:t>
            </a:r>
          </a:p>
          <a:p>
            <a:pPr>
              <a:buNone/>
            </a:pPr>
            <a:r>
              <a:rPr lang="sk-SK" dirty="0" smtClean="0"/>
              <a:t>štyri základné štýly: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analytický – sklon viac rozmýšľať, menej hovoriť, kontrolovať sa, </a:t>
            </a:r>
          </a:p>
          <a:p>
            <a:pPr>
              <a:buNone/>
            </a:pPr>
            <a:r>
              <a:rPr lang="sk-SK" dirty="0" smtClean="0"/>
              <a:t>nepodliehať vášňam; ide skôr o pasívny štýl 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riadiaci – štýl ambicióznej nezávislej osobnosti, vytrvalej i opatrnej, </a:t>
            </a:r>
          </a:p>
          <a:p>
            <a:pPr>
              <a:buNone/>
            </a:pPr>
            <a:r>
              <a:rPr lang="sk-SK" dirty="0" smtClean="0"/>
              <a:t>s direktívnymi sklonmi, vyhádavajúca možnosť súperiť 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priateľský – štýl citlivého vedúceho uprednostňujúceho dobré vzťahy </a:t>
            </a:r>
          </a:p>
          <a:p>
            <a:pPr>
              <a:buNone/>
            </a:pPr>
            <a:r>
              <a:rPr lang="sk-SK" dirty="0" smtClean="0"/>
              <a:t>v organizácii 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expresívny – ide o štýl citlivého vedúceho, zahľadeného viac do seba, so </a:t>
            </a:r>
          </a:p>
          <a:p>
            <a:pPr>
              <a:buNone/>
            </a:pPr>
            <a:r>
              <a:rPr lang="sk-SK" dirty="0" smtClean="0"/>
              <a:t>sklonom k prijímaní unáhlených rozhodnutí. 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Princípy efektívnej komunikácie a komunikačné zručnosti 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Najčastejšie sú spomínané nasledujúce základné princípy: </a:t>
            </a:r>
          </a:p>
          <a:p>
            <a:pPr>
              <a:buFont typeface="Wingdings" pitchFamily="2" charset="2"/>
              <a:buChar char="Ø"/>
            </a:pPr>
            <a:r>
              <a:rPr lang="sk-SK" dirty="0" err="1" smtClean="0"/>
              <a:t>cieľovosť</a:t>
            </a:r>
            <a:r>
              <a:rPr lang="sk-SK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priamosť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rešpekt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spoločná zodpovednosť za výsledok komunikácie. </a:t>
            </a:r>
            <a:endParaRPr lang="sk-SK" dirty="0"/>
          </a:p>
        </p:txBody>
      </p:sp>
      <p:pic>
        <p:nvPicPr>
          <p:cNvPr id="13314" name="Picture 2" descr="http://pragenti.files.wordpress.com/2011/05/pr-dagegmva-1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3000372"/>
            <a:ext cx="428625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Verbálna komunikácia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71472" y="1357298"/>
            <a:ext cx="8358246" cy="476886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400" dirty="0" smtClean="0"/>
              <a:t>Verbálna</a:t>
            </a:r>
            <a:r>
              <a:rPr lang="sk-SK" sz="2400" dirty="0"/>
              <a:t> komunikácia zahŕňa všetky </a:t>
            </a:r>
            <a:r>
              <a:rPr lang="sk-SK" sz="2400" dirty="0" smtClean="0"/>
              <a:t>správy, odkazy</a:t>
            </a:r>
            <a:r>
              <a:rPr lang="sk-SK" sz="2400" dirty="0"/>
              <a:t> v hovorovej forme. </a:t>
            </a:r>
          </a:p>
          <a:p>
            <a:pPr>
              <a:buNone/>
            </a:pPr>
            <a:r>
              <a:rPr lang="sk-SK" sz="2400" dirty="0" smtClean="0"/>
              <a:t>Úspech </a:t>
            </a:r>
            <a:r>
              <a:rPr lang="sk-SK" sz="2400" dirty="0"/>
              <a:t>verbálnej a neverbálnej komunikácie vyžaduje starostlivé plánovanie, analýzu, realizáciu, odovzdávanie a vyhodnotenie, identifikáciu cieľov a zámerov odkazu. Organizačné odkazy sa týkajú troch zámerov alebo funkcií:</a:t>
            </a:r>
          </a:p>
          <a:p>
            <a:pPr lvl="0"/>
            <a:r>
              <a:rPr lang="sk-SK" sz="2400" dirty="0" smtClean="0"/>
              <a:t>        úlohy</a:t>
            </a:r>
            <a:r>
              <a:rPr lang="sk-SK" sz="2400" dirty="0"/>
              <a:t>,</a:t>
            </a:r>
          </a:p>
          <a:p>
            <a:pPr lvl="0"/>
            <a:r>
              <a:rPr lang="sk-SK" sz="2400" dirty="0" smtClean="0"/>
              <a:t>        podpory </a:t>
            </a:r>
            <a:r>
              <a:rPr lang="sk-SK" sz="2400" dirty="0"/>
              <a:t>odkazu,</a:t>
            </a:r>
          </a:p>
          <a:p>
            <a:pPr lvl="0"/>
            <a:r>
              <a:rPr lang="sk-SK" sz="2400" dirty="0" smtClean="0"/>
              <a:t>        medziľudských </a:t>
            </a:r>
            <a:r>
              <a:rPr lang="sk-SK" sz="2400" dirty="0"/>
              <a:t>vzťahov. </a:t>
            </a:r>
          </a:p>
          <a:p>
            <a:endParaRPr lang="sk-SK" sz="2400" dirty="0"/>
          </a:p>
        </p:txBody>
      </p:sp>
      <p:pic>
        <p:nvPicPr>
          <p:cNvPr id="3074" name="Picture 2" descr="http://ipravda.sk/res/2011/02/18/thumbs/122884-armada-galko-vojaci-nestandard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0" y="2143116"/>
            <a:ext cx="5905500" cy="44291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28596" y="428604"/>
            <a:ext cx="8229600" cy="4686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dirty="0" smtClean="0"/>
              <a:t>  </a:t>
            </a:r>
            <a:r>
              <a:rPr lang="sk-SK" sz="2400" dirty="0" smtClean="0"/>
              <a:t>Medzi</a:t>
            </a:r>
            <a:r>
              <a:rPr lang="sk-SK" sz="2400" dirty="0"/>
              <a:t> personálne a environmentálne faktory ovplyvňujúce </a:t>
            </a:r>
            <a:r>
              <a:rPr lang="sk-SK" sz="2400" dirty="0" smtClean="0"/>
              <a:t>    verbálnu</a:t>
            </a:r>
            <a:r>
              <a:rPr lang="sk-SK" sz="2400" dirty="0"/>
              <a:t> a </a:t>
            </a:r>
            <a:r>
              <a:rPr lang="sk-SK" sz="2400" dirty="0" smtClean="0"/>
              <a:t>neverbálnu komunikáciu </a:t>
            </a:r>
            <a:r>
              <a:rPr lang="sk-SK" sz="2400" dirty="0"/>
              <a:t>patria:</a:t>
            </a:r>
          </a:p>
          <a:p>
            <a:pPr lvl="0"/>
            <a:r>
              <a:rPr lang="sk-SK" sz="2400" dirty="0"/>
              <a:t>status</a:t>
            </a:r>
          </a:p>
          <a:p>
            <a:pPr lvl="0"/>
            <a:r>
              <a:rPr lang="sk-SK" sz="2400" dirty="0"/>
              <a:t>vnímanie</a:t>
            </a:r>
          </a:p>
          <a:p>
            <a:pPr lvl="0"/>
            <a:r>
              <a:rPr lang="sk-SK" sz="2400" dirty="0"/>
              <a:t>personálna vzdialenosť</a:t>
            </a:r>
          </a:p>
          <a:p>
            <a:pPr lvl="0"/>
            <a:r>
              <a:rPr lang="sk-SK" sz="2400" dirty="0"/>
              <a:t>územie</a:t>
            </a:r>
          </a:p>
          <a:p>
            <a:pPr lvl="0"/>
            <a:r>
              <a:rPr lang="sk-SK" sz="2400" dirty="0"/>
              <a:t>oblečenie a štýl odievania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1026" name="Picture 2" descr="http://www.akropolis.sk/uploads/images/akcie/umenie%20komunikovat%202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14810" y="2928934"/>
            <a:ext cx="4762500" cy="3571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Neverbálna komunikácia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57691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sk-SK" dirty="0" smtClean="0"/>
              <a:t>   odkazy </a:t>
            </a:r>
            <a:r>
              <a:rPr lang="sk-SK" dirty="0"/>
              <a:t>sú odosielané prostredníctvom nelingvistických prostriedkov. Nelingvistické prostriedky sú dôležité aj z toho dôvodu, že pomocou nich často krát vyjadríme viac ako dokážeme povedať</a:t>
            </a:r>
            <a:r>
              <a:rPr lang="sk-SK" dirty="0" smtClean="0"/>
              <a:t>.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      Pri </a:t>
            </a:r>
            <a:r>
              <a:rPr lang="sk-SK" dirty="0"/>
              <a:t>neverbálnej komunikácii je dôležité čo odovzdávame:</a:t>
            </a:r>
          </a:p>
          <a:p>
            <a:pPr lvl="0"/>
            <a:r>
              <a:rPr lang="sk-SK" dirty="0"/>
              <a:t>výrazmi tváre,</a:t>
            </a:r>
          </a:p>
          <a:p>
            <a:pPr lvl="0"/>
            <a:r>
              <a:rPr lang="sk-SK" dirty="0"/>
              <a:t> pohybmi očí,</a:t>
            </a:r>
          </a:p>
          <a:p>
            <a:pPr lvl="0"/>
            <a:r>
              <a:rPr lang="sk-SK" dirty="0"/>
              <a:t> pohybmi rúk,</a:t>
            </a:r>
          </a:p>
          <a:p>
            <a:pPr lvl="0"/>
            <a:r>
              <a:rPr lang="sk-SK" dirty="0"/>
              <a:t>gestami rúk a ramien,</a:t>
            </a:r>
          </a:p>
          <a:p>
            <a:pPr lvl="0"/>
            <a:r>
              <a:rPr lang="sk-SK" dirty="0"/>
              <a:t> pohybmi nôh,</a:t>
            </a:r>
          </a:p>
          <a:p>
            <a:pPr lvl="0"/>
            <a:r>
              <a:rPr lang="sk-SK" dirty="0"/>
              <a:t> polohou tela,</a:t>
            </a:r>
          </a:p>
          <a:p>
            <a:pPr lvl="0"/>
            <a:r>
              <a:rPr lang="sk-SK" dirty="0"/>
              <a:t> priestorovou vzdialenosťou, v ktorej jednáme s partnerom.</a:t>
            </a:r>
          </a:p>
          <a:p>
            <a:endParaRPr lang="sk-SK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Pri neverbálnej komunikácii je dôležité čo odovzdávame:</a:t>
            </a:r>
            <a:endParaRPr kumimoji="0" lang="sk-SK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k-SK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výrazmi tváre,</a:t>
            </a:r>
            <a:endParaRPr kumimoji="0" lang="sk-SK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k-SK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pohybmi očí,</a:t>
            </a:r>
            <a:endParaRPr kumimoji="0" lang="sk-SK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k-SK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pohybmi rúk,</a:t>
            </a:r>
            <a:endParaRPr kumimoji="0" lang="sk-SK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k-SK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gestami rúk a ramien,</a:t>
            </a:r>
            <a:endParaRPr kumimoji="0" lang="sk-SK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k-SK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pohybmi nôh,</a:t>
            </a:r>
            <a:endParaRPr kumimoji="0" lang="sk-SK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k-SK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polohou tela,</a:t>
            </a:r>
            <a:endParaRPr kumimoji="0" lang="sk-SK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k-SK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priestorovou vzdialenosťou, v ktorej jednáme s partnerom.</a:t>
            </a: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Pri neverbálnej komunikácii je dôležité čo odovzdávame:</a:t>
            </a:r>
            <a:endParaRPr kumimoji="0" lang="sk-SK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k-SK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výrazmi tváre,</a:t>
            </a:r>
            <a:endParaRPr kumimoji="0" lang="sk-SK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k-SK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pohybmi očí,</a:t>
            </a:r>
            <a:endParaRPr kumimoji="0" lang="sk-SK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k-SK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pohybmi rúk,</a:t>
            </a:r>
            <a:endParaRPr kumimoji="0" lang="sk-SK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k-SK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gestami rúk a ramien,</a:t>
            </a:r>
            <a:endParaRPr kumimoji="0" lang="sk-SK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k-SK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pohybmi nôh,</a:t>
            </a:r>
            <a:endParaRPr kumimoji="0" lang="sk-SK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k-SK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polohou tela,</a:t>
            </a:r>
            <a:endParaRPr kumimoji="0" lang="sk-SK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k-SK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priestorovou vzdialenosťou, v ktorej jednáme s partnerom.</a:t>
            </a: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Pri neverbálnej komunikácii je dôležité čo odovzdávame:</a:t>
            </a:r>
            <a:endParaRPr kumimoji="0" lang="sk-SK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k-SK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výrazmi tváre,</a:t>
            </a:r>
            <a:endParaRPr kumimoji="0" lang="sk-SK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k-SK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pohybmi očí,</a:t>
            </a:r>
            <a:endParaRPr kumimoji="0" lang="sk-SK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k-SK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pohybmi rúk,</a:t>
            </a:r>
            <a:endParaRPr kumimoji="0" lang="sk-SK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k-SK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gestami rúk a ramien,</a:t>
            </a:r>
            <a:endParaRPr kumimoji="0" lang="sk-SK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k-SK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pohybmi nôh,</a:t>
            </a:r>
            <a:endParaRPr kumimoji="0" lang="sk-SK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k-SK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polohou tela,</a:t>
            </a:r>
            <a:endParaRPr kumimoji="0" lang="sk-SK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k-SK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priestorovou vzdialenosťou, v ktorej jednáme s partnerom.</a:t>
            </a: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3" name="Picture 5" descr="http://www.oskole.sk/userfiles/image/2011/december/Neverb%C3%A1lna%20komunik%C3%A1cia-%205_ro%C4%8D_html_206a38e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2214554"/>
            <a:ext cx="2981325" cy="3648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1500174"/>
            <a:ext cx="8229600" cy="114300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pic>
        <p:nvPicPr>
          <p:cNvPr id="20482" name="Picture 2" descr="https://encrypted-tbn0.gstatic.com/images?q=tbn:ANd9GcSj5RTMHKC3cdet3_cx95BGeSwjfj4eWd6YDz5n44qoC7Nr5ux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3143248"/>
            <a:ext cx="3229962" cy="2419355"/>
          </a:xfrm>
          <a:prstGeom prst="rect">
            <a:avLst/>
          </a:prstGeom>
          <a:noFill/>
        </p:spPr>
      </p:pic>
      <p:pic>
        <p:nvPicPr>
          <p:cNvPr id="20484" name="Picture 4" descr="http://www.aviationspectator.com/files/images/AV-8B-Harrier-jet-026.preview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2857496"/>
            <a:ext cx="4762500" cy="34004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264</Words>
  <Application>Microsoft Office PowerPoint</Application>
  <PresentationFormat>Předvádění na obrazovce (4:3)</PresentationFormat>
  <Paragraphs>77</Paragraphs>
  <Slides>8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9" baseType="lpstr">
      <vt:lpstr>Motiv sady Office</vt:lpstr>
      <vt:lpstr>Interpersonalna komunikacia. Specificke typy manazerskej komunikacie. Verbalna a neverbalna komunikacia</vt:lpstr>
      <vt:lpstr>Snímek 2</vt:lpstr>
      <vt:lpstr>Komunikačný štýl</vt:lpstr>
      <vt:lpstr>Princípy efektívnej komunikácie a komunikačné zručnosti </vt:lpstr>
      <vt:lpstr>Verbálna komunikácia</vt:lpstr>
      <vt:lpstr>Snímek 6</vt:lpstr>
      <vt:lpstr>Neverbálna komunikácia</vt:lpstr>
      <vt:lpstr>Ďakujem za pozornosť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Interpersonalna komunikacia. Specificke typy manazerskej komunikacie. Verbalna a neverbalna komunikacia</dc:title>
  <dc:creator>džouji</dc:creator>
  <cp:lastModifiedBy>džouji</cp:lastModifiedBy>
  <cp:revision>37</cp:revision>
  <dcterms:created xsi:type="dcterms:W3CDTF">2013-12-01T09:20:27Z</dcterms:created>
  <dcterms:modified xsi:type="dcterms:W3CDTF">2013-12-01T15:12:05Z</dcterms:modified>
</cp:coreProperties>
</file>