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55843A-FA80-40BA-B0FC-214831B62235}" type="datetimeFigureOut">
              <a:rPr lang="sk-SK" smtClean="0"/>
              <a:t>13. 11. 2012</a:t>
            </a:fld>
            <a:endParaRPr lang="sk-SK"/>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sk-SK"/>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96BD05-9E2F-40A9-9167-BEA4B95CD49E}" type="slidenum">
              <a:rPr lang="sk-SK" smtClean="0"/>
              <a:t>‹#›</a:t>
            </a:fld>
            <a:endParaRPr lang="sk-SK"/>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sk-SK"/>
          </a:p>
        </p:txBody>
      </p:sp>
      <p:sp>
        <p:nvSpPr>
          <p:cNvPr id="4" name="Zástupný symbol pro číslo snímku 3"/>
          <p:cNvSpPr>
            <a:spLocks noGrp="1"/>
          </p:cNvSpPr>
          <p:nvPr>
            <p:ph type="sldNum" sz="quarter" idx="10"/>
          </p:nvPr>
        </p:nvSpPr>
        <p:spPr/>
        <p:txBody>
          <a:bodyPr/>
          <a:lstStyle/>
          <a:p>
            <a:fld id="{2A96BD05-9E2F-40A9-9167-BEA4B95CD49E}" type="slidenum">
              <a:rPr lang="sk-SK" smtClean="0"/>
              <a:t>1</a:t>
            </a:fld>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bg>
      <p:bgRef idx="1002">
        <a:schemeClr val="bg2"/>
      </p:bgRef>
    </p:bg>
    <p:spTree>
      <p:nvGrpSpPr>
        <p:cNvPr id="1" name=""/>
        <p:cNvGrpSpPr/>
        <p:nvPr/>
      </p:nvGrpSpPr>
      <p:grpSpPr>
        <a:xfrm>
          <a:off x="0" y="0"/>
          <a:ext cx="0" cy="0"/>
          <a:chOff x="0" y="0"/>
          <a:chExt cx="0" cy="0"/>
        </a:xfrm>
      </p:grpSpPr>
      <p:sp>
        <p:nvSpPr>
          <p:cNvPr id="9" name="Nadpis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cs-CZ" smtClean="0"/>
              <a:t>Klepnutím lze upravit styl předlohy nadpisů.</a:t>
            </a:r>
            <a:endParaRPr kumimoji="0" lang="en-US"/>
          </a:p>
        </p:txBody>
      </p:sp>
      <p:sp>
        <p:nvSpPr>
          <p:cNvPr id="17" name="Podnadpis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cs-CZ" smtClean="0"/>
              <a:t>Klepnutím lze upravit styl předlohy podnadpisů.</a:t>
            </a:r>
            <a:endParaRPr kumimoji="0" lang="en-US"/>
          </a:p>
        </p:txBody>
      </p:sp>
      <p:sp>
        <p:nvSpPr>
          <p:cNvPr id="30" name="Zástupný symbol pro datum 29"/>
          <p:cNvSpPr>
            <a:spLocks noGrp="1"/>
          </p:cNvSpPr>
          <p:nvPr>
            <p:ph type="dt" sz="half" idx="10"/>
          </p:nvPr>
        </p:nvSpPr>
        <p:spPr/>
        <p:txBody>
          <a:bodyPr/>
          <a:lstStyle/>
          <a:p>
            <a:r>
              <a:rPr lang="sk-SK" smtClean="0"/>
              <a:t>13. 11. 2012</a:t>
            </a:r>
            <a:endParaRPr lang="sk-SK"/>
          </a:p>
        </p:txBody>
      </p:sp>
      <p:sp>
        <p:nvSpPr>
          <p:cNvPr id="19" name="Zástupný symbol pro zápatí 18"/>
          <p:cNvSpPr>
            <a:spLocks noGrp="1"/>
          </p:cNvSpPr>
          <p:nvPr>
            <p:ph type="ftr" sz="quarter" idx="11"/>
          </p:nvPr>
        </p:nvSpPr>
        <p:spPr/>
        <p:txBody>
          <a:bodyPr/>
          <a:lstStyle/>
          <a:p>
            <a:r>
              <a:rPr lang="sk-SK" smtClean="0"/>
              <a:t>Kad. Voj. Jakub Stredánsky         11 ES</a:t>
            </a:r>
            <a:endParaRPr lang="sk-SK"/>
          </a:p>
        </p:txBody>
      </p:sp>
      <p:sp>
        <p:nvSpPr>
          <p:cNvPr id="27" name="Zástupný symbol pro číslo snímku 26"/>
          <p:cNvSpPr>
            <a:spLocks noGrp="1"/>
          </p:cNvSpPr>
          <p:nvPr>
            <p:ph type="sldNum" sz="quarter" idx="12"/>
          </p:nvPr>
        </p:nvSpPr>
        <p:spPr/>
        <p:txBody>
          <a:bodyPr/>
          <a:lstStyle/>
          <a:p>
            <a:fld id="{674AE1C9-5E77-40BB-9215-5476EBCA223D}" type="slidenum">
              <a:rPr lang="sk-SK" smtClean="0"/>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cs-CZ" smtClean="0"/>
              <a:t>Klepnutím lze upravit styl předlohy nadpisů.</a:t>
            </a:r>
            <a:endParaRPr kumimoji="0" lang="en-US"/>
          </a:p>
        </p:txBody>
      </p:sp>
      <p:sp>
        <p:nvSpPr>
          <p:cNvPr id="3" name="Zástupný symbol pro svislý text 2"/>
          <p:cNvSpPr>
            <a:spLocks noGrp="1"/>
          </p:cNvSpPr>
          <p:nvPr>
            <p:ph type="body" orient="vert" idx="1"/>
          </p:nvPr>
        </p:nvSpPr>
        <p:spPr/>
        <p:txBody>
          <a:bodyPr vert="eaVer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
        <p:nvSpPr>
          <p:cNvPr id="6" name="Zástupný symbol pro číslo snímku 5"/>
          <p:cNvSpPr>
            <a:spLocks noGrp="1"/>
          </p:cNvSpPr>
          <p:nvPr>
            <p:ph type="sldNum" sz="quarter" idx="12"/>
          </p:nvPr>
        </p:nvSpPr>
        <p:spPr/>
        <p:txBody>
          <a:bodyPr/>
          <a:lstStyle/>
          <a:p>
            <a:fld id="{674AE1C9-5E77-40BB-9215-5476EBCA223D}" type="slidenum">
              <a:rPr lang="sk-SK" smtClean="0"/>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914401"/>
            <a:ext cx="2057400" cy="5211763"/>
          </a:xfrm>
        </p:spPr>
        <p:txBody>
          <a:bodyPr vert="eaVert"/>
          <a:lstStyle/>
          <a:p>
            <a:r>
              <a:rPr kumimoji="0" lang="cs-CZ" smtClean="0"/>
              <a:t>Klepnutím lze upravit styl předlohy nadpisů.</a:t>
            </a:r>
            <a:endParaRPr kumimoji="0" lang="en-US"/>
          </a:p>
        </p:txBody>
      </p:sp>
      <p:sp>
        <p:nvSpPr>
          <p:cNvPr id="3" name="Zástupný symbol pro svislý text 2"/>
          <p:cNvSpPr>
            <a:spLocks noGrp="1"/>
          </p:cNvSpPr>
          <p:nvPr>
            <p:ph type="body" orient="vert" idx="1"/>
          </p:nvPr>
        </p:nvSpPr>
        <p:spPr>
          <a:xfrm>
            <a:off x="457200" y="914401"/>
            <a:ext cx="6019800" cy="5211763"/>
          </a:xfrm>
        </p:spPr>
        <p:txBody>
          <a:bodyPr vert="eaVer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
        <p:nvSpPr>
          <p:cNvPr id="6" name="Zástupný symbol pro číslo snímku 5"/>
          <p:cNvSpPr>
            <a:spLocks noGrp="1"/>
          </p:cNvSpPr>
          <p:nvPr>
            <p:ph type="sldNum" sz="quarter" idx="12"/>
          </p:nvPr>
        </p:nvSpPr>
        <p:spPr/>
        <p:txBody>
          <a:bodyPr/>
          <a:lstStyle/>
          <a:p>
            <a:fld id="{674AE1C9-5E77-40BB-9215-5476EBCA223D}" type="slidenum">
              <a:rPr lang="sk-SK" smtClean="0"/>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cs-CZ" smtClean="0"/>
              <a:t>Klepnutím lze upravit styl předlohy nadpisů.</a:t>
            </a:r>
            <a:endParaRPr kumimoji="0" lang="en-US"/>
          </a:p>
        </p:txBody>
      </p:sp>
      <p:sp>
        <p:nvSpPr>
          <p:cNvPr id="3" name="Zástupný symbol pro obsah 2"/>
          <p:cNvSpPr>
            <a:spLocks noGrp="1"/>
          </p:cNvSpPr>
          <p:nvPr>
            <p:ph idx="1"/>
          </p:nvPr>
        </p:nvSpPr>
        <p:spPr/>
        <p:txBody>
          <a:body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
        <p:nvSpPr>
          <p:cNvPr id="6" name="Zástupný symbol pro číslo snímku 5"/>
          <p:cNvSpPr>
            <a:spLocks noGrp="1"/>
          </p:cNvSpPr>
          <p:nvPr>
            <p:ph type="sldNum" sz="quarter" idx="12"/>
          </p:nvPr>
        </p:nvSpPr>
        <p:spPr/>
        <p:txBody>
          <a:bodyPr/>
          <a:lstStyle/>
          <a:p>
            <a:fld id="{674AE1C9-5E77-40BB-9215-5476EBCA223D}" type="slidenum">
              <a:rPr lang="sk-SK" smtClean="0"/>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bg>
      <p:bgRef idx="1002">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cs-CZ" smtClean="0"/>
              <a:t>Klepnutím lze upravit styl předlohy nadpisů.</a:t>
            </a:r>
            <a:endParaRPr kumimoji="0" lang="en-US"/>
          </a:p>
        </p:txBody>
      </p:sp>
      <p:sp>
        <p:nvSpPr>
          <p:cNvPr id="3" name="Zástupný symbol pro text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cs-CZ" smtClean="0"/>
              <a:t>Klepnutím lze upravit styly předlohy textu.</a:t>
            </a:r>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
        <p:nvSpPr>
          <p:cNvPr id="6" name="Zástupný symbol pro číslo snímku 5"/>
          <p:cNvSpPr>
            <a:spLocks noGrp="1"/>
          </p:cNvSpPr>
          <p:nvPr>
            <p:ph type="sldNum" sz="quarter" idx="12"/>
          </p:nvPr>
        </p:nvSpPr>
        <p:spPr/>
        <p:txBody>
          <a:bodyPr/>
          <a:lstStyle/>
          <a:p>
            <a:fld id="{674AE1C9-5E77-40BB-9215-5476EBCA223D}" type="slidenum">
              <a:rPr lang="sk-SK" smtClean="0"/>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1143000"/>
          </a:xfrm>
        </p:spPr>
        <p:txBody>
          <a:bodyPr/>
          <a:lstStyle/>
          <a:p>
            <a:r>
              <a:rPr kumimoji="0" lang="cs-CZ" smtClean="0"/>
              <a:t>Klepnutím lze upravit styl předlohy nadpisů.</a:t>
            </a:r>
            <a:endParaRPr kumimoji="0" lang="en-US"/>
          </a:p>
        </p:txBody>
      </p:sp>
      <p:sp>
        <p:nvSpPr>
          <p:cNvPr id="3" name="Zástupný symbol pro obsah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obsah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5" name="Zástupný symbol pro datum 4"/>
          <p:cNvSpPr>
            <a:spLocks noGrp="1"/>
          </p:cNvSpPr>
          <p:nvPr>
            <p:ph type="dt" sz="half" idx="10"/>
          </p:nvPr>
        </p:nvSpPr>
        <p:spPr/>
        <p:txBody>
          <a:bodyPr/>
          <a:lstStyle/>
          <a:p>
            <a:r>
              <a:rPr lang="sk-SK" smtClean="0"/>
              <a:t>13. 11. 2012</a:t>
            </a:r>
            <a:endParaRPr lang="sk-SK"/>
          </a:p>
        </p:txBody>
      </p:sp>
      <p:sp>
        <p:nvSpPr>
          <p:cNvPr id="6" name="Zástupný symbol pro zápatí 5"/>
          <p:cNvSpPr>
            <a:spLocks noGrp="1"/>
          </p:cNvSpPr>
          <p:nvPr>
            <p:ph type="ftr" sz="quarter" idx="11"/>
          </p:nvPr>
        </p:nvSpPr>
        <p:spPr/>
        <p:txBody>
          <a:bodyPr/>
          <a:lstStyle/>
          <a:p>
            <a:r>
              <a:rPr lang="sk-SK" smtClean="0"/>
              <a:t>Kad. Voj. Jakub Stredánsky         11 ES</a:t>
            </a:r>
            <a:endParaRPr lang="sk-SK"/>
          </a:p>
        </p:txBody>
      </p:sp>
      <p:sp>
        <p:nvSpPr>
          <p:cNvPr id="7" name="Zástupný symbol pro číslo snímku 6"/>
          <p:cNvSpPr>
            <a:spLocks noGrp="1"/>
          </p:cNvSpPr>
          <p:nvPr>
            <p:ph type="sldNum" sz="quarter" idx="12"/>
          </p:nvPr>
        </p:nvSpPr>
        <p:spPr/>
        <p:txBody>
          <a:bodyPr/>
          <a:lstStyle/>
          <a:p>
            <a:fld id="{674AE1C9-5E77-40BB-9215-5476EBCA223D}" type="slidenum">
              <a:rPr lang="sk-SK" smtClean="0"/>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1143000"/>
          </a:xfrm>
        </p:spPr>
        <p:txBody>
          <a:bodyPr tIns="45720" anchor="b"/>
          <a:lstStyle>
            <a:lvl1pPr>
              <a:defRPr/>
            </a:lvl1pPr>
          </a:lstStyle>
          <a:p>
            <a:r>
              <a:rPr kumimoji="0" lang="cs-CZ" smtClean="0"/>
              <a:t>Klepnutím lze upravit styl předlohy nadpisů.</a:t>
            </a:r>
            <a:endParaRPr kumimoji="0" lang="en-US"/>
          </a:p>
        </p:txBody>
      </p:sp>
      <p:sp>
        <p:nvSpPr>
          <p:cNvPr id="3" name="Zástupný symbol pro text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cs-CZ" smtClean="0"/>
              <a:t>Klepnutím lze upravit styly předlohy textu.</a:t>
            </a:r>
          </a:p>
        </p:txBody>
      </p:sp>
      <p:sp>
        <p:nvSpPr>
          <p:cNvPr id="4" name="Zástupný symbol pro text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cs-CZ" smtClean="0"/>
              <a:t>Klepnutím lze upravit styly předlohy textu.</a:t>
            </a:r>
          </a:p>
        </p:txBody>
      </p:sp>
      <p:sp>
        <p:nvSpPr>
          <p:cNvPr id="5" name="Zástupný symbol pro obsah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6" name="Zástupný symbol pro obsah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7" name="Zástupný symbol pro datum 6"/>
          <p:cNvSpPr>
            <a:spLocks noGrp="1"/>
          </p:cNvSpPr>
          <p:nvPr>
            <p:ph type="dt" sz="half" idx="10"/>
          </p:nvPr>
        </p:nvSpPr>
        <p:spPr/>
        <p:txBody>
          <a:bodyPr/>
          <a:lstStyle/>
          <a:p>
            <a:r>
              <a:rPr lang="sk-SK" smtClean="0"/>
              <a:t>13. 11. 2012</a:t>
            </a:r>
            <a:endParaRPr lang="sk-SK"/>
          </a:p>
        </p:txBody>
      </p:sp>
      <p:sp>
        <p:nvSpPr>
          <p:cNvPr id="8" name="Zástupný symbol pro zápatí 7"/>
          <p:cNvSpPr>
            <a:spLocks noGrp="1"/>
          </p:cNvSpPr>
          <p:nvPr>
            <p:ph type="ftr" sz="quarter" idx="11"/>
          </p:nvPr>
        </p:nvSpPr>
        <p:spPr/>
        <p:txBody>
          <a:bodyPr/>
          <a:lstStyle/>
          <a:p>
            <a:r>
              <a:rPr lang="sk-SK" smtClean="0"/>
              <a:t>Kad. Voj. Jakub Stredánsky         11 ES</a:t>
            </a:r>
            <a:endParaRPr lang="sk-SK"/>
          </a:p>
        </p:txBody>
      </p:sp>
      <p:sp>
        <p:nvSpPr>
          <p:cNvPr id="9" name="Zástupný symbol pro číslo snímku 8"/>
          <p:cNvSpPr>
            <a:spLocks noGrp="1"/>
          </p:cNvSpPr>
          <p:nvPr>
            <p:ph type="sldNum" sz="quarter" idx="12"/>
          </p:nvPr>
        </p:nvSpPr>
        <p:spPr/>
        <p:txBody>
          <a:bodyPr/>
          <a:lstStyle/>
          <a:p>
            <a:fld id="{674AE1C9-5E77-40BB-9215-5476EBCA223D}" type="slidenum">
              <a:rPr lang="sk-SK" smtClean="0"/>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cs-CZ" smtClean="0"/>
              <a:t>Klepnutím lze upravit styl předlohy nadpisů.</a:t>
            </a:r>
            <a:endParaRPr kumimoji="0" lang="en-US"/>
          </a:p>
        </p:txBody>
      </p:sp>
      <p:sp>
        <p:nvSpPr>
          <p:cNvPr id="3" name="Zástupný symbol pro datum 2"/>
          <p:cNvSpPr>
            <a:spLocks noGrp="1"/>
          </p:cNvSpPr>
          <p:nvPr>
            <p:ph type="dt" sz="half" idx="10"/>
          </p:nvPr>
        </p:nvSpPr>
        <p:spPr/>
        <p:txBody>
          <a:bodyPr/>
          <a:lstStyle/>
          <a:p>
            <a:r>
              <a:rPr lang="sk-SK" smtClean="0"/>
              <a:t>13. 11. 2012</a:t>
            </a:r>
            <a:endParaRPr lang="sk-SK"/>
          </a:p>
        </p:txBody>
      </p:sp>
      <p:sp>
        <p:nvSpPr>
          <p:cNvPr id="4" name="Zástupný symbol pro zápatí 3"/>
          <p:cNvSpPr>
            <a:spLocks noGrp="1"/>
          </p:cNvSpPr>
          <p:nvPr>
            <p:ph type="ftr" sz="quarter" idx="11"/>
          </p:nvPr>
        </p:nvSpPr>
        <p:spPr/>
        <p:txBody>
          <a:bodyPr/>
          <a:lstStyle/>
          <a:p>
            <a:r>
              <a:rPr lang="sk-SK" smtClean="0"/>
              <a:t>Kad. Voj. Jakub Stredánsky         11 ES</a:t>
            </a:r>
            <a:endParaRPr lang="sk-SK"/>
          </a:p>
        </p:txBody>
      </p:sp>
      <p:sp>
        <p:nvSpPr>
          <p:cNvPr id="5" name="Zástupný symbol pro číslo snímku 4"/>
          <p:cNvSpPr>
            <a:spLocks noGrp="1"/>
          </p:cNvSpPr>
          <p:nvPr>
            <p:ph type="sldNum" sz="quarter" idx="12"/>
          </p:nvPr>
        </p:nvSpPr>
        <p:spPr/>
        <p:txBody>
          <a:bodyPr/>
          <a:lstStyle/>
          <a:p>
            <a:fld id="{674AE1C9-5E77-40BB-9215-5476EBCA223D}" type="slidenum">
              <a:rPr lang="sk-SK" smtClean="0"/>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r>
              <a:rPr lang="sk-SK" smtClean="0"/>
              <a:t>13. 11. 2012</a:t>
            </a:r>
            <a:endParaRPr lang="sk-SK"/>
          </a:p>
        </p:txBody>
      </p:sp>
      <p:sp>
        <p:nvSpPr>
          <p:cNvPr id="3" name="Zástupný symbol pro zápatí 2"/>
          <p:cNvSpPr>
            <a:spLocks noGrp="1"/>
          </p:cNvSpPr>
          <p:nvPr>
            <p:ph type="ftr" sz="quarter" idx="11"/>
          </p:nvPr>
        </p:nvSpPr>
        <p:spPr/>
        <p:txBody>
          <a:bodyPr/>
          <a:lstStyle/>
          <a:p>
            <a:r>
              <a:rPr lang="sk-SK" smtClean="0"/>
              <a:t>Kad. Voj. Jakub Stredánsky         11 ES</a:t>
            </a:r>
            <a:endParaRPr lang="sk-SK"/>
          </a:p>
        </p:txBody>
      </p:sp>
      <p:sp>
        <p:nvSpPr>
          <p:cNvPr id="4" name="Zástupný symbol pro číslo snímku 3"/>
          <p:cNvSpPr>
            <a:spLocks noGrp="1"/>
          </p:cNvSpPr>
          <p:nvPr>
            <p:ph type="sldNum" sz="quarter" idx="12"/>
          </p:nvPr>
        </p:nvSpPr>
        <p:spPr/>
        <p:txBody>
          <a:bodyPr/>
          <a:lstStyle/>
          <a:p>
            <a:fld id="{674AE1C9-5E77-40BB-9215-5476EBCA223D}" type="slidenum">
              <a:rPr lang="sk-SK" smtClean="0"/>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cs-CZ" smtClean="0"/>
              <a:t>Klepnutím lze upravit styl předlohy nadpisů.</a:t>
            </a:r>
            <a:endParaRPr kumimoji="0" lang="en-US"/>
          </a:p>
        </p:txBody>
      </p:sp>
      <p:sp>
        <p:nvSpPr>
          <p:cNvPr id="3" name="Zástupný symbol pro text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cs-CZ" smtClean="0"/>
              <a:t>Klepnutím lze upravit styly předlohy textu.</a:t>
            </a:r>
          </a:p>
        </p:txBody>
      </p:sp>
      <p:sp>
        <p:nvSpPr>
          <p:cNvPr id="4" name="Zástupný symbol pro obsah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5" name="Zástupný symbol pro datum 4"/>
          <p:cNvSpPr>
            <a:spLocks noGrp="1"/>
          </p:cNvSpPr>
          <p:nvPr>
            <p:ph type="dt" sz="half" idx="10"/>
          </p:nvPr>
        </p:nvSpPr>
        <p:spPr/>
        <p:txBody>
          <a:bodyPr/>
          <a:lstStyle/>
          <a:p>
            <a:r>
              <a:rPr lang="sk-SK" smtClean="0"/>
              <a:t>13. 11. 2012</a:t>
            </a:r>
            <a:endParaRPr lang="sk-SK"/>
          </a:p>
        </p:txBody>
      </p:sp>
      <p:sp>
        <p:nvSpPr>
          <p:cNvPr id="6" name="Zástupný symbol pro zápatí 5"/>
          <p:cNvSpPr>
            <a:spLocks noGrp="1"/>
          </p:cNvSpPr>
          <p:nvPr>
            <p:ph type="ftr" sz="quarter" idx="11"/>
          </p:nvPr>
        </p:nvSpPr>
        <p:spPr/>
        <p:txBody>
          <a:bodyPr/>
          <a:lstStyle/>
          <a:p>
            <a:r>
              <a:rPr lang="sk-SK" smtClean="0"/>
              <a:t>Kad. Voj. Jakub Stredánsky         11 ES</a:t>
            </a:r>
            <a:endParaRPr lang="sk-SK"/>
          </a:p>
        </p:txBody>
      </p:sp>
      <p:sp>
        <p:nvSpPr>
          <p:cNvPr id="7" name="Zástupný symbol pro číslo snímku 6"/>
          <p:cNvSpPr>
            <a:spLocks noGrp="1"/>
          </p:cNvSpPr>
          <p:nvPr>
            <p:ph type="sldNum" sz="quarter" idx="12"/>
          </p:nvPr>
        </p:nvSpPr>
        <p:spPr/>
        <p:txBody>
          <a:bodyPr/>
          <a:lstStyle/>
          <a:p>
            <a:fld id="{674AE1C9-5E77-40BB-9215-5476EBCA223D}" type="slidenum">
              <a:rPr lang="sk-SK" smtClean="0"/>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9" name="Obdélník s odříznutým a zakulaceným jedním rohem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Pravoúhlý trojúhelník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Nadpis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cs-CZ" smtClean="0"/>
              <a:t>Klepnutím lze upravit styl předlohy nadpisů.</a:t>
            </a:r>
            <a:endParaRPr kumimoji="0" lang="en-US"/>
          </a:p>
        </p:txBody>
      </p:sp>
      <p:sp>
        <p:nvSpPr>
          <p:cNvPr id="4" name="Zástupný symbol pro text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cs-CZ" smtClean="0"/>
              <a:t>Klepnutím lze upravit styly předlohy textu.</a:t>
            </a:r>
          </a:p>
        </p:txBody>
      </p:sp>
      <p:sp>
        <p:nvSpPr>
          <p:cNvPr id="5" name="Zástupný symbol pro datum 4"/>
          <p:cNvSpPr>
            <a:spLocks noGrp="1"/>
          </p:cNvSpPr>
          <p:nvPr>
            <p:ph type="dt" sz="half" idx="10"/>
          </p:nvPr>
        </p:nvSpPr>
        <p:spPr/>
        <p:txBody>
          <a:bodyPr/>
          <a:lstStyle/>
          <a:p>
            <a:r>
              <a:rPr lang="sk-SK" smtClean="0"/>
              <a:t>13. 11. 2012</a:t>
            </a:r>
            <a:endParaRPr lang="sk-SK"/>
          </a:p>
        </p:txBody>
      </p:sp>
      <p:sp>
        <p:nvSpPr>
          <p:cNvPr id="6" name="Zástupný symbol pro zápatí 5"/>
          <p:cNvSpPr>
            <a:spLocks noGrp="1"/>
          </p:cNvSpPr>
          <p:nvPr>
            <p:ph type="ftr" sz="quarter" idx="11"/>
          </p:nvPr>
        </p:nvSpPr>
        <p:spPr/>
        <p:txBody>
          <a:bodyPr/>
          <a:lstStyle/>
          <a:p>
            <a:r>
              <a:rPr lang="sk-SK" smtClean="0"/>
              <a:t>Kad. Voj. Jakub Stredánsky         11 ES</a:t>
            </a:r>
            <a:endParaRPr lang="sk-SK"/>
          </a:p>
        </p:txBody>
      </p:sp>
      <p:sp>
        <p:nvSpPr>
          <p:cNvPr id="7" name="Zástupný symbol pro číslo snímku 6"/>
          <p:cNvSpPr>
            <a:spLocks noGrp="1"/>
          </p:cNvSpPr>
          <p:nvPr>
            <p:ph type="sldNum" sz="quarter" idx="12"/>
          </p:nvPr>
        </p:nvSpPr>
        <p:spPr>
          <a:xfrm>
            <a:off x="8077200" y="6356350"/>
            <a:ext cx="609600" cy="365125"/>
          </a:xfrm>
        </p:spPr>
        <p:txBody>
          <a:bodyPr/>
          <a:lstStyle/>
          <a:p>
            <a:fld id="{674AE1C9-5E77-40BB-9215-5476EBCA223D}" type="slidenum">
              <a:rPr lang="sk-SK" smtClean="0"/>
              <a:t>‹#›</a:t>
            </a:fld>
            <a:endParaRPr lang="sk-SK"/>
          </a:p>
        </p:txBody>
      </p:sp>
      <p:sp>
        <p:nvSpPr>
          <p:cNvPr id="3" name="Zástupný symbol pro obrázek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cs-CZ" smtClean="0"/>
              <a:t>Klepnutím na ikonu přidáte obrázek.</a:t>
            </a:r>
            <a:endParaRPr kumimoji="0" lang="en-US" dirty="0"/>
          </a:p>
        </p:txBody>
      </p:sp>
      <p:sp>
        <p:nvSpPr>
          <p:cNvPr id="10" name="Volný tvar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Volný tvar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Volný tvar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Volný tvar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Zástupný symbol pro nadpis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cs-CZ" smtClean="0"/>
              <a:t>Klepnutím lze upravit styl předlohy nadpisů.</a:t>
            </a:r>
            <a:endParaRPr kumimoji="0" lang="en-US"/>
          </a:p>
        </p:txBody>
      </p:sp>
      <p:sp>
        <p:nvSpPr>
          <p:cNvPr id="30" name="Zástupný symbol pro text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cs-CZ" smtClean="0"/>
              <a:t>Klepnutím lze upravit styly předlohy textu.</a:t>
            </a:r>
          </a:p>
          <a:p>
            <a:pPr lvl="1" eaLnBrk="1" latinLnBrk="0" hangingPunct="1"/>
            <a:r>
              <a:rPr kumimoji="0" lang="cs-CZ" smtClean="0"/>
              <a:t>Druhá úroveň</a:t>
            </a:r>
          </a:p>
          <a:p>
            <a:pPr lvl="2" eaLnBrk="1" latinLnBrk="0" hangingPunct="1"/>
            <a:r>
              <a:rPr kumimoji="0" lang="cs-CZ" smtClean="0"/>
              <a:t>Třetí úroveň</a:t>
            </a:r>
          </a:p>
          <a:p>
            <a:pPr lvl="3" eaLnBrk="1" latinLnBrk="0" hangingPunct="1"/>
            <a:r>
              <a:rPr kumimoji="0" lang="cs-CZ" smtClean="0"/>
              <a:t>Čtvrtá úroveň</a:t>
            </a:r>
          </a:p>
          <a:p>
            <a:pPr lvl="4" eaLnBrk="1" latinLnBrk="0" hangingPunct="1"/>
            <a:r>
              <a:rPr kumimoji="0" lang="cs-CZ" smtClean="0"/>
              <a:t>Pátá úroveň</a:t>
            </a:r>
            <a:endParaRPr kumimoji="0" lang="en-US"/>
          </a:p>
        </p:txBody>
      </p:sp>
      <p:sp>
        <p:nvSpPr>
          <p:cNvPr id="10" name="Zástupný symbol pro datum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sk-SK" smtClean="0"/>
              <a:t>13. 11. 2012</a:t>
            </a:r>
            <a:endParaRPr lang="sk-SK"/>
          </a:p>
        </p:txBody>
      </p:sp>
      <p:sp>
        <p:nvSpPr>
          <p:cNvPr id="22" name="Zástupný symbol pro zápatí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sk-SK" smtClean="0"/>
              <a:t>Kad. Voj. Jakub Stredánsky         11 ES</a:t>
            </a:r>
            <a:endParaRPr lang="sk-SK"/>
          </a:p>
        </p:txBody>
      </p:sp>
      <p:sp>
        <p:nvSpPr>
          <p:cNvPr id="18" name="Zástupný symbol pro číslo snímku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4AE1C9-5E77-40BB-9215-5476EBCA223D}" type="slidenum">
              <a:rPr lang="sk-SK" smtClean="0"/>
              <a:t>‹#›</a:t>
            </a:fld>
            <a:endParaRPr lang="sk-SK"/>
          </a:p>
        </p:txBody>
      </p:sp>
      <p:grpSp>
        <p:nvGrpSpPr>
          <p:cNvPr id="2" name="Skupina 1"/>
          <p:cNvGrpSpPr/>
          <p:nvPr/>
        </p:nvGrpSpPr>
        <p:grpSpPr>
          <a:xfrm>
            <a:off x="-19017" y="202408"/>
            <a:ext cx="9180548" cy="649224"/>
            <a:chOff x="-19045" y="216550"/>
            <a:chExt cx="9180548" cy="649224"/>
          </a:xfrm>
        </p:grpSpPr>
        <p:sp>
          <p:nvSpPr>
            <p:cNvPr id="12" name="Volný tvar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Volný tvar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0" y="2071678"/>
            <a:ext cx="7772400" cy="1470025"/>
          </a:xfrm>
        </p:spPr>
        <p:txBody>
          <a:bodyPr>
            <a:normAutofit fontScale="90000"/>
          </a:bodyPr>
          <a:lstStyle/>
          <a:p>
            <a:r>
              <a:rPr lang="sk-SK" b="1" dirty="0" smtClean="0"/>
              <a:t>T3 </a:t>
            </a:r>
            <a:r>
              <a:rPr lang="sk-SK" b="1" dirty="0"/>
              <a:t>– Štátna služba profesionálnych vojakov  </a:t>
            </a:r>
            <a:r>
              <a:rPr lang="sk-SK" dirty="0"/>
              <a:t/>
            </a:r>
            <a:br>
              <a:rPr lang="sk-SK" dirty="0"/>
            </a:br>
            <a:endParaRPr lang="sk-SK" dirty="0"/>
          </a:p>
        </p:txBody>
      </p:sp>
      <p:sp>
        <p:nvSpPr>
          <p:cNvPr id="3" name="Podnadpis 2"/>
          <p:cNvSpPr>
            <a:spLocks noGrp="1"/>
          </p:cNvSpPr>
          <p:nvPr>
            <p:ph type="subTitle" idx="1"/>
          </p:nvPr>
        </p:nvSpPr>
        <p:spPr>
          <a:xfrm>
            <a:off x="285720" y="3643314"/>
            <a:ext cx="8429652" cy="1752600"/>
          </a:xfrm>
        </p:spPr>
        <p:txBody>
          <a:bodyPr/>
          <a:lstStyle/>
          <a:p>
            <a:r>
              <a:rPr lang="sk-SK" b="1" dirty="0">
                <a:ln w="18415" cmpd="sng">
                  <a:solidFill>
                    <a:srgbClr val="FFFFFF"/>
                  </a:solidFill>
                  <a:prstDash val="solid"/>
                </a:ln>
                <a:solidFill>
                  <a:srgbClr val="FFFFFF"/>
                </a:solidFill>
                <a:effectLst>
                  <a:outerShdw blurRad="63500" dir="3600000" algn="tl" rotWithShape="0">
                    <a:srgbClr val="000000">
                      <a:alpha val="70000"/>
                    </a:srgbClr>
                  </a:outerShdw>
                </a:effectLst>
              </a:rPr>
              <a:t>Vymedzte a vysvetlite disciplinárne konanie v OS SR</a:t>
            </a:r>
          </a:p>
        </p:txBody>
      </p:sp>
      <p:sp>
        <p:nvSpPr>
          <p:cNvPr id="4" name="Zástupný symbol pro datum 3"/>
          <p:cNvSpPr>
            <a:spLocks noGrp="1"/>
          </p:cNvSpPr>
          <p:nvPr>
            <p:ph type="dt" sz="half" idx="10"/>
          </p:nvPr>
        </p:nvSpPr>
        <p:spPr/>
        <p:txBody>
          <a:bodyPr/>
          <a:lstStyle/>
          <a:p>
            <a:r>
              <a:rPr lang="sk-SK" dirty="0" smtClean="0"/>
              <a:t>13. 11. 2012</a:t>
            </a:r>
            <a:endParaRPr lang="sk-SK" dirty="0"/>
          </a:p>
        </p:txBody>
      </p:sp>
      <p:sp>
        <p:nvSpPr>
          <p:cNvPr id="5" name="Zástupný symbol pro zápatí 4"/>
          <p:cNvSpPr>
            <a:spLocks noGrp="1"/>
          </p:cNvSpPr>
          <p:nvPr>
            <p:ph type="ftr" sz="quarter" idx="11"/>
          </p:nvPr>
        </p:nvSpPr>
        <p:spPr/>
        <p:txBody>
          <a:bodyPr/>
          <a:lstStyle/>
          <a:p>
            <a:r>
              <a:rPr lang="sk-SK" dirty="0" err="1" smtClean="0"/>
              <a:t>Kad</a:t>
            </a:r>
            <a:r>
              <a:rPr lang="sk-SK" dirty="0" smtClean="0"/>
              <a:t>. Voj. Jakub </a:t>
            </a:r>
            <a:r>
              <a:rPr lang="sk-SK" dirty="0" err="1" smtClean="0"/>
              <a:t>Stredánsky</a:t>
            </a:r>
            <a:r>
              <a:rPr lang="sk-SK" dirty="0" smtClean="0"/>
              <a:t>         11 ES</a:t>
            </a:r>
            <a:endParaRPr lang="sk-SK"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14356"/>
            <a:ext cx="8229600" cy="5610244"/>
          </a:xfrm>
        </p:spPr>
        <p:txBody>
          <a:bodyPr>
            <a:normAutofit/>
          </a:bodyPr>
          <a:lstStyle/>
          <a:p>
            <a:pPr lvl="2">
              <a:buNone/>
            </a:pPr>
            <a:endParaRPr lang="sk-SK" sz="1600" dirty="0" smtClean="0"/>
          </a:p>
          <a:p>
            <a:pPr lvl="2"/>
            <a:r>
              <a:rPr lang="sk-SK" sz="1600" dirty="0" smtClean="0"/>
              <a:t>Ak ten, komu bola priestupkom profesionálneho vojaka spôsobená majetková škoda, uplatnil nárok na jej náhradu, vedúci služobného úradu alebo veliteľ, ktorý vo veci koná, prijme opatrenia, aby bola škoda dobrovoľne uhradená. Ak škoda nebude dobrovoľne uhradená, odkáže poškodeného s jeho nárokom na náhradu škody na súd</a:t>
            </a:r>
            <a:r>
              <a:rPr lang="sk-SK" sz="1600" dirty="0" smtClean="0"/>
              <a:t>.</a:t>
            </a:r>
          </a:p>
          <a:p>
            <a:pPr lvl="2"/>
            <a:endParaRPr lang="sk-SK" sz="1600" dirty="0" smtClean="0"/>
          </a:p>
          <a:p>
            <a:pPr lvl="2"/>
            <a:r>
              <a:rPr lang="sk-SK" sz="1600" dirty="0" smtClean="0"/>
              <a:t>O spôsobe vybavenia priestupku upovedomí vedúci služobného úradu alebo veliteľ, ktorý vo veci konal, poškodeného a navrhovateľa, ak o to požiadali</a:t>
            </a:r>
          </a:p>
          <a:p>
            <a:pPr lvl="2"/>
            <a:endParaRPr lang="sk-SK" sz="1600" dirty="0" smtClean="0"/>
          </a:p>
          <a:p>
            <a:pPr lvl="2"/>
            <a:r>
              <a:rPr lang="sk-SK" sz="1600" dirty="0" smtClean="0"/>
              <a:t>Poškodený alebo navrhovateľ môže požiadať nadriadeného vedúceho služobného úradu alebo nadriadeného veliteľa o preskúmanie vybavenia priestupku; o tomto oprávnení musia byť poškodený a navrhovateľ poučení</a:t>
            </a:r>
          </a:p>
          <a:p>
            <a:pPr lvl="2"/>
            <a:endParaRPr lang="sk-SK" sz="1600" dirty="0" smtClean="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14356"/>
            <a:ext cx="8229600" cy="5610244"/>
          </a:xfrm>
        </p:spPr>
        <p:txBody>
          <a:bodyPr/>
          <a:lstStyle/>
          <a:p>
            <a:r>
              <a:rPr lang="sk-SK" b="1" dirty="0" smtClean="0"/>
              <a:t>§ </a:t>
            </a:r>
            <a:r>
              <a:rPr lang="sk-SK" b="1" dirty="0" smtClean="0"/>
              <a:t>128</a:t>
            </a:r>
          </a:p>
          <a:p>
            <a:pPr lvl="2"/>
            <a:r>
              <a:rPr lang="sk-SK" dirty="0" smtClean="0"/>
              <a:t>Pred uložením disciplinárneho opatrenia musí byť vždy objektívne zistený skutočný stav. Profesionálnemu vojakovi musí byť pred uložením disciplinárneho opatrenia daná možnosť vyjadriť sa k veci, navrhovať dôkazy a obhajovať </a:t>
            </a:r>
            <a:r>
              <a:rPr lang="sk-SK" dirty="0" smtClean="0"/>
              <a:t>sa</a:t>
            </a:r>
          </a:p>
          <a:p>
            <a:pPr lvl="2"/>
            <a:endParaRPr lang="sk-SK" dirty="0" smtClean="0"/>
          </a:p>
          <a:p>
            <a:pPr lvl="2"/>
            <a:r>
              <a:rPr lang="sk-SK" dirty="0" smtClean="0"/>
              <a:t>Pri rozhodovaní o uložení disciplinárneho opatrenia sa prihliada na povahu protiprávneho konania, na okolnosti, za ktorých bolo spáchané, jeho následky, mieru zavinenia a na doterajší postoj profesionálneho vojaka k plneniu služobných </a:t>
            </a:r>
            <a:r>
              <a:rPr lang="sk-SK" dirty="0" smtClean="0"/>
              <a:t>povinností</a:t>
            </a:r>
          </a:p>
          <a:p>
            <a:pPr lvl="2"/>
            <a:endParaRPr lang="sk-SK" dirty="0" smtClean="0"/>
          </a:p>
          <a:p>
            <a:pPr lvl="2"/>
            <a:r>
              <a:rPr lang="sk-SK" dirty="0" smtClean="0"/>
              <a:t>Uložením disciplinárneho opatrenia profesionálny vojak nie je zbavený povinnosti nahradiť škodu, ktorú spôsobil disciplinárnym previnením alebo priestupkom</a:t>
            </a:r>
            <a:endParaRPr lang="sk-SK"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642918"/>
            <a:ext cx="8229600" cy="5681682"/>
          </a:xfrm>
        </p:spPr>
        <p:txBody>
          <a:bodyPr/>
          <a:lstStyle/>
          <a:p>
            <a:r>
              <a:rPr lang="sk-SK" b="1" dirty="0" smtClean="0"/>
              <a:t>§ </a:t>
            </a:r>
            <a:r>
              <a:rPr lang="sk-SK" b="1" dirty="0" smtClean="0"/>
              <a:t>129</a:t>
            </a:r>
          </a:p>
          <a:p>
            <a:pPr lvl="2"/>
            <a:r>
              <a:rPr lang="sk-SK" dirty="0" smtClean="0"/>
              <a:t>Za disciplinárne previnenie možno uložiť disciplinárne opatrenie do 30 dní odo dňa, keď sa vedúci služobného úradu alebo veliteľ o spáchaní disciplinárneho previnenia dozvedel, najneskôr však do jedného roka odo dňa spáchania </a:t>
            </a:r>
            <a:r>
              <a:rPr lang="sk-SK" dirty="0" smtClean="0"/>
              <a:t>disciplinárneho previnenia</a:t>
            </a:r>
            <a:br>
              <a:rPr lang="sk-SK" dirty="0" smtClean="0"/>
            </a:br>
            <a:endParaRPr lang="sk-SK" dirty="0" smtClean="0"/>
          </a:p>
          <a:p>
            <a:r>
              <a:rPr lang="sk-SK" b="1" dirty="0" smtClean="0"/>
              <a:t>§ 130</a:t>
            </a:r>
            <a:endParaRPr lang="sk-SK" dirty="0" smtClean="0"/>
          </a:p>
          <a:p>
            <a:pPr lvl="2"/>
            <a:r>
              <a:rPr lang="sk-SK" dirty="0" smtClean="0"/>
              <a:t>Ak sa profesionálny vojak dopustil disciplinárneho previnenia mimo územia Slovenskej republiky, lehota 30 dní na uloženie disciplinárneho opatrenia podľa § 129 </a:t>
            </a:r>
            <a:r>
              <a:rPr lang="sk-SK" dirty="0" smtClean="0"/>
              <a:t>začína </a:t>
            </a:r>
            <a:r>
              <a:rPr lang="sk-SK" dirty="0" smtClean="0"/>
              <a:t>plynúť odo dňa nasledujúceho po dni návratu profesionálneho vojaka na územie Slovenskej republiky, ak sa vedúci služobného úradu alebo veliteľ o tomto konaní dozvedel v čase, keď sa profesionálny vojak zdržiaval v cudzine</a:t>
            </a:r>
            <a:endParaRPr lang="sk-SK"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85794"/>
            <a:ext cx="8229600" cy="5538806"/>
          </a:xfrm>
        </p:spPr>
        <p:txBody>
          <a:bodyPr/>
          <a:lstStyle/>
          <a:p>
            <a:r>
              <a:rPr lang="sk-SK" b="1" dirty="0" smtClean="0"/>
              <a:t>§ 131</a:t>
            </a:r>
            <a:endParaRPr lang="sk-SK" dirty="0" smtClean="0"/>
          </a:p>
          <a:p>
            <a:pPr lvl="2"/>
            <a:r>
              <a:rPr lang="sk-SK" dirty="0" smtClean="0"/>
              <a:t>Disciplinárne opatrenie nemožno uložiť, ak bol profesionálny vojak za ten istý skutok už odsúdený súdom; ak bolo disciplinárne opatrenie uložené skôr, zruší sa s účinnosťou odo dňa </a:t>
            </a:r>
            <a:r>
              <a:rPr lang="sk-SK" dirty="0" smtClean="0"/>
              <a:t>uloženia</a:t>
            </a:r>
          </a:p>
          <a:p>
            <a:pPr lvl="2"/>
            <a:endParaRPr lang="sk-SK" dirty="0" smtClean="0"/>
          </a:p>
          <a:p>
            <a:pPr lvl="2"/>
            <a:r>
              <a:rPr lang="sk-SK" dirty="0" smtClean="0"/>
              <a:t>Minister môže nariadiť, aby sa disciplinárne previnenia </a:t>
            </a:r>
            <a:r>
              <a:rPr lang="sk-SK" dirty="0" err="1" smtClean="0"/>
              <a:t>neprejednali</a:t>
            </a:r>
            <a:r>
              <a:rPr lang="sk-SK" dirty="0" smtClean="0"/>
              <a:t>, aby sa upustilo od výkonu disciplinárnych opatrení uložených za disciplinárne previnenia alebo od výkonu zvyšku takýchto disciplinárnych opatrení alebo aby sa hromadne zahladili disciplinárne opatrenia uložené za disciplinárne previnenia</a:t>
            </a:r>
            <a:endParaRPr lang="sk-SK"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14356"/>
            <a:ext cx="8229600" cy="5610244"/>
          </a:xfrm>
        </p:spPr>
        <p:txBody>
          <a:bodyPr/>
          <a:lstStyle/>
          <a:p>
            <a:r>
              <a:rPr lang="sk-SK" b="1" dirty="0" smtClean="0"/>
              <a:t>§ 132</a:t>
            </a:r>
            <a:endParaRPr lang="sk-SK" dirty="0" smtClean="0"/>
          </a:p>
          <a:p>
            <a:pPr lvl="2"/>
            <a:r>
              <a:rPr lang="sk-SK" dirty="0" smtClean="0"/>
              <a:t>Disciplinárny rozkaz o uložení disciplinárneho opatrenia za disciplinárne previnenie a rozhodnutie o uložení sankčného opatrenia za priestupok doručí profesionálnemu vojakovi vedúci služobného úradu alebo ním poverený profesionálny </a:t>
            </a:r>
            <a:r>
              <a:rPr lang="sk-SK" dirty="0" smtClean="0"/>
              <a:t>vojak</a:t>
            </a:r>
          </a:p>
          <a:p>
            <a:pPr lvl="2"/>
            <a:endParaRPr lang="sk-SK" dirty="0" smtClean="0"/>
          </a:p>
          <a:p>
            <a:pPr lvl="2"/>
            <a:r>
              <a:rPr lang="sk-SK" dirty="0" smtClean="0"/>
              <a:t>Proti disciplinárnemu rozkazu o uložení disciplinárneho opatrenia za disciplinárne previnenie môže profesionálny vojak podať do ôsmich dní odo dňa doručenia disciplinárneho rozkazu odvolanie</a:t>
            </a:r>
            <a:endParaRPr lang="sk-SK"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642918"/>
            <a:ext cx="8229600" cy="5681682"/>
          </a:xfrm>
        </p:spPr>
        <p:txBody>
          <a:bodyPr/>
          <a:lstStyle/>
          <a:p>
            <a:r>
              <a:rPr lang="sk-SK" b="1" dirty="0" smtClean="0"/>
              <a:t>Zahladenie </a:t>
            </a:r>
            <a:r>
              <a:rPr lang="sk-SK" b="1" dirty="0" smtClean="0"/>
              <a:t>disciplinárneho </a:t>
            </a:r>
            <a:r>
              <a:rPr lang="sk-SK" b="1" dirty="0" smtClean="0"/>
              <a:t>opatrenia</a:t>
            </a:r>
          </a:p>
          <a:p>
            <a:endParaRPr lang="sk-SK" b="1" dirty="0" smtClean="0"/>
          </a:p>
          <a:p>
            <a:pPr lvl="2"/>
            <a:r>
              <a:rPr lang="sk-SK" sz="1600" dirty="0" smtClean="0"/>
              <a:t>Po uplynutí jedného roka od právoplatne uloženého disciplinárneho opatrenia sa disciplinárne opatrenie zahladzuje a profesionálny vojak sa posudzuje, akoby mu disciplinárne opatrenie nebolo </a:t>
            </a:r>
            <a:r>
              <a:rPr lang="sk-SK" sz="1600" dirty="0" smtClean="0"/>
              <a:t>uložené</a:t>
            </a:r>
          </a:p>
          <a:p>
            <a:pPr lvl="2"/>
            <a:endParaRPr lang="sk-SK" b="1" dirty="0" smtClean="0"/>
          </a:p>
          <a:p>
            <a:pPr lvl="2"/>
            <a:r>
              <a:rPr lang="sk-SK" sz="1600" dirty="0" smtClean="0"/>
              <a:t>Vedúci služobného úradu alebo veliteľ, ktorý o disciplinárnom opatrení rozhodol, môže rozhodnúť o zahladení vykonaného disciplinárneho opatrenia pred uplynutím doby uvedenej v odseku </a:t>
            </a:r>
            <a:r>
              <a:rPr lang="sk-SK" sz="1600" dirty="0" smtClean="0"/>
              <a:t>1</a:t>
            </a:r>
          </a:p>
          <a:p>
            <a:pPr lvl="2"/>
            <a:endParaRPr lang="sk-SK" sz="1600" b="1" dirty="0" smtClean="0"/>
          </a:p>
          <a:p>
            <a:pPr lvl="2"/>
            <a:r>
              <a:rPr lang="sk-SK" sz="1600" dirty="0" smtClean="0"/>
              <a:t>Disciplinárny rozkaz o zahladení disciplinárneho opatrenia doručí profesionálnemu vojakovi vedúci služobného úradu alebo </a:t>
            </a:r>
            <a:r>
              <a:rPr lang="sk-SK" sz="1600" dirty="0" smtClean="0"/>
              <a:t>veliteľ</a:t>
            </a:r>
          </a:p>
          <a:p>
            <a:pPr lvl="2"/>
            <a:endParaRPr lang="sk-SK" sz="1600" b="1" dirty="0" smtClean="0"/>
          </a:p>
          <a:p>
            <a:pPr lvl="2"/>
            <a:r>
              <a:rPr lang="sk-SK" sz="1600" dirty="0" smtClean="0"/>
              <a:t>Disciplinárne opatrenia, ktoré boli zahladené, sa neuvádzajú v služobnom hodnotení ani v posudku o služobnej činnosti</a:t>
            </a:r>
            <a:endParaRPr lang="sk-SK" sz="1600" b="1"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28596" y="571480"/>
            <a:ext cx="8229600" cy="5538806"/>
          </a:xfrm>
        </p:spPr>
        <p:txBody>
          <a:bodyPr>
            <a:normAutofit lnSpcReduction="10000"/>
          </a:bodyPr>
          <a:lstStyle/>
          <a:p>
            <a:r>
              <a:rPr lang="sk-SK" b="1" dirty="0" smtClean="0"/>
              <a:t>Disciplinárne </a:t>
            </a:r>
            <a:r>
              <a:rPr lang="sk-SK" b="1" dirty="0" smtClean="0"/>
              <a:t>odmeny</a:t>
            </a:r>
          </a:p>
          <a:p>
            <a:pPr lvl="2"/>
            <a:endParaRPr lang="sk-SK" b="1" dirty="0" smtClean="0"/>
          </a:p>
          <a:p>
            <a:pPr lvl="2"/>
            <a:r>
              <a:rPr lang="sk-SK" sz="1600" dirty="0" smtClean="0"/>
              <a:t>Disciplinárnou odmenou je</a:t>
            </a:r>
            <a:br>
              <a:rPr lang="sk-SK" sz="1600" dirty="0" smtClean="0"/>
            </a:br>
            <a:r>
              <a:rPr lang="sk-SK" sz="1600" dirty="0" smtClean="0"/>
              <a:t/>
            </a:r>
            <a:br>
              <a:rPr lang="sk-SK" sz="1600" dirty="0" smtClean="0"/>
            </a:br>
            <a:r>
              <a:rPr lang="sk-SK" sz="1600" dirty="0" smtClean="0"/>
              <a:t>a) odpustenie výkonu disciplinárneho opatrenia alebo jeho časti s účinkami </a:t>
            </a:r>
            <a:r>
              <a:rPr lang="sk-SK" sz="1600" dirty="0" smtClean="0"/>
              <a:t>zahladenia</a:t>
            </a:r>
            <a:r>
              <a:rPr lang="sk-SK" sz="1600" dirty="0" smtClean="0"/>
              <a:t/>
            </a:r>
            <a:br>
              <a:rPr lang="sk-SK" sz="1600" dirty="0" smtClean="0"/>
            </a:br>
            <a:r>
              <a:rPr lang="sk-SK" sz="1600" dirty="0" smtClean="0"/>
              <a:t>b) zahladenie skôr uloženého disciplinárneho opatrenia pred uplynutím jedného roka od jeho </a:t>
            </a:r>
            <a:r>
              <a:rPr lang="sk-SK" sz="1600" dirty="0" smtClean="0"/>
              <a:t>uloženia</a:t>
            </a:r>
            <a:r>
              <a:rPr lang="sk-SK" sz="1600" dirty="0" smtClean="0"/>
              <a:t/>
            </a:r>
            <a:br>
              <a:rPr lang="sk-SK" sz="1600" dirty="0" smtClean="0"/>
            </a:br>
            <a:r>
              <a:rPr lang="sk-SK" sz="1600" dirty="0" smtClean="0"/>
              <a:t>c) písomná </a:t>
            </a:r>
            <a:r>
              <a:rPr lang="sk-SK" sz="1600" dirty="0" smtClean="0"/>
              <a:t>pochvala</a:t>
            </a:r>
            <a:r>
              <a:rPr lang="sk-SK" sz="1600" dirty="0" smtClean="0"/>
              <a:t/>
            </a:r>
            <a:br>
              <a:rPr lang="sk-SK" sz="1600" dirty="0" smtClean="0"/>
            </a:br>
            <a:r>
              <a:rPr lang="sk-SK" sz="1600" dirty="0" smtClean="0"/>
              <a:t>d) zapísanie do vojenskej </a:t>
            </a:r>
            <a:r>
              <a:rPr lang="sk-SK" sz="1600" dirty="0" smtClean="0"/>
              <a:t>kroniky</a:t>
            </a:r>
            <a:r>
              <a:rPr lang="sk-SK" sz="1600" dirty="0" smtClean="0"/>
              <a:t/>
            </a:r>
            <a:br>
              <a:rPr lang="sk-SK" sz="1600" dirty="0" smtClean="0"/>
            </a:br>
            <a:r>
              <a:rPr lang="sk-SK" sz="1600" dirty="0" smtClean="0"/>
              <a:t>e) vecný </a:t>
            </a:r>
            <a:r>
              <a:rPr lang="sk-SK" sz="1600" dirty="0" smtClean="0"/>
              <a:t>dar</a:t>
            </a:r>
          </a:p>
          <a:p>
            <a:pPr lvl="2"/>
            <a:endParaRPr lang="sk-SK" sz="1600" dirty="0" smtClean="0"/>
          </a:p>
          <a:p>
            <a:pPr lvl="2"/>
            <a:r>
              <a:rPr lang="sk-SK" sz="1600" dirty="0" smtClean="0"/>
              <a:t>Disciplinárna odmena musí byť úmerná záslužnému činu alebo príkladnému plneniu služobných povinností, za ktoré sa udeľuje. Za to isté konanie podľa predchádzajúcej vety možno udeliť len jednu disciplinárnu </a:t>
            </a:r>
            <a:r>
              <a:rPr lang="sk-SK" sz="1600" dirty="0" smtClean="0"/>
              <a:t>odmenu</a:t>
            </a:r>
          </a:p>
          <a:p>
            <a:pPr lvl="2"/>
            <a:endParaRPr lang="sk-SK" sz="1600" dirty="0" smtClean="0"/>
          </a:p>
          <a:p>
            <a:pPr lvl="2"/>
            <a:r>
              <a:rPr lang="sk-SK" sz="1600" dirty="0" smtClean="0"/>
              <a:t>Profesionálnemu vojakovi nemožno udeliť disciplinárnu odmenu v čase, keď mu bolo uložené disciplinárne opatrenie, ktoré ešte nebolo </a:t>
            </a:r>
            <a:r>
              <a:rPr lang="sk-SK" sz="1600" dirty="0" smtClean="0"/>
              <a:t>zahladené</a:t>
            </a:r>
          </a:p>
          <a:p>
            <a:pPr lvl="2"/>
            <a:endParaRPr lang="sk-SK" sz="1600" dirty="0" smtClean="0"/>
          </a:p>
          <a:p>
            <a:pPr lvl="2"/>
            <a:r>
              <a:rPr lang="sk-SK" sz="1600" dirty="0" smtClean="0"/>
              <a:t>Disciplinárny rozkaz o udelení disciplinárnej odmeny doručí profesionálnemu vojakovi vedúci služobného úradu alebo veliteľ</a:t>
            </a:r>
            <a:endParaRPr lang="sk-SK" sz="1600"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571480"/>
            <a:ext cx="8229600" cy="5753120"/>
          </a:xfrm>
        </p:spPr>
        <p:txBody>
          <a:bodyPr/>
          <a:lstStyle/>
          <a:p>
            <a:r>
              <a:rPr lang="sk-SK" b="1" dirty="0" smtClean="0"/>
              <a:t>Mimoriadne vymenovanie, mimoriadne povýšenie a mimoriadne ocenenie in </a:t>
            </a:r>
            <a:r>
              <a:rPr lang="sk-SK" b="1" dirty="0" smtClean="0"/>
              <a:t>memoriam</a:t>
            </a:r>
          </a:p>
          <a:p>
            <a:endParaRPr lang="sk-SK" b="1" dirty="0" smtClean="0"/>
          </a:p>
          <a:p>
            <a:pPr lvl="2"/>
            <a:r>
              <a:rPr lang="sk-SK" dirty="0" smtClean="0"/>
              <a:t>Profesionálneho vojaka, ktorý zahynul pri plnení služobných povinností, môže minister mimoriadne vymenovať alebo mimoriadne povýšiť in memoriam alebo mu môže priznať mimoriadne ocenenie Čestný príslušník útvaru in memoriam</a:t>
            </a:r>
            <a:endParaRPr lang="sk-SK"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14356"/>
            <a:ext cx="8229600" cy="5610244"/>
          </a:xfrm>
        </p:spPr>
        <p:txBody>
          <a:bodyPr/>
          <a:lstStyle/>
          <a:p>
            <a:r>
              <a:rPr lang="sk-SK" b="1" dirty="0" smtClean="0"/>
              <a:t>Evidencia disciplinárnych odmien a disciplinárnych </a:t>
            </a:r>
            <a:r>
              <a:rPr lang="sk-SK" b="1" dirty="0" smtClean="0"/>
              <a:t>opatrení</a:t>
            </a:r>
          </a:p>
          <a:p>
            <a:endParaRPr lang="sk-SK" b="1" dirty="0" smtClean="0"/>
          </a:p>
          <a:p>
            <a:pPr lvl="2"/>
            <a:r>
              <a:rPr lang="sk-SK" dirty="0" smtClean="0"/>
              <a:t>Právoplatné rozhodnutie o udelení disciplinárnej odmeny, o uložení disciplinárneho opatrenia a zahladenie disciplinárneho opatrenia sa evidujú v zázname o disciplinárnych odmenách a disciplinárnych opatreniach</a:t>
            </a:r>
            <a:endParaRPr lang="sk-SK"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2971792" cy="796086"/>
          </a:xfrm>
        </p:spPr>
        <p:txBody>
          <a:bodyPr>
            <a:normAutofit fontScale="90000"/>
          </a:bodyPr>
          <a:lstStyle/>
          <a:p>
            <a:r>
              <a:rPr lang="sk-SK" dirty="0" smtClean="0"/>
              <a:t>Zdroje</a:t>
            </a:r>
            <a:endParaRPr lang="sk-SK" dirty="0"/>
          </a:p>
        </p:txBody>
      </p:sp>
      <p:sp>
        <p:nvSpPr>
          <p:cNvPr id="3" name="Zástupný symbol pro obsah 2"/>
          <p:cNvSpPr>
            <a:spLocks noGrp="1"/>
          </p:cNvSpPr>
          <p:nvPr>
            <p:ph idx="1"/>
          </p:nvPr>
        </p:nvSpPr>
        <p:spPr/>
        <p:txBody>
          <a:bodyPr/>
          <a:lstStyle/>
          <a:p>
            <a:r>
              <a:rPr lang="sk-SK" dirty="0" smtClean="0"/>
              <a:t>http://</a:t>
            </a:r>
            <a:r>
              <a:rPr lang="sk-SK" dirty="0" smtClean="0"/>
              <a:t>www.pravovojaka.sk</a:t>
            </a:r>
          </a:p>
          <a:p>
            <a:endParaRPr lang="sk-SK" dirty="0" smtClean="0"/>
          </a:p>
          <a:p>
            <a:r>
              <a:rPr lang="sk-SK" dirty="0" smtClean="0"/>
              <a:t>Predpis č. 346/2005 </a:t>
            </a:r>
            <a:r>
              <a:rPr lang="sk-SK" dirty="0" err="1" smtClean="0"/>
              <a:t>Z.z</a:t>
            </a:r>
            <a:r>
              <a:rPr lang="sk-SK" dirty="0" smtClean="0"/>
              <a:t>. </a:t>
            </a:r>
            <a:endParaRPr lang="sk-SK" dirty="0" smtClean="0"/>
          </a:p>
          <a:p>
            <a:endParaRPr lang="sk-SK" dirty="0" smtClean="0"/>
          </a:p>
          <a:p>
            <a:r>
              <a:rPr lang="sk-SK" sz="2400" dirty="0" smtClean="0">
                <a:solidFill>
                  <a:srgbClr val="030201"/>
                </a:solidFill>
              </a:rPr>
              <a:t>DISCIPLINÁRNE PRIESTUPKY, </a:t>
            </a:r>
            <a:r>
              <a:rPr lang="sk-SK" sz="2400" dirty="0" smtClean="0">
                <a:solidFill>
                  <a:srgbClr val="030201"/>
                </a:solidFill>
              </a:rPr>
              <a:t>PRIESTUPKY </a:t>
            </a:r>
            <a:r>
              <a:rPr lang="sk-SK" sz="2400" dirty="0" smtClean="0">
                <a:solidFill>
                  <a:srgbClr val="030201"/>
                </a:solidFill>
              </a:rPr>
              <a:t>A TRESTNÉ </a:t>
            </a:r>
            <a:r>
              <a:rPr lang="sk-SK" sz="2400" dirty="0" smtClean="0">
                <a:solidFill>
                  <a:srgbClr val="030201"/>
                </a:solidFill>
              </a:rPr>
              <a:t>ČINY </a:t>
            </a:r>
            <a:r>
              <a:rPr lang="sk-SK" sz="1600" dirty="0" smtClean="0">
                <a:solidFill>
                  <a:srgbClr val="030201"/>
                </a:solidFill>
              </a:rPr>
              <a:t>( Mgr</a:t>
            </a:r>
            <a:r>
              <a:rPr lang="sk-SK" sz="1600" dirty="0" smtClean="0">
                <a:solidFill>
                  <a:srgbClr val="030201"/>
                </a:solidFill>
              </a:rPr>
              <a:t>. Vladimír </a:t>
            </a:r>
            <a:r>
              <a:rPr lang="sk-SK" sz="1600" dirty="0" err="1" smtClean="0">
                <a:solidFill>
                  <a:srgbClr val="030201"/>
                </a:solidFill>
              </a:rPr>
              <a:t>Ferencko</a:t>
            </a:r>
            <a:r>
              <a:rPr lang="sk-SK" sz="1600" dirty="0" smtClean="0">
                <a:solidFill>
                  <a:srgbClr val="030201"/>
                </a:solidFill>
              </a:rPr>
              <a:t>; JUDr</a:t>
            </a:r>
            <a:r>
              <a:rPr lang="sk-SK" sz="1600" dirty="0" smtClean="0">
                <a:solidFill>
                  <a:srgbClr val="030201"/>
                </a:solidFill>
              </a:rPr>
              <a:t>. Jaroslav </a:t>
            </a:r>
            <a:r>
              <a:rPr lang="sk-SK" sz="1600" dirty="0" err="1" smtClean="0">
                <a:solidFill>
                  <a:srgbClr val="030201"/>
                </a:solidFill>
              </a:rPr>
              <a:t>Habánek</a:t>
            </a:r>
            <a:r>
              <a:rPr lang="sk-SK" sz="1600" dirty="0" smtClean="0">
                <a:solidFill>
                  <a:srgbClr val="030201"/>
                </a:solidFill>
              </a:rPr>
              <a:t> )</a:t>
            </a:r>
            <a:endParaRPr lang="sk-SK" sz="2400" dirty="0" smtClean="0">
              <a:solidFill>
                <a:srgbClr val="030201"/>
              </a:solidFill>
            </a:endParaRPr>
          </a:p>
          <a:p>
            <a:endParaRPr lang="sk-SK" sz="2400"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401080" cy="510334"/>
          </a:xfrm>
        </p:spPr>
        <p:txBody>
          <a:bodyPr>
            <a:normAutofit fontScale="90000"/>
          </a:bodyPr>
          <a:lstStyle/>
          <a:p>
            <a:pPr algn="ctr"/>
            <a:r>
              <a:rPr lang="sk-SK" dirty="0" smtClean="0"/>
              <a:t>Vymedzenie </a:t>
            </a:r>
            <a:endParaRPr lang="sk-SK" dirty="0"/>
          </a:p>
        </p:txBody>
      </p:sp>
      <p:sp>
        <p:nvSpPr>
          <p:cNvPr id="3" name="Zástupný symbol pro obsah 2"/>
          <p:cNvSpPr>
            <a:spLocks noGrp="1"/>
          </p:cNvSpPr>
          <p:nvPr>
            <p:ph idx="1"/>
          </p:nvPr>
        </p:nvSpPr>
        <p:spPr>
          <a:xfrm>
            <a:off x="457200" y="1357298"/>
            <a:ext cx="8229600" cy="4786346"/>
          </a:xfrm>
        </p:spPr>
        <p:txBody>
          <a:bodyPr>
            <a:normAutofit/>
          </a:bodyPr>
          <a:lstStyle/>
          <a:p>
            <a:r>
              <a:rPr lang="sk-SK" sz="1800" dirty="0" smtClean="0"/>
              <a:t>Na to, aby sa mohol profesionálny vojak potrestať, musia byť naplnené všetky znaky skutkovej podstaty disciplinárneho previnenia a to objektívna stránka, subjekt, objekt a subjektívna stránka disciplinárneho previnenia</a:t>
            </a:r>
            <a:r>
              <a:rPr lang="sk-SK" sz="1800" dirty="0" smtClean="0"/>
              <a:t>.</a:t>
            </a:r>
          </a:p>
          <a:p>
            <a:r>
              <a:rPr lang="sk-SK" sz="1800" b="1" dirty="0" smtClean="0"/>
              <a:t>Objektívnou </a:t>
            </a:r>
            <a:r>
              <a:rPr lang="sk-SK" sz="1800" b="1" dirty="0" smtClean="0"/>
              <a:t>stránkou</a:t>
            </a:r>
            <a:r>
              <a:rPr lang="sk-SK" sz="1800" dirty="0" smtClean="0"/>
              <a:t>, ako znakom skutkovej podstaty disciplinárneho previnenia v podmienkach štátnej služby profesionálnych vojakov je konanie alebo opomenutie konania, ktoré porušuje povinnosti súvisiace s výkonom štátnej služby profesionálneho vojaka</a:t>
            </a:r>
            <a:r>
              <a:rPr lang="sk-SK" sz="1800" dirty="0" smtClean="0"/>
              <a:t>.</a:t>
            </a:r>
          </a:p>
          <a:p>
            <a:r>
              <a:rPr lang="sk-SK" sz="1800" b="1" dirty="0" smtClean="0"/>
              <a:t>Subjektom </a:t>
            </a:r>
            <a:r>
              <a:rPr lang="sk-SK" sz="1800" dirty="0" smtClean="0"/>
              <a:t>skutkovej podstaty môže byť iba profesionálny vojak</a:t>
            </a:r>
            <a:r>
              <a:rPr lang="sk-SK" sz="1800" dirty="0" smtClean="0"/>
              <a:t>.</a:t>
            </a:r>
          </a:p>
          <a:p>
            <a:r>
              <a:rPr lang="sk-SK" sz="1800" b="1" dirty="0" smtClean="0"/>
              <a:t>Objektom</a:t>
            </a:r>
            <a:r>
              <a:rPr lang="sk-SK" sz="1800" dirty="0" smtClean="0"/>
              <a:t> skutkovej podstaty je záujem spoločnosti na riadnom výkone štátnej služby profesionálneho vojaka, teda dodržiavanie jeho povinností a služobnej </a:t>
            </a:r>
            <a:r>
              <a:rPr lang="sk-SK" sz="1800" dirty="0" smtClean="0"/>
              <a:t>etiky.	</a:t>
            </a:r>
            <a:r>
              <a:rPr lang="sk-SK" sz="1400" dirty="0" smtClean="0"/>
              <a:t>(</a:t>
            </a:r>
            <a:r>
              <a:rPr lang="sk-SK" sz="1400" dirty="0" smtClean="0"/>
              <a:t>povinnosť dodržiavať Ústavu Slovenskej republiky, ústavné zákony, zákony, ďalšie všeobecne záväzné právne predpisy, vojenskú prísahu, Etický kódex profesionálneho vojaka, služobné predpisy, vojenské rozkazy, nariadenia, príkazy a pokyny vedúcich služobných úradov a </a:t>
            </a:r>
            <a:r>
              <a:rPr lang="sk-SK" sz="1400" dirty="0" smtClean="0"/>
              <a:t>veliteľov)</a:t>
            </a:r>
          </a:p>
          <a:p>
            <a:r>
              <a:rPr lang="sk-SK" sz="1800" b="1" dirty="0" smtClean="0"/>
              <a:t>Subjektívna stránka</a:t>
            </a:r>
            <a:r>
              <a:rPr lang="sk-SK" sz="1800" dirty="0" smtClean="0"/>
              <a:t> je založená na subjektívnom zavinení, v podmienkach štátnej služby postačuje aj zavinenie z nedbanlivosti</a:t>
            </a:r>
            <a:r>
              <a:rPr lang="sk-SK" sz="1800" dirty="0" smtClean="0"/>
              <a:t>.</a:t>
            </a:r>
          </a:p>
        </p:txBody>
      </p:sp>
      <p:sp>
        <p:nvSpPr>
          <p:cNvPr id="4" name="Zástupný symbol pro datum 3"/>
          <p:cNvSpPr>
            <a:spLocks noGrp="1"/>
          </p:cNvSpPr>
          <p:nvPr>
            <p:ph type="dt" sz="half" idx="10"/>
          </p:nvPr>
        </p:nvSpPr>
        <p:spPr/>
        <p:txBody>
          <a:bodyPr/>
          <a:lstStyle/>
          <a:p>
            <a:r>
              <a:rPr lang="sk-SK" sz="1400" smtClean="0"/>
              <a:t>13. 11. 2012</a:t>
            </a:r>
            <a:endParaRPr lang="sk-SK" sz="1400" dirty="0"/>
          </a:p>
        </p:txBody>
      </p:sp>
      <p:sp>
        <p:nvSpPr>
          <p:cNvPr id="5" name="Zástupný symbol pro zápatí 4"/>
          <p:cNvSpPr>
            <a:spLocks noGrp="1"/>
          </p:cNvSpPr>
          <p:nvPr>
            <p:ph type="ftr" sz="quarter" idx="11"/>
          </p:nvPr>
        </p:nvSpPr>
        <p:spPr/>
        <p:txBody>
          <a:bodyPr/>
          <a:lstStyle/>
          <a:p>
            <a:r>
              <a:rPr lang="sk-SK" sz="1400" dirty="0" smtClean="0"/>
              <a:t>Kadet Voj. Jakub </a:t>
            </a:r>
            <a:r>
              <a:rPr lang="sk-SK" sz="1400" dirty="0" err="1" smtClean="0"/>
              <a:t>Stredánsky</a:t>
            </a:r>
            <a:r>
              <a:rPr lang="sk-SK" sz="1400" dirty="0" smtClean="0"/>
              <a:t>         11 ES</a:t>
            </a:r>
            <a:endParaRPr lang="sk-SK"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28596" y="2786058"/>
            <a:ext cx="8229600" cy="1143000"/>
          </a:xfrm>
        </p:spPr>
        <p:txBody>
          <a:bodyPr/>
          <a:lstStyle/>
          <a:p>
            <a:pPr algn="ctr"/>
            <a:r>
              <a:rPr lang="sk-SK" dirty="0" smtClean="0">
                <a:latin typeface="Arial Black" pitchFamily="34" charset="0"/>
              </a:rPr>
              <a:t>Ďakujem za pozornosť</a:t>
            </a:r>
            <a:endParaRPr lang="sk-SK" dirty="0">
              <a:latin typeface="Arial Black" pitchFamily="34" charset="0"/>
            </a:endParaRPr>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28596" y="785794"/>
            <a:ext cx="8229600" cy="489790"/>
          </a:xfrm>
        </p:spPr>
        <p:txBody>
          <a:bodyPr>
            <a:noAutofit/>
          </a:bodyPr>
          <a:lstStyle/>
          <a:p>
            <a:pPr algn="ctr"/>
            <a:r>
              <a:rPr lang="sk-SK" sz="3600" dirty="0" smtClean="0"/>
              <a:t>Pojmy týkajúce sa disciplinárneho konania</a:t>
            </a:r>
            <a:endParaRPr lang="sk-SK" sz="3600" dirty="0"/>
          </a:p>
        </p:txBody>
      </p:sp>
      <p:sp>
        <p:nvSpPr>
          <p:cNvPr id="3" name="Zástupný symbol pro obsah 2"/>
          <p:cNvSpPr>
            <a:spLocks noGrp="1"/>
          </p:cNvSpPr>
          <p:nvPr>
            <p:ph idx="1"/>
          </p:nvPr>
        </p:nvSpPr>
        <p:spPr>
          <a:xfrm>
            <a:off x="457200" y="1571612"/>
            <a:ext cx="8229600" cy="4752988"/>
          </a:xfrm>
        </p:spPr>
        <p:txBody>
          <a:bodyPr/>
          <a:lstStyle/>
          <a:p>
            <a:r>
              <a:rPr lang="sk-SK" b="1" dirty="0" smtClean="0"/>
              <a:t>Disciplinárna </a:t>
            </a:r>
            <a:r>
              <a:rPr lang="sk-SK" b="1" dirty="0" smtClean="0"/>
              <a:t>právomoc                                     (§ 122)</a:t>
            </a:r>
          </a:p>
          <a:p>
            <a:r>
              <a:rPr lang="sk-SK" b="1" dirty="0" smtClean="0"/>
              <a:t>Disciplinárna </a:t>
            </a:r>
            <a:r>
              <a:rPr lang="sk-SK" b="1" dirty="0" smtClean="0"/>
              <a:t>zodpovednosť                            (§ 123)</a:t>
            </a:r>
          </a:p>
          <a:p>
            <a:r>
              <a:rPr lang="sk-SK" b="1" dirty="0" smtClean="0"/>
              <a:t>Disciplinárne </a:t>
            </a:r>
            <a:r>
              <a:rPr lang="sk-SK" b="1" dirty="0" smtClean="0"/>
              <a:t>previnenie                                   (</a:t>
            </a:r>
            <a:r>
              <a:rPr lang="sk-SK" b="1" dirty="0" smtClean="0"/>
              <a:t>§ </a:t>
            </a:r>
            <a:r>
              <a:rPr lang="sk-SK" b="1" dirty="0" smtClean="0"/>
              <a:t>124)</a:t>
            </a:r>
          </a:p>
          <a:p>
            <a:r>
              <a:rPr lang="sk-SK" b="1" dirty="0" smtClean="0"/>
              <a:t>Disciplinárne </a:t>
            </a:r>
            <a:r>
              <a:rPr lang="sk-SK" b="1" dirty="0" smtClean="0"/>
              <a:t>opatrenie                                     (</a:t>
            </a:r>
            <a:r>
              <a:rPr lang="sk-SK" b="1" dirty="0" smtClean="0"/>
              <a:t>§ </a:t>
            </a:r>
            <a:r>
              <a:rPr lang="sk-SK" b="1" dirty="0" smtClean="0"/>
              <a:t>125)</a:t>
            </a:r>
          </a:p>
          <a:p>
            <a:r>
              <a:rPr lang="sk-SK" b="1" dirty="0" smtClean="0"/>
              <a:t>Ukladanie disciplinárnych </a:t>
            </a:r>
            <a:r>
              <a:rPr lang="sk-SK" b="1" dirty="0" smtClean="0"/>
              <a:t>opatrení           </a:t>
            </a:r>
            <a:r>
              <a:rPr lang="sk-SK" sz="1800" b="1" dirty="0" smtClean="0"/>
              <a:t>(</a:t>
            </a:r>
            <a:r>
              <a:rPr lang="sk-SK" sz="1800" b="1" dirty="0" smtClean="0"/>
              <a:t>§ </a:t>
            </a:r>
            <a:r>
              <a:rPr lang="sk-SK" sz="1800" b="1" dirty="0" smtClean="0"/>
              <a:t>126 - </a:t>
            </a:r>
            <a:r>
              <a:rPr lang="sk-SK" sz="1800" b="1" dirty="0" smtClean="0"/>
              <a:t>§ </a:t>
            </a:r>
            <a:r>
              <a:rPr lang="sk-SK" sz="1800" b="1" dirty="0" smtClean="0"/>
              <a:t>132)</a:t>
            </a:r>
          </a:p>
          <a:p>
            <a:r>
              <a:rPr lang="sk-SK" b="1" dirty="0" smtClean="0"/>
              <a:t>Zahladenie disciplinárneho </a:t>
            </a:r>
            <a:r>
              <a:rPr lang="sk-SK" b="1" dirty="0" smtClean="0"/>
              <a:t>opatrenia        (</a:t>
            </a:r>
            <a:r>
              <a:rPr lang="sk-SK" b="1" dirty="0" smtClean="0"/>
              <a:t>§ </a:t>
            </a:r>
            <a:r>
              <a:rPr lang="sk-SK" b="1" dirty="0" smtClean="0"/>
              <a:t>133)</a:t>
            </a:r>
          </a:p>
          <a:p>
            <a:r>
              <a:rPr lang="sk-SK" b="1" dirty="0" smtClean="0"/>
              <a:t>Disciplinárne </a:t>
            </a:r>
            <a:r>
              <a:rPr lang="sk-SK" b="1" dirty="0" smtClean="0"/>
              <a:t>odmeny                                         (</a:t>
            </a:r>
            <a:r>
              <a:rPr lang="sk-SK" b="1" dirty="0" smtClean="0"/>
              <a:t>§ </a:t>
            </a:r>
            <a:r>
              <a:rPr lang="sk-SK" b="1" dirty="0" smtClean="0"/>
              <a:t>134)</a:t>
            </a:r>
          </a:p>
          <a:p>
            <a:r>
              <a:rPr lang="sk-SK" sz="2000" b="1" dirty="0" smtClean="0"/>
              <a:t>Mimoriadne vymenovanie, mimoriadne </a:t>
            </a:r>
            <a:r>
              <a:rPr lang="sk-SK" sz="2000" b="1" dirty="0" smtClean="0"/>
              <a:t>povýšenie	  	            </a:t>
            </a:r>
            <a:r>
              <a:rPr lang="sk-SK" sz="2000" b="1" dirty="0" smtClean="0"/>
              <a:t>a mimoriadne ocenenie in </a:t>
            </a:r>
            <a:r>
              <a:rPr lang="sk-SK" sz="2000" b="1" dirty="0" smtClean="0"/>
              <a:t>memoriam                                   (</a:t>
            </a:r>
            <a:r>
              <a:rPr lang="sk-SK" sz="2000" b="1" dirty="0" smtClean="0"/>
              <a:t>§ </a:t>
            </a:r>
            <a:r>
              <a:rPr lang="sk-SK" sz="2000" b="1" dirty="0" smtClean="0"/>
              <a:t>135)</a:t>
            </a:r>
          </a:p>
          <a:p>
            <a:r>
              <a:rPr lang="sk-SK" sz="2000" b="1" dirty="0" smtClean="0"/>
              <a:t>Evidencia disciplinárnych odmien </a:t>
            </a:r>
            <a:r>
              <a:rPr lang="sk-SK" sz="2000" b="1" dirty="0" smtClean="0"/>
              <a:t>			                              a </a:t>
            </a:r>
            <a:r>
              <a:rPr lang="sk-SK" sz="2000" b="1" dirty="0" smtClean="0"/>
              <a:t>disciplinárnych </a:t>
            </a:r>
            <a:r>
              <a:rPr lang="sk-SK" sz="2000" b="1" dirty="0" smtClean="0"/>
              <a:t>opatrení				    (</a:t>
            </a:r>
            <a:r>
              <a:rPr lang="sk-SK" sz="2000" b="1" dirty="0" smtClean="0"/>
              <a:t>§ </a:t>
            </a:r>
            <a:r>
              <a:rPr lang="sk-SK" sz="2000" b="1" dirty="0" smtClean="0"/>
              <a:t>136)</a:t>
            </a:r>
          </a:p>
          <a:p>
            <a:endParaRPr lang="sk-SK" b="1" dirty="0" smtClean="0"/>
          </a:p>
          <a:p>
            <a:endParaRPr lang="sk-SK"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642918"/>
            <a:ext cx="8229600" cy="5681682"/>
          </a:xfrm>
        </p:spPr>
        <p:txBody>
          <a:bodyPr/>
          <a:lstStyle/>
          <a:p>
            <a:endParaRPr lang="sk-SK" b="1" dirty="0" smtClean="0"/>
          </a:p>
          <a:p>
            <a:r>
              <a:rPr lang="sk-SK" b="1" dirty="0" smtClean="0"/>
              <a:t>Disciplinárna právomoc	</a:t>
            </a:r>
          </a:p>
          <a:p>
            <a:pPr lvl="1"/>
            <a:endParaRPr lang="sk-SK" i="1" u="sng" dirty="0" smtClean="0"/>
          </a:p>
          <a:p>
            <a:pPr lvl="1"/>
            <a:r>
              <a:rPr lang="sk-SK" sz="1800" dirty="0" smtClean="0"/>
              <a:t>Počas výkonu štátnej služby profesionálny vojak podlieha disciplinárnej právomoci podľa tohto zákona </a:t>
            </a:r>
            <a:r>
              <a:rPr lang="sk-SK" sz="1800" dirty="0" smtClean="0"/>
              <a:t>(346/2005) alebo </a:t>
            </a:r>
            <a:r>
              <a:rPr lang="sk-SK" sz="1800" dirty="0" smtClean="0"/>
              <a:t>podľa osobitného predpisu</a:t>
            </a:r>
            <a:r>
              <a:rPr lang="sk-SK" sz="1800" dirty="0" smtClean="0"/>
              <a:t>.</a:t>
            </a:r>
          </a:p>
          <a:p>
            <a:pPr lvl="1"/>
            <a:r>
              <a:rPr lang="sk-SK" sz="1800" dirty="0" smtClean="0"/>
              <a:t>Rozsah disciplinárnej právomoci a podrobnosti o udeľovaní disciplinárnych odmien a ukladaní disciplinárnych opatrení ustanoví služobný predpis, ktorý vydá hlavný veliteľ ozbrojených síl</a:t>
            </a:r>
            <a:r>
              <a:rPr lang="sk-SK" sz="1800" dirty="0" smtClean="0"/>
              <a:t>.</a:t>
            </a:r>
          </a:p>
          <a:p>
            <a:pPr lvl="1"/>
            <a:r>
              <a:rPr lang="sk-SK" sz="1800" dirty="0" smtClean="0"/>
              <a:t>Disciplinárnu právomoc podľa tohto zákona možno voči vojenskému duchovnému uplatniť len po </a:t>
            </a:r>
            <a:r>
              <a:rPr lang="sk-SK" sz="1800" dirty="0" smtClean="0"/>
              <a:t>predchádzajúcom </a:t>
            </a:r>
            <a:r>
              <a:rPr lang="sk-SK" sz="1800" dirty="0" smtClean="0"/>
              <a:t>prerokovaní s príslušnou cirkevnou autoritou</a:t>
            </a:r>
            <a:r>
              <a:rPr lang="sk-SK" sz="1800" dirty="0" smtClean="0"/>
              <a:t>.</a:t>
            </a:r>
            <a:endParaRPr lang="sk-SK" sz="1800" dirty="0" smtClean="0"/>
          </a:p>
          <a:p>
            <a:pPr lvl="1">
              <a:buNone/>
            </a:pPr>
            <a:endParaRPr lang="sk-SK" sz="1600" dirty="0" smtClean="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14356"/>
            <a:ext cx="8229600" cy="5610244"/>
          </a:xfrm>
        </p:spPr>
        <p:txBody>
          <a:bodyPr>
            <a:normAutofit lnSpcReduction="10000"/>
          </a:bodyPr>
          <a:lstStyle/>
          <a:p>
            <a:r>
              <a:rPr lang="sk-SK" b="1" dirty="0" smtClean="0"/>
              <a:t>Disciplinárna zodpovednosť</a:t>
            </a:r>
          </a:p>
          <a:p>
            <a:endParaRPr lang="sk-SK" dirty="0" smtClean="0"/>
          </a:p>
          <a:p>
            <a:pPr lvl="1"/>
            <a:r>
              <a:rPr lang="sk-SK" sz="2000" dirty="0" smtClean="0"/>
              <a:t>Profesionálny vojak je disciplinárne zodpovedný za disciplinárne previnenie alebo za konanie, ktoré má znaky </a:t>
            </a:r>
            <a:r>
              <a:rPr lang="sk-SK" sz="2000" dirty="0" smtClean="0"/>
              <a:t>priestupku</a:t>
            </a:r>
          </a:p>
          <a:p>
            <a:pPr lvl="1"/>
            <a:r>
              <a:rPr lang="sk-SK" sz="2000" dirty="0" smtClean="0"/>
              <a:t>Na prejednávanie priestupku sa vzťahuje všeobecný predpis o </a:t>
            </a:r>
            <a:r>
              <a:rPr lang="sk-SK" sz="2000" dirty="0" smtClean="0"/>
              <a:t>priestupkoch       </a:t>
            </a:r>
            <a:r>
              <a:rPr lang="sk-SK" sz="1400" dirty="0" smtClean="0"/>
              <a:t>(ak </a:t>
            </a:r>
            <a:r>
              <a:rPr lang="sk-SK" sz="1400" dirty="0" smtClean="0"/>
              <a:t>tento zákon neustanovuje </a:t>
            </a:r>
            <a:r>
              <a:rPr lang="sk-SK" sz="1400" dirty="0" smtClean="0"/>
              <a:t>inak)</a:t>
            </a:r>
          </a:p>
          <a:p>
            <a:pPr lvl="1"/>
            <a:r>
              <a:rPr lang="sk-SK" sz="2000" dirty="0" smtClean="0"/>
              <a:t>Priestupok </a:t>
            </a:r>
            <a:r>
              <a:rPr lang="sk-SK" sz="2000" dirty="0" smtClean="0"/>
              <a:t>prejednáv</a:t>
            </a:r>
            <a:r>
              <a:rPr lang="sk-SK" sz="2000" dirty="0" smtClean="0"/>
              <a:t>a</a:t>
            </a:r>
            <a:r>
              <a:rPr lang="sk-SK" sz="2000" dirty="0" smtClean="0"/>
              <a:t> </a:t>
            </a:r>
            <a:r>
              <a:rPr lang="sk-SK" sz="2000" dirty="0" smtClean="0"/>
              <a:t>vedúci služobného úradu alebo veliteľ podľa tohto </a:t>
            </a:r>
            <a:r>
              <a:rPr lang="sk-SK" sz="2000" dirty="0" smtClean="0"/>
              <a:t>zákona</a:t>
            </a:r>
          </a:p>
          <a:p>
            <a:pPr lvl="1"/>
            <a:endParaRPr lang="sk-SK" sz="2000" dirty="0" smtClean="0"/>
          </a:p>
          <a:p>
            <a:pPr>
              <a:defRPr/>
            </a:pPr>
            <a:r>
              <a:rPr lang="sk-SK" sz="1800" b="1" dirty="0" smtClean="0">
                <a:solidFill>
                  <a:srgbClr val="030201"/>
                </a:solidFill>
              </a:rPr>
              <a:t>Najčastejšie porušované povinnosti:</a:t>
            </a:r>
          </a:p>
          <a:p>
            <a:pPr>
              <a:defRPr/>
            </a:pPr>
            <a:endParaRPr lang="sk-SK" sz="1800" b="1" dirty="0" smtClean="0">
              <a:solidFill>
                <a:srgbClr val="030201"/>
              </a:solidFill>
            </a:endParaRPr>
          </a:p>
          <a:p>
            <a:pPr>
              <a:buNone/>
              <a:defRPr/>
            </a:pPr>
            <a:r>
              <a:rPr lang="sk-SK" sz="1400" b="1" dirty="0" smtClean="0">
                <a:solidFill>
                  <a:srgbClr val="030201"/>
                </a:solidFill>
              </a:rPr>
              <a:t>	- </a:t>
            </a:r>
            <a:r>
              <a:rPr lang="sk-SK" sz="1400" b="1" dirty="0" smtClean="0">
                <a:solidFill>
                  <a:srgbClr val="030201"/>
                </a:solidFill>
              </a:rPr>
              <a:t>nevykonávanie štátnej služby riadne a včas v medziach určených </a:t>
            </a:r>
            <a:r>
              <a:rPr lang="sk-SK" sz="1400" b="1" dirty="0" smtClean="0">
                <a:solidFill>
                  <a:srgbClr val="030201"/>
                </a:solidFill>
              </a:rPr>
              <a:t>oprávnení</a:t>
            </a:r>
            <a:endParaRPr lang="sk-SK" sz="1400" b="1" dirty="0" smtClean="0">
              <a:solidFill>
                <a:srgbClr val="030201"/>
              </a:solidFill>
            </a:endParaRPr>
          </a:p>
          <a:p>
            <a:pPr>
              <a:buNone/>
              <a:defRPr/>
            </a:pPr>
            <a:r>
              <a:rPr lang="sk-SK" sz="1400" b="1" dirty="0" smtClean="0">
                <a:solidFill>
                  <a:srgbClr val="030201"/>
                </a:solidFill>
              </a:rPr>
              <a:t>	- </a:t>
            </a:r>
            <a:r>
              <a:rPr lang="sk-SK" sz="1400" b="1" dirty="0" smtClean="0">
                <a:solidFill>
                  <a:srgbClr val="030201"/>
                </a:solidFill>
              </a:rPr>
              <a:t>nedodržiavanie predpisov o bezpečnosti a ochrane zdravia pri výkone štátnej  </a:t>
            </a:r>
          </a:p>
          <a:p>
            <a:pPr>
              <a:buNone/>
              <a:defRPr/>
            </a:pPr>
            <a:r>
              <a:rPr lang="sk-SK" sz="1400" b="1" dirty="0" smtClean="0">
                <a:solidFill>
                  <a:srgbClr val="030201"/>
                </a:solidFill>
              </a:rPr>
              <a:t>	   služby</a:t>
            </a:r>
            <a:endParaRPr lang="sk-SK" sz="1400" b="1" dirty="0" smtClean="0">
              <a:solidFill>
                <a:srgbClr val="030201"/>
              </a:solidFill>
            </a:endParaRPr>
          </a:p>
          <a:p>
            <a:pPr>
              <a:buNone/>
              <a:defRPr/>
            </a:pPr>
            <a:r>
              <a:rPr lang="sk-SK" sz="1400" b="1" dirty="0" smtClean="0">
                <a:solidFill>
                  <a:srgbClr val="030201"/>
                </a:solidFill>
              </a:rPr>
              <a:t>	- </a:t>
            </a:r>
            <a:r>
              <a:rPr lang="sk-SK" sz="1400" b="1" dirty="0" smtClean="0">
                <a:solidFill>
                  <a:srgbClr val="030201"/>
                </a:solidFill>
              </a:rPr>
              <a:t>nedodržiavanie určeného týždenného služobného času</a:t>
            </a:r>
            <a:r>
              <a:rPr lang="sk-SK" sz="1400" b="1" dirty="0" smtClean="0">
                <a:solidFill>
                  <a:srgbClr val="030201"/>
                </a:solidFill>
              </a:rPr>
              <a:t>;</a:t>
            </a:r>
            <a:endParaRPr lang="sk-SK" sz="1400" dirty="0" smtClean="0">
              <a:solidFill>
                <a:srgbClr val="030201"/>
              </a:solidFill>
              <a:effectLst>
                <a:outerShdw blurRad="38100" dist="38100" dir="2700000" algn="tl">
                  <a:srgbClr val="FFFFFF"/>
                </a:outerShdw>
              </a:effectLst>
            </a:endParaRPr>
          </a:p>
          <a:p>
            <a:pPr>
              <a:buNone/>
              <a:defRPr/>
            </a:pPr>
            <a:r>
              <a:rPr lang="sk-SK" sz="1400" b="1" dirty="0" smtClean="0">
                <a:solidFill>
                  <a:srgbClr val="030201"/>
                </a:solidFill>
              </a:rPr>
              <a:t>	- </a:t>
            </a:r>
            <a:r>
              <a:rPr lang="sk-SK" sz="1400" b="1" dirty="0" smtClean="0">
                <a:solidFill>
                  <a:srgbClr val="030201"/>
                </a:solidFill>
              </a:rPr>
              <a:t>porušovanie povinnosti </a:t>
            </a:r>
            <a:r>
              <a:rPr lang="sk-SK" sz="1400" b="1" dirty="0" smtClean="0">
                <a:solidFill>
                  <a:srgbClr val="030201"/>
                </a:solidFill>
              </a:rPr>
              <a:t>mlčanlivosti</a:t>
            </a:r>
            <a:endParaRPr lang="sk-SK" sz="1400" b="1" dirty="0" smtClean="0">
              <a:solidFill>
                <a:srgbClr val="030201"/>
              </a:solidFill>
            </a:endParaRPr>
          </a:p>
          <a:p>
            <a:pPr>
              <a:buNone/>
              <a:defRPr/>
            </a:pPr>
            <a:r>
              <a:rPr lang="sk-SK" sz="1400" b="1" dirty="0" smtClean="0">
                <a:solidFill>
                  <a:srgbClr val="030201"/>
                </a:solidFill>
              </a:rPr>
              <a:t>	- </a:t>
            </a:r>
            <a:r>
              <a:rPr lang="sk-SK" sz="1400" b="1" dirty="0" smtClean="0">
                <a:solidFill>
                  <a:srgbClr val="030201"/>
                </a:solidFill>
              </a:rPr>
              <a:t>dodržiavanie liečebného režimu nariadeného ošetrujúcim </a:t>
            </a:r>
            <a:r>
              <a:rPr lang="sk-SK" sz="1400" b="1" dirty="0" smtClean="0">
                <a:solidFill>
                  <a:srgbClr val="030201"/>
                </a:solidFill>
              </a:rPr>
              <a:t>lekárom</a:t>
            </a:r>
            <a:endParaRPr lang="sk-SK" sz="1400" b="1" dirty="0" smtClean="0">
              <a:solidFill>
                <a:srgbClr val="030201"/>
              </a:solidFill>
            </a:endParaRPr>
          </a:p>
          <a:p>
            <a:pPr>
              <a:buNone/>
              <a:defRPr/>
            </a:pPr>
            <a:r>
              <a:rPr lang="sk-SK" sz="1400" b="1" dirty="0" smtClean="0">
                <a:solidFill>
                  <a:srgbClr val="030201"/>
                </a:solidFill>
              </a:rPr>
              <a:t>	- </a:t>
            </a:r>
            <a:r>
              <a:rPr lang="sk-SK" sz="1400" b="1" dirty="0" smtClean="0">
                <a:solidFill>
                  <a:srgbClr val="030201"/>
                </a:solidFill>
              </a:rPr>
              <a:t>neudržiavanie si fyzickej </a:t>
            </a:r>
            <a:r>
              <a:rPr lang="sk-SK" sz="1400" b="1" dirty="0" smtClean="0">
                <a:solidFill>
                  <a:srgbClr val="030201"/>
                </a:solidFill>
              </a:rPr>
              <a:t>zdatnosti</a:t>
            </a:r>
            <a:endParaRPr lang="sk-SK" sz="1400" b="1" dirty="0" smtClean="0">
              <a:solidFill>
                <a:srgbClr val="030201"/>
              </a:solidFill>
              <a:effectLst>
                <a:outerShdw blurRad="38100" dist="38100" dir="2700000" algn="tl">
                  <a:srgbClr val="FFFFFF"/>
                </a:outerShdw>
              </a:effectLst>
            </a:endParaRPr>
          </a:p>
          <a:p>
            <a:pPr lvl="1"/>
            <a:endParaRPr lang="sk-SK" sz="2000"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857232"/>
            <a:ext cx="8229600" cy="5467368"/>
          </a:xfrm>
        </p:spPr>
        <p:txBody>
          <a:bodyPr/>
          <a:lstStyle/>
          <a:p>
            <a:r>
              <a:rPr lang="sk-SK" b="1" dirty="0" smtClean="0"/>
              <a:t>Disciplinárne previnenie</a:t>
            </a:r>
          </a:p>
          <a:p>
            <a:endParaRPr lang="sk-SK" b="1" dirty="0" smtClean="0"/>
          </a:p>
          <a:p>
            <a:pPr lvl="1"/>
            <a:r>
              <a:rPr lang="sk-SK" dirty="0" smtClean="0"/>
              <a:t>Disciplinárnym previnením je zavinené porušenie alebo nesplnenie povinností profesionálneho vojaka, pokiaľ nie je trestným činom alebo priestupkom; zavineným porušením alebo nesplnením povinnosti sa rozumie úmyselné alebo nedbalostné konanie profesionálneho vojaka.</a:t>
            </a:r>
            <a:endParaRPr lang="sk-SK" b="1" dirty="0" smtClean="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85794"/>
            <a:ext cx="8229600" cy="5538806"/>
          </a:xfrm>
        </p:spPr>
        <p:txBody>
          <a:bodyPr/>
          <a:lstStyle/>
          <a:p>
            <a:r>
              <a:rPr lang="sk-SK" b="1" dirty="0" smtClean="0"/>
              <a:t>Disciplinárne opatrenie</a:t>
            </a:r>
          </a:p>
          <a:p>
            <a:endParaRPr lang="sk-SK" dirty="0" smtClean="0"/>
          </a:p>
          <a:p>
            <a:pPr lvl="1"/>
            <a:r>
              <a:rPr lang="sk-SK" dirty="0" smtClean="0"/>
              <a:t>a) písomné </a:t>
            </a:r>
            <a:r>
              <a:rPr lang="sk-SK" dirty="0" smtClean="0"/>
              <a:t>pokarhanie</a:t>
            </a:r>
          </a:p>
          <a:p>
            <a:pPr lvl="1"/>
            <a:r>
              <a:rPr lang="sk-SK" dirty="0" smtClean="0"/>
              <a:t>b) zníženie služobného platu až o 15 % najdlhšie na tri mesiace z posledného priznaného služobného platu</a:t>
            </a:r>
            <a:endParaRPr lang="sk-SK"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704088"/>
            <a:ext cx="8229600" cy="653210"/>
          </a:xfrm>
        </p:spPr>
        <p:txBody>
          <a:bodyPr>
            <a:normAutofit fontScale="90000"/>
          </a:bodyPr>
          <a:lstStyle/>
          <a:p>
            <a:r>
              <a:rPr lang="sk-SK" b="1" dirty="0" smtClean="0"/>
              <a:t>Ukladanie disciplinárnych opatrení</a:t>
            </a:r>
            <a:endParaRPr lang="sk-SK" dirty="0"/>
          </a:p>
        </p:txBody>
      </p:sp>
      <p:sp>
        <p:nvSpPr>
          <p:cNvPr id="3" name="Zástupný symbol pro obsah 2"/>
          <p:cNvSpPr>
            <a:spLocks noGrp="1"/>
          </p:cNvSpPr>
          <p:nvPr>
            <p:ph idx="1"/>
          </p:nvPr>
        </p:nvSpPr>
        <p:spPr>
          <a:xfrm>
            <a:off x="457200" y="1357298"/>
            <a:ext cx="8229600" cy="4967302"/>
          </a:xfrm>
        </p:spPr>
        <p:txBody>
          <a:bodyPr/>
          <a:lstStyle/>
          <a:p>
            <a:r>
              <a:rPr lang="sk-SK" b="1" dirty="0" smtClean="0"/>
              <a:t>§ </a:t>
            </a:r>
            <a:r>
              <a:rPr lang="sk-SK" b="1" dirty="0" smtClean="0"/>
              <a:t>126</a:t>
            </a:r>
          </a:p>
          <a:p>
            <a:pPr lvl="2"/>
            <a:r>
              <a:rPr lang="sk-SK" dirty="0" smtClean="0"/>
              <a:t>Disciplinárne opatrenie možno uložiť, ak sa preukázalo, že profesionálny vojak disciplinárne previnenie spáchal a ak na nápravu a obnovenie služobnej disciplíny za menej závažné konanie nepostačuje prerokovanie disciplinárneho </a:t>
            </a:r>
            <a:r>
              <a:rPr lang="sk-SK" dirty="0" smtClean="0"/>
              <a:t>previnenia</a:t>
            </a:r>
          </a:p>
          <a:p>
            <a:pPr lvl="2"/>
            <a:endParaRPr lang="sk-SK" dirty="0" smtClean="0"/>
          </a:p>
          <a:p>
            <a:pPr lvl="2"/>
            <a:r>
              <a:rPr lang="sk-SK" dirty="0" smtClean="0"/>
              <a:t>Ak je profesionálnemu vojakovi uložených viac disciplinárnych opatrení, vykonávajú sa postupne až po vykonaní predchádzajúceho disciplinárneho opatrenia.</a:t>
            </a:r>
            <a:endParaRPr lang="sk-SK"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14356"/>
            <a:ext cx="8229600" cy="5610244"/>
          </a:xfrm>
        </p:spPr>
        <p:txBody>
          <a:bodyPr>
            <a:normAutofit lnSpcReduction="10000"/>
          </a:bodyPr>
          <a:lstStyle/>
          <a:p>
            <a:r>
              <a:rPr lang="sk-SK" b="1" dirty="0" smtClean="0"/>
              <a:t>§ 127</a:t>
            </a:r>
            <a:endParaRPr lang="sk-SK" dirty="0" smtClean="0"/>
          </a:p>
          <a:p>
            <a:pPr lvl="2"/>
            <a:r>
              <a:rPr lang="sk-SK" sz="1600" dirty="0" smtClean="0"/>
              <a:t>Za disciplinárne previnenie môže vedúci služobného úradu alebo veliteľ uložiť profesionálnemu vojakovi len jedno z disciplinárnych opatrení uvedených v § </a:t>
            </a:r>
            <a:r>
              <a:rPr lang="sk-SK" sz="1600" dirty="0" smtClean="0"/>
              <a:t>125</a:t>
            </a:r>
          </a:p>
          <a:p>
            <a:pPr lvl="2"/>
            <a:endParaRPr lang="sk-SK" sz="1600" b="1" dirty="0" smtClean="0"/>
          </a:p>
          <a:p>
            <a:pPr lvl="2"/>
            <a:r>
              <a:rPr lang="sk-SK" sz="1600" dirty="0" smtClean="0"/>
              <a:t>Za priestupok môže vedúci služobného úradu alebo veliteľ uložiť profesionálnemu vojakovi sankcie a ochranné opatrenia </a:t>
            </a:r>
            <a:r>
              <a:rPr lang="sk-SK" sz="1600" dirty="0" smtClean="0"/>
              <a:t>v </a:t>
            </a:r>
            <a:r>
              <a:rPr lang="sk-SK" sz="1600" dirty="0" smtClean="0"/>
              <a:t>rozsahu a za podmienok podľa osobitných </a:t>
            </a:r>
            <a:r>
              <a:rPr lang="sk-SK" sz="1600" dirty="0" smtClean="0"/>
              <a:t>predpisov</a:t>
            </a:r>
          </a:p>
          <a:p>
            <a:pPr lvl="2"/>
            <a:endParaRPr lang="sk-SK" sz="1600" dirty="0" smtClean="0"/>
          </a:p>
          <a:p>
            <a:pPr lvl="2"/>
            <a:r>
              <a:rPr lang="sk-SK" sz="1600" dirty="0" smtClean="0"/>
              <a:t>Sankčné opatrenie sa vykoná aj vtedy, ak profesionálny vojak, ktorému bolo uložené, skončil služobný pomer. O upustení od výkonu zvyšku sankčného opatrenia zákazu činnosti rozhoduje vedúci služobného úradu alebo veliteľ, ktorý sankčné opatrenie </a:t>
            </a:r>
            <a:r>
              <a:rPr lang="sk-SK" sz="1600" dirty="0" smtClean="0"/>
              <a:t>uložil</a:t>
            </a:r>
          </a:p>
          <a:p>
            <a:pPr lvl="2"/>
            <a:endParaRPr lang="sk-SK" sz="1600" dirty="0" smtClean="0"/>
          </a:p>
          <a:p>
            <a:pPr lvl="2"/>
            <a:r>
              <a:rPr lang="sk-SK" sz="1600" dirty="0" smtClean="0"/>
              <a:t>Priestupok možno </a:t>
            </a:r>
            <a:r>
              <a:rPr lang="sk-SK" sz="1600" dirty="0" err="1" smtClean="0"/>
              <a:t>prejednať</a:t>
            </a:r>
            <a:r>
              <a:rPr lang="sk-SK" sz="1600" dirty="0" smtClean="0"/>
              <a:t> a uložiť zaň sankčné opatrenie najneskôr do dvoch rokov odo dňa spáchania priestupku</a:t>
            </a:r>
          </a:p>
          <a:p>
            <a:pPr lvl="2"/>
            <a:endParaRPr lang="sk-SK" sz="1600" dirty="0" smtClean="0"/>
          </a:p>
          <a:p>
            <a:pPr lvl="2"/>
            <a:r>
              <a:rPr lang="sk-SK" sz="1600" dirty="0" smtClean="0"/>
              <a:t>Za priestupok ublíženia na cti alebo za priestupok na úseku práva na prístup k informáciám možno uložiť sankčné opatrenie len vtedy, ak návrh podala postihnutá osoba alebo jej zákonný zástupca alebo opatrovník; ak ide o priestupok ublíženia na cti, sankčné opatrenie možno uložiť len po neúspešnom pokuse o zmierenie urazeného na cti a profesionálneho vojaka</a:t>
            </a:r>
          </a:p>
          <a:p>
            <a:pPr lvl="2"/>
            <a:endParaRPr lang="sk-SK" sz="1600" dirty="0"/>
          </a:p>
        </p:txBody>
      </p:sp>
      <p:sp>
        <p:nvSpPr>
          <p:cNvPr id="4" name="Zástupný symbol pro datum 3"/>
          <p:cNvSpPr>
            <a:spLocks noGrp="1"/>
          </p:cNvSpPr>
          <p:nvPr>
            <p:ph type="dt" sz="half" idx="10"/>
          </p:nvPr>
        </p:nvSpPr>
        <p:spPr/>
        <p:txBody>
          <a:bodyPr/>
          <a:lstStyle/>
          <a:p>
            <a:r>
              <a:rPr lang="sk-SK" smtClean="0"/>
              <a:t>13. 11. 2012</a:t>
            </a:r>
            <a:endParaRPr lang="sk-SK"/>
          </a:p>
        </p:txBody>
      </p:sp>
      <p:sp>
        <p:nvSpPr>
          <p:cNvPr id="5" name="Zástupný symbol pro zápatí 4"/>
          <p:cNvSpPr>
            <a:spLocks noGrp="1"/>
          </p:cNvSpPr>
          <p:nvPr>
            <p:ph type="ftr" sz="quarter" idx="11"/>
          </p:nvPr>
        </p:nvSpPr>
        <p:spPr/>
        <p:txBody>
          <a:bodyPr/>
          <a:lstStyle/>
          <a:p>
            <a:r>
              <a:rPr lang="sk-SK" smtClean="0"/>
              <a:t>Kad. Voj. Jakub Stredánsky         11 ES</a:t>
            </a:r>
            <a:endParaRPr lang="sk-SK"/>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ok">
  <a:themeElements>
    <a:clrScheme name="Tok">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ok">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167</TotalTime>
  <Words>1202</Words>
  <Application>Microsoft Office PowerPoint</Application>
  <PresentationFormat>Předvádění na obrazovce (4:3)</PresentationFormat>
  <Paragraphs>157</Paragraphs>
  <Slides>20</Slides>
  <Notes>1</Notes>
  <HiddenSlides>0</HiddenSlides>
  <MMClips>0</MMClips>
  <ScaleCrop>false</ScaleCrop>
  <HeadingPairs>
    <vt:vector size="4" baseType="variant">
      <vt:variant>
        <vt:lpstr>Motiv</vt:lpstr>
      </vt:variant>
      <vt:variant>
        <vt:i4>1</vt:i4>
      </vt:variant>
      <vt:variant>
        <vt:lpstr>Nadpisy snímků</vt:lpstr>
      </vt:variant>
      <vt:variant>
        <vt:i4>20</vt:i4>
      </vt:variant>
    </vt:vector>
  </HeadingPairs>
  <TitlesOfParts>
    <vt:vector size="21" baseType="lpstr">
      <vt:lpstr>Tok</vt:lpstr>
      <vt:lpstr>T3 – Štátna služba profesionálnych vojakov   </vt:lpstr>
      <vt:lpstr>Vymedzenie </vt:lpstr>
      <vt:lpstr>Pojmy týkajúce sa disciplinárneho konania</vt:lpstr>
      <vt:lpstr>Snímek 4</vt:lpstr>
      <vt:lpstr>Snímek 5</vt:lpstr>
      <vt:lpstr>Snímek 6</vt:lpstr>
      <vt:lpstr>Snímek 7</vt:lpstr>
      <vt:lpstr>Ukladanie disciplinárnych opatrení</vt:lpstr>
      <vt:lpstr>Snímek 9</vt:lpstr>
      <vt:lpstr>Snímek 10</vt:lpstr>
      <vt:lpstr>Snímek 11</vt:lpstr>
      <vt:lpstr>Snímek 12</vt:lpstr>
      <vt:lpstr>Snímek 13</vt:lpstr>
      <vt:lpstr>Snímek 14</vt:lpstr>
      <vt:lpstr>Snímek 15</vt:lpstr>
      <vt:lpstr>Snímek 16</vt:lpstr>
      <vt:lpstr>Snímek 17</vt:lpstr>
      <vt:lpstr>Snímek 18</vt:lpstr>
      <vt:lpstr>Zdroje</vt:lpstr>
      <vt:lpstr>Ďakujem za pozornosť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T3 – Štátna služba profesionálnych vojakov</dc:title>
  <dc:creator>Siffredi</dc:creator>
  <cp:lastModifiedBy>Siffredi</cp:lastModifiedBy>
  <cp:revision>19</cp:revision>
  <dcterms:created xsi:type="dcterms:W3CDTF">2012-11-13T18:03:08Z</dcterms:created>
  <dcterms:modified xsi:type="dcterms:W3CDTF">2012-11-13T20:50:43Z</dcterms:modified>
</cp:coreProperties>
</file>