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65" r:id="rId16"/>
    <p:sldId id="266" r:id="rId17"/>
    <p:sldId id="267" r:id="rId18"/>
    <p:sldId id="268" r:id="rId19"/>
    <p:sldId id="269" r:id="rId20"/>
    <p:sldId id="270" r:id="rId21"/>
    <p:sldId id="264" r:id="rId2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6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98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989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61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744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008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153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706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027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89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856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735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36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6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38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0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57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613DF8-03BB-4684-B14E-51D003B32419}" type="datetimeFigureOut">
              <a:rPr lang="sk-SK" smtClean="0"/>
              <a:t>3.11.2013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5B5B-7022-4F53-955F-3DC195E63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5103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5" y="682579"/>
            <a:ext cx="8825658" cy="5138671"/>
          </a:xfrm>
        </p:spPr>
        <p:txBody>
          <a:bodyPr/>
          <a:lstStyle/>
          <a:p>
            <a:pPr algn="ctr"/>
            <a:r>
              <a:rPr lang="sk-SK" sz="6000" b="1" dirty="0" smtClean="0"/>
              <a:t>Základy práva</a:t>
            </a:r>
            <a:br>
              <a:rPr lang="sk-SK" sz="6000" b="1" dirty="0" smtClean="0"/>
            </a:br>
            <a:r>
              <a:rPr lang="sk-SK" sz="2800" b="1" dirty="0" smtClean="0"/>
              <a:t>Terézia </a:t>
            </a:r>
            <a:r>
              <a:rPr lang="sk-SK" sz="2800" b="1" dirty="0" err="1" smtClean="0"/>
              <a:t>Švajlenová</a:t>
            </a:r>
            <a:r>
              <a:rPr lang="sk-SK" sz="2800" b="1" dirty="0" smtClean="0"/>
              <a:t> B12b MVO</a:t>
            </a:r>
            <a:br>
              <a:rPr lang="sk-SK" sz="2800" b="1" dirty="0" smtClean="0"/>
            </a:br>
            <a:r>
              <a:rPr lang="sk-SK" sz="2800" b="1" dirty="0" smtClean="0"/>
              <a:t>Akadémia ozbrojených síl gen. M. R. Štefánika</a:t>
            </a:r>
            <a:br>
              <a:rPr lang="sk-SK" sz="2800" b="1" dirty="0" smtClean="0"/>
            </a:br>
            <a:r>
              <a:rPr lang="sk-SK" sz="2800" b="1" dirty="0"/>
              <a:t/>
            </a:r>
            <a:br>
              <a:rPr lang="sk-SK" sz="2800" b="1" dirty="0"/>
            </a:br>
            <a:r>
              <a:rPr lang="sk-SK" sz="2800" b="1" dirty="0" smtClean="0"/>
              <a:t/>
            </a:r>
            <a:br>
              <a:rPr lang="sk-SK" sz="2800" b="1" dirty="0" smtClean="0"/>
            </a:br>
            <a:r>
              <a:rPr lang="sk-SK" sz="2800" b="1" dirty="0" smtClean="0"/>
              <a:t>Koreferát </a:t>
            </a:r>
            <a:r>
              <a:rPr lang="sk-SK" sz="2800" b="1" dirty="0"/>
              <a:t>1: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b="1" dirty="0"/>
              <a:t> 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b="1" dirty="0"/>
              <a:t>	Rozoberte a vysvetlite vo všeobecnej rovine proces správneho konania,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b="1" dirty="0" err="1"/>
              <a:t>t.z</a:t>
            </a:r>
            <a:r>
              <a:rPr lang="sk-SK" sz="2800" b="1" dirty="0"/>
              <a:t>. od prijatia oznámenia až po vydanie rozhodnutia.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4079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Predbežné otázky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429556"/>
            <a:ext cx="8946541" cy="48188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1) Ak sa v konaní vyskytne otázka, o ktorej už </a:t>
            </a:r>
            <a:r>
              <a:rPr lang="sk-SK" sz="2400" b="1" dirty="0"/>
              <a:t>právoplatne rozhodol príslušný orgán</a:t>
            </a:r>
            <a:r>
              <a:rPr lang="sk-SK" sz="2400" dirty="0"/>
              <a:t>, je správny orgán takým rozhodnutím </a:t>
            </a:r>
            <a:r>
              <a:rPr lang="sk-SK" sz="2400" b="1" dirty="0"/>
              <a:t>viazaný</a:t>
            </a:r>
            <a:r>
              <a:rPr lang="sk-SK" sz="2400" dirty="0"/>
              <a:t>; inak si správny orgán </a:t>
            </a:r>
            <a:r>
              <a:rPr lang="sk-SK" sz="2400" dirty="0" smtClean="0"/>
              <a:t>môže: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o </a:t>
            </a:r>
            <a:r>
              <a:rPr lang="sk-SK" sz="2200" dirty="0"/>
              <a:t>takejto otázke urobiť úsudok </a:t>
            </a:r>
            <a:r>
              <a:rPr lang="sk-SK" sz="22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dá </a:t>
            </a:r>
            <a:r>
              <a:rPr lang="sk-SK" sz="2200" dirty="0"/>
              <a:t>príslušnému orgánu podnet na začatie konania</a:t>
            </a:r>
            <a:r>
              <a:rPr lang="sk-SK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2) Správny orgán si </a:t>
            </a:r>
            <a:r>
              <a:rPr lang="sk-SK" sz="2400" b="1" dirty="0"/>
              <a:t>nemôže</a:t>
            </a:r>
            <a:r>
              <a:rPr lang="sk-SK" sz="2400" dirty="0"/>
              <a:t> ako o predbežnej otázke </a:t>
            </a:r>
            <a:r>
              <a:rPr lang="sk-SK" sz="2400" b="1" dirty="0"/>
              <a:t>urobiť úsudok </a:t>
            </a:r>
            <a:r>
              <a:rPr lang="sk-SK" sz="2400" dirty="0"/>
              <a:t>o </a:t>
            </a:r>
            <a:r>
              <a:rPr lang="sk-SK" sz="2400" dirty="0" smtClean="0"/>
              <a:t>tom: 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či </a:t>
            </a:r>
            <a:r>
              <a:rPr lang="sk-SK" sz="2200" b="1" dirty="0"/>
              <a:t>a kto spáchal trestný čin, priestupok alebo iný správny delikt, 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o </a:t>
            </a:r>
            <a:r>
              <a:rPr lang="sk-SK" sz="2200" b="1" dirty="0"/>
              <a:t>osobnom stave fyzickej osoby, 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o </a:t>
            </a:r>
            <a:r>
              <a:rPr lang="sk-SK" sz="2200" b="1" dirty="0"/>
              <a:t>existencii právnickej osoby, ak patrí o tom rozhodovať súdu.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0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Dokazovanie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352282"/>
            <a:ext cx="8946541" cy="48961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1) Na dokazovanie možno použiť </a:t>
            </a:r>
            <a:r>
              <a:rPr lang="sk-SK" sz="2400" b="1" dirty="0"/>
              <a:t>všetky prostriedky</a:t>
            </a:r>
            <a:r>
              <a:rPr lang="sk-SK" sz="2400" dirty="0"/>
              <a:t>, ktorými možno </a:t>
            </a:r>
            <a:r>
              <a:rPr lang="sk-SK" sz="2400" b="1" dirty="0"/>
              <a:t>zistiť a objasniť skutočný stav veci </a:t>
            </a:r>
            <a:r>
              <a:rPr lang="sk-SK" sz="2400" dirty="0"/>
              <a:t>a ktoré sú </a:t>
            </a:r>
            <a:r>
              <a:rPr lang="sk-SK" sz="2400" b="1" dirty="0"/>
              <a:t>v súlade s právnymi predpismi.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/>
              <a:t>(2) Dôkazmi sú </a:t>
            </a:r>
            <a:r>
              <a:rPr lang="sk-SK" sz="2400" dirty="0" smtClean="0"/>
              <a:t>najmä: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výsluch </a:t>
            </a:r>
            <a:r>
              <a:rPr lang="sk-SK" sz="2200" dirty="0"/>
              <a:t>svedkov, </a:t>
            </a:r>
            <a:endParaRPr lang="sk-SK" sz="2200" dirty="0" smtClean="0"/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znalecké </a:t>
            </a:r>
            <a:r>
              <a:rPr lang="sk-SK" sz="2200" dirty="0"/>
              <a:t>posudky, </a:t>
            </a:r>
            <a:endParaRPr lang="sk-SK" sz="2200" dirty="0" smtClean="0"/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listiny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ohliadka.</a:t>
            </a:r>
          </a:p>
        </p:txBody>
      </p:sp>
    </p:spTree>
    <p:extLst>
      <p:ext uri="{BB962C8B-B14F-4D97-AF65-F5344CB8AC3E}">
        <p14:creationId xmlns:p14="http://schemas.microsoft.com/office/powerpoint/2010/main" val="6822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759854"/>
            <a:ext cx="8946541" cy="54885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(3) Účastník konania je </a:t>
            </a:r>
            <a:r>
              <a:rPr lang="sk-SK" b="1" dirty="0"/>
              <a:t>povinný navrhnúť </a:t>
            </a:r>
            <a:r>
              <a:rPr lang="sk-SK" dirty="0"/>
              <a:t>na podporu svojich tvrdení </a:t>
            </a:r>
            <a:r>
              <a:rPr lang="sk-SK" b="1" dirty="0"/>
              <a:t>dôkazy</a:t>
            </a:r>
            <a:r>
              <a:rPr lang="sk-SK" dirty="0"/>
              <a:t>, ktoré sú mu známe.</a:t>
            </a:r>
          </a:p>
          <a:p>
            <a:pPr>
              <a:lnSpc>
                <a:spcPct val="150000"/>
              </a:lnSpc>
            </a:pPr>
            <a:r>
              <a:rPr lang="sk-SK" dirty="0"/>
              <a:t>(4) </a:t>
            </a:r>
            <a:r>
              <a:rPr lang="sk-SK" b="1" dirty="0"/>
              <a:t>Vykonávanie dôkazov patrí správnemu orgánu</a:t>
            </a:r>
            <a:r>
              <a:rPr lang="sk-SK" dirty="0"/>
              <a:t>.</a:t>
            </a:r>
          </a:p>
          <a:p>
            <a:pPr>
              <a:lnSpc>
                <a:spcPct val="150000"/>
              </a:lnSpc>
            </a:pPr>
            <a:r>
              <a:rPr lang="sk-SK" dirty="0"/>
              <a:t>(5) Správny orgán </a:t>
            </a:r>
            <a:r>
              <a:rPr lang="sk-SK" b="1" dirty="0"/>
              <a:t>hodnotí dôkazy podľa svojej úvahy</a:t>
            </a:r>
            <a:r>
              <a:rPr lang="sk-SK" dirty="0"/>
              <a:t>, a to každý dôkaz </a:t>
            </a:r>
            <a:r>
              <a:rPr lang="sk-SK" b="1" dirty="0" smtClean="0"/>
              <a:t>jednotlivo</a:t>
            </a:r>
            <a:r>
              <a:rPr lang="sk-SK" dirty="0" smtClean="0"/>
              <a:t> a všetky dôkazy v </a:t>
            </a:r>
            <a:r>
              <a:rPr lang="sk-SK" dirty="0"/>
              <a:t>ich </a:t>
            </a:r>
            <a:r>
              <a:rPr lang="sk-SK" b="1" dirty="0"/>
              <a:t>vzájomnej súvislosti</a:t>
            </a:r>
            <a:r>
              <a:rPr lang="sk-SK" dirty="0"/>
              <a:t>.</a:t>
            </a:r>
          </a:p>
          <a:p>
            <a:pPr>
              <a:lnSpc>
                <a:spcPct val="150000"/>
              </a:lnSpc>
            </a:pPr>
            <a:r>
              <a:rPr lang="sk-SK" dirty="0"/>
              <a:t>(6) </a:t>
            </a:r>
            <a:r>
              <a:rPr lang="sk-SK" b="1" dirty="0" smtClean="0"/>
              <a:t>Skutočnosti </a:t>
            </a:r>
            <a:r>
              <a:rPr lang="sk-SK" b="1" dirty="0"/>
              <a:t>všeobecne známe </a:t>
            </a:r>
            <a:r>
              <a:rPr lang="sk-SK" dirty="0"/>
              <a:t>alebo známe správnemu orgánu z úradnej činnosti </a:t>
            </a:r>
            <a:r>
              <a:rPr lang="sk-SK" b="1" dirty="0"/>
              <a:t>netreba </a:t>
            </a:r>
            <a:r>
              <a:rPr lang="sk-SK" b="1" dirty="0" smtClean="0"/>
              <a:t>dokazovať.</a:t>
            </a:r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26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Ústne pojednávanie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390918"/>
            <a:ext cx="8946541" cy="4857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1) Správny orgán nariadi ústne </a:t>
            </a:r>
            <a:r>
              <a:rPr lang="sk-SK" sz="2400" dirty="0" smtClean="0"/>
              <a:t>pojednávanie:</a:t>
            </a:r>
            <a:r>
              <a:rPr lang="sk-SK" sz="22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ak </a:t>
            </a:r>
            <a:r>
              <a:rPr lang="sk-SK" sz="2200" dirty="0"/>
              <a:t>to vyžaduje povaha veci,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ak </a:t>
            </a:r>
            <a:r>
              <a:rPr lang="sk-SK" sz="2200" dirty="0"/>
              <a:t>sa tým prispeje k jej </a:t>
            </a:r>
            <a:r>
              <a:rPr lang="sk-SK" sz="2200" dirty="0" smtClean="0"/>
              <a:t>objasneniu,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ak </a:t>
            </a:r>
            <a:r>
              <a:rPr lang="sk-SK" sz="2200" dirty="0"/>
              <a:t>to ustanovuje osobitný zákon.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2400" dirty="0" smtClean="0"/>
              <a:t>        Ak </a:t>
            </a:r>
            <a:r>
              <a:rPr lang="sk-SK" sz="2400" dirty="0"/>
              <a:t>sa má pri ústnom pojednávaní uskutočniť ohliadka, uskutočňuje sa ústne pojednávanie spravidla na mieste ohliadky.</a:t>
            </a:r>
            <a:br>
              <a:rPr lang="sk-SK" sz="2400" dirty="0"/>
            </a:b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070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592428"/>
            <a:ext cx="8946541" cy="5655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400" dirty="0"/>
              <a:t>(2) Na </a:t>
            </a:r>
            <a:r>
              <a:rPr lang="sk-SK" sz="2400" b="1" dirty="0"/>
              <a:t>ústne pojednávanie </a:t>
            </a:r>
            <a:r>
              <a:rPr lang="sk-SK" sz="2400" dirty="0"/>
              <a:t>správny orgán prizve </a:t>
            </a:r>
            <a:r>
              <a:rPr lang="sk-SK" sz="2400" b="1" dirty="0"/>
              <a:t>všetkých účastníkov konania</a:t>
            </a:r>
            <a:r>
              <a:rPr lang="sk-SK" sz="2400" dirty="0"/>
              <a:t> a požiada ich, aby pri ústnom pojednávaní uplatnili svoje </a:t>
            </a:r>
            <a:r>
              <a:rPr lang="sk-SK" sz="2400" b="1" dirty="0"/>
              <a:t>pripomienky a námety</a:t>
            </a:r>
            <a:r>
              <a:rPr lang="sk-SK" sz="2400" dirty="0"/>
              <a:t>. </a:t>
            </a:r>
            <a:r>
              <a:rPr lang="sk-SK" sz="2400" dirty="0" smtClean="0"/>
              <a:t>Osobitné </a:t>
            </a:r>
            <a:r>
              <a:rPr lang="sk-SK" sz="2400" dirty="0"/>
              <a:t>zákony ustanovia, v ktorých prípadoch sa na </a:t>
            </a:r>
            <a:r>
              <a:rPr lang="sk-SK" sz="2400" dirty="0" smtClean="0"/>
              <a:t>neskôr </a:t>
            </a:r>
            <a:r>
              <a:rPr lang="sk-SK" sz="2400" dirty="0"/>
              <a:t>uplatnené pripomienky a námietky neprihliada; na túto skutočnosť musia byť účastníci konania výslovne upozornení</a:t>
            </a:r>
            <a:r>
              <a:rPr lang="sk-SK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3) Ústne pojednávanie je </a:t>
            </a:r>
            <a:r>
              <a:rPr lang="sk-SK" sz="2400" b="1" dirty="0"/>
              <a:t>neverejné,</a:t>
            </a:r>
            <a:r>
              <a:rPr lang="sk-SK" sz="2400" dirty="0"/>
              <a:t> pokiaľ osobitný zákon alebo správny orgán neustanovia inak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88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Ohliadka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1) Vlastník alebo užívateľ veci je povinný predložiť správnemu orgánu </a:t>
            </a:r>
            <a:r>
              <a:rPr lang="sk-SK" sz="2400" b="1" dirty="0"/>
              <a:t>predmet ohliadky </a:t>
            </a:r>
            <a:r>
              <a:rPr lang="sk-SK" sz="2400" dirty="0"/>
              <a:t>alebo strpieť ohliadku na mieste</a:t>
            </a:r>
            <a:r>
              <a:rPr lang="sk-SK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2) Ohliadku nemožno vykonať alebo môže sa odoprieť z dôvodov, pre ktoré nesmie byť </a:t>
            </a:r>
            <a:r>
              <a:rPr lang="sk-SK" sz="2400" dirty="0" smtClean="0"/>
              <a:t>vypočutý </a:t>
            </a:r>
            <a:r>
              <a:rPr lang="sk-SK" sz="2400" dirty="0"/>
              <a:t>alebo je oprávnený odoprieť výpoveď svedok</a:t>
            </a:r>
            <a:r>
              <a:rPr lang="sk-SK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3) Na miestnu ohliadku správny orgán </a:t>
            </a:r>
            <a:r>
              <a:rPr lang="sk-SK" sz="2400" b="1" dirty="0"/>
              <a:t>prizve účastníka konania </a:t>
            </a:r>
            <a:r>
              <a:rPr lang="sk-SK" sz="2400" dirty="0"/>
              <a:t>a toho, kto je </a:t>
            </a:r>
            <a:r>
              <a:rPr lang="sk-SK" sz="2400" b="1" dirty="0"/>
              <a:t>oprávnený predmetom ohliadky nakladať.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0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Svedkovia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223494"/>
            <a:ext cx="8946541" cy="50249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1) </a:t>
            </a:r>
            <a:r>
              <a:rPr lang="sk-SK" sz="2400" dirty="0" smtClean="0"/>
              <a:t>Každý kto </a:t>
            </a:r>
            <a:r>
              <a:rPr lang="sk-SK" sz="2400" dirty="0"/>
              <a:t>je povinný vypovedať ako svedok; </a:t>
            </a:r>
            <a:r>
              <a:rPr lang="sk-SK" sz="2400" dirty="0" smtClean="0"/>
              <a:t>musí: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vypovedať </a:t>
            </a:r>
            <a:r>
              <a:rPr lang="sk-SK" sz="2200" b="1" dirty="0"/>
              <a:t>pravdivo </a:t>
            </a:r>
            <a:r>
              <a:rPr lang="sk-SK" sz="22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nesmie </a:t>
            </a:r>
            <a:r>
              <a:rPr lang="sk-SK" sz="2200" b="1" dirty="0"/>
              <a:t>nič zamlčať</a:t>
            </a:r>
            <a:r>
              <a:rPr lang="sk-SK" sz="22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2) Ako svedok nesmie byť </a:t>
            </a:r>
            <a:r>
              <a:rPr lang="sk-SK" sz="2400" dirty="0" smtClean="0"/>
              <a:t>vypočutý </a:t>
            </a:r>
            <a:r>
              <a:rPr lang="sk-SK" sz="2400" dirty="0"/>
              <a:t>ten, kto by </a:t>
            </a:r>
            <a:r>
              <a:rPr lang="sk-SK" sz="2400" dirty="0" smtClean="0"/>
              <a:t>sprístupnil: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utajovanú </a:t>
            </a:r>
            <a:r>
              <a:rPr lang="sk-SK" sz="2200" b="1" dirty="0"/>
              <a:t>skutočnosť, </a:t>
            </a:r>
            <a:endParaRPr lang="sk-SK" sz="2200" b="1" dirty="0" smtClean="0"/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bankové </a:t>
            </a:r>
            <a:r>
              <a:rPr lang="sk-SK" sz="2200" b="1" dirty="0"/>
              <a:t>tajomstvo, </a:t>
            </a:r>
            <a:endParaRPr lang="sk-SK" sz="2200" b="1" dirty="0" smtClean="0"/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daňové </a:t>
            </a:r>
            <a:r>
              <a:rPr lang="sk-SK" sz="2200" b="1" dirty="0"/>
              <a:t>tajomstvo, </a:t>
            </a:r>
            <a:endParaRPr lang="sk-SK" sz="2200" b="1" dirty="0" smtClean="0"/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obchodné tajomstvo, 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porušil </a:t>
            </a:r>
            <a:r>
              <a:rPr lang="sk-SK" sz="2200" b="1" dirty="0"/>
              <a:t>zákonom výslovne uloženú alebo uznanú povinnosť mlčanlivosti, </a:t>
            </a:r>
            <a:r>
              <a:rPr lang="sk-SK" sz="2200" dirty="0"/>
              <a:t>okrem ak by ho tejto povinnosti zbavil príslušný orgán alebo ten, v záujme koho túto povinnosť má</a:t>
            </a:r>
            <a:r>
              <a:rPr lang="sk-SK" sz="2200" dirty="0" smtClean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52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811370"/>
            <a:ext cx="8946541" cy="54370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/>
              <a:t>(3) Výpoveď môže </a:t>
            </a:r>
            <a:r>
              <a:rPr lang="sk-SK" sz="2400" b="1" dirty="0"/>
              <a:t>odoprieť </a:t>
            </a:r>
            <a:r>
              <a:rPr lang="sk-SK" sz="2400" dirty="0"/>
              <a:t>ten, kto by ňou spôsobil </a:t>
            </a:r>
            <a:r>
              <a:rPr lang="sk-SK" sz="2400" b="1" dirty="0"/>
              <a:t>nebezpečenstvo trestného stíhania sebe alebo blízkym osobám;</a:t>
            </a:r>
            <a:r>
              <a:rPr lang="sk-SK" sz="2400" dirty="0"/>
              <a:t> ich výpočet sa spravuje Občianskym zákonníkom.</a:t>
            </a:r>
          </a:p>
          <a:p>
            <a:pPr>
              <a:lnSpc>
                <a:spcPct val="150000"/>
              </a:lnSpc>
            </a:pPr>
            <a:r>
              <a:rPr lang="sk-SK" sz="2400" dirty="0"/>
              <a:t>(4) Správny orgán </a:t>
            </a:r>
            <a:r>
              <a:rPr lang="sk-SK" sz="2400" b="1" dirty="0"/>
              <a:t>poučí svedka pred výsluchom o možnosti odoprieť výpoveď</a:t>
            </a:r>
            <a:r>
              <a:rPr lang="sk-SK" sz="2400" dirty="0"/>
              <a:t>, o jeho povinnosti </a:t>
            </a:r>
            <a:r>
              <a:rPr lang="sk-SK" sz="2400" b="1" dirty="0"/>
              <a:t>vypovedať pravdivo a nič nezamlčať</a:t>
            </a:r>
            <a:r>
              <a:rPr lang="sk-SK" sz="2400" dirty="0"/>
              <a:t> a o právnych následkoch nepravdivej alebo neúplnej výpovede</a:t>
            </a:r>
            <a:r>
              <a:rPr lang="sk-SK" sz="2400" dirty="0" smtClean="0"/>
              <a:t>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9777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Znalci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 smtClean="0"/>
              <a:t>Ak </a:t>
            </a:r>
            <a:r>
              <a:rPr lang="sk-SK" sz="2400" dirty="0"/>
              <a:t>je pre odborné posúdenie skutočností dôležitých pre rozhodnutie potrebný znalecký posudok, </a:t>
            </a:r>
            <a:r>
              <a:rPr lang="sk-SK" sz="2400" b="1" dirty="0"/>
              <a:t>správny orgán ustanoví znalca</a:t>
            </a:r>
            <a:r>
              <a:rPr lang="sk-SK" sz="2400" dirty="0"/>
              <a:t>. Proti rozhodnutiu o ustanovení znalca sa možno odvolať.</a:t>
            </a:r>
            <a:endParaRPr lang="sk-SK" sz="2400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52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Čestné vyhlásenie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506828"/>
            <a:ext cx="8946541" cy="47415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1) Správny orgán môže </a:t>
            </a:r>
            <a:r>
              <a:rPr lang="sk-SK" sz="2400" b="1" dirty="0"/>
              <a:t>namiesto dôkazu pripustiť čestné vyhlásenie účastníka konania</a:t>
            </a:r>
            <a:r>
              <a:rPr lang="sk-SK" sz="2400" dirty="0"/>
              <a:t>, pokiaľ osobitný zákon neustanovuje inak</a:t>
            </a:r>
            <a:r>
              <a:rPr lang="sk-SK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2) Čestné vyhlásenie správny orgán </a:t>
            </a:r>
            <a:r>
              <a:rPr lang="sk-SK" sz="2400" b="1" dirty="0"/>
              <a:t>nepripustí</a:t>
            </a:r>
            <a:r>
              <a:rPr lang="sk-SK" sz="2400" dirty="0"/>
              <a:t>, </a:t>
            </a:r>
            <a:r>
              <a:rPr lang="sk-SK" sz="2400" dirty="0" smtClean="0"/>
              <a:t>ak: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tomu </a:t>
            </a:r>
            <a:r>
              <a:rPr lang="sk-SK" sz="2200" b="1" dirty="0"/>
              <a:t>bráni všeobecný </a:t>
            </a:r>
            <a:r>
              <a:rPr lang="sk-SK" sz="2200" b="1" dirty="0" smtClean="0"/>
              <a:t>záujem</a:t>
            </a:r>
            <a:endParaRPr lang="sk-SK" sz="2200" dirty="0"/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by </a:t>
            </a:r>
            <a:r>
              <a:rPr lang="sk-SK" sz="2200" dirty="0"/>
              <a:t>tým bola </a:t>
            </a:r>
            <a:r>
              <a:rPr lang="sk-SK" sz="2200" b="1" dirty="0"/>
              <a:t>porušená rovnosť medzi účastníkmi konania</a:t>
            </a:r>
            <a:r>
              <a:rPr lang="sk-SK" sz="2200" dirty="0"/>
              <a:t>. </a:t>
            </a:r>
            <a:endParaRPr lang="sk-SK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sk-SK" sz="2400" dirty="0" smtClean="0"/>
              <a:t>       Čestným </a:t>
            </a:r>
            <a:r>
              <a:rPr lang="sk-SK" sz="2400" dirty="0"/>
              <a:t>vyhlásením nemožno nahradiť znalecký posudok</a:t>
            </a:r>
            <a:r>
              <a:rPr lang="sk-SK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3) V čestnom vyhlásení je účastník povinný uviesť </a:t>
            </a:r>
            <a:r>
              <a:rPr lang="sk-SK" sz="2400" b="1" dirty="0"/>
              <a:t>pravdivé údaje</a:t>
            </a:r>
            <a:r>
              <a:rPr lang="sk-SK" sz="2400" dirty="0"/>
              <a:t>. Správny orgán musí </a:t>
            </a:r>
            <a:r>
              <a:rPr lang="sk-SK" sz="2400" b="1" dirty="0"/>
              <a:t>upozorniť účastníka konania na právne následky</a:t>
            </a:r>
            <a:r>
              <a:rPr lang="sk-SK" sz="2400" dirty="0"/>
              <a:t> nepravdivého čestného vyhlásenia.</a:t>
            </a:r>
            <a:endParaRPr lang="sk-SK" sz="2400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95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sk-SK" sz="3600" dirty="0" smtClean="0"/>
              <a:t>Začatie konania</a:t>
            </a:r>
          </a:p>
          <a:p>
            <a:r>
              <a:rPr lang="sk-SK" sz="3600" dirty="0" smtClean="0"/>
              <a:t>Podanie</a:t>
            </a:r>
          </a:p>
          <a:p>
            <a:r>
              <a:rPr lang="sk-SK" sz="3600" dirty="0" smtClean="0"/>
              <a:t>Postúpenie</a:t>
            </a:r>
          </a:p>
          <a:p>
            <a:r>
              <a:rPr lang="sk-SK" sz="3600" dirty="0" smtClean="0"/>
              <a:t>Predvolanie </a:t>
            </a:r>
          </a:p>
          <a:p>
            <a:r>
              <a:rPr lang="sk-SK" sz="3600" dirty="0" smtClean="0"/>
              <a:t>Predvedenie</a:t>
            </a:r>
          </a:p>
          <a:p>
            <a:r>
              <a:rPr lang="sk-SK" sz="3600" dirty="0" smtClean="0"/>
              <a:t>Predbežné opatrenia</a:t>
            </a:r>
          </a:p>
          <a:p>
            <a:r>
              <a:rPr lang="sk-SK" sz="3600" dirty="0" smtClean="0"/>
              <a:t>Predbežné otázky</a:t>
            </a:r>
          </a:p>
          <a:p>
            <a:r>
              <a:rPr lang="sk-SK" sz="3600" dirty="0" smtClean="0"/>
              <a:t>Dokazovanie</a:t>
            </a:r>
          </a:p>
          <a:p>
            <a:r>
              <a:rPr lang="sk-SK" sz="3600" dirty="0" smtClean="0"/>
              <a:t>Ústne pojednávanie</a:t>
            </a:r>
          </a:p>
          <a:p>
            <a:r>
              <a:rPr lang="sk-SK" sz="3600" dirty="0" smtClean="0"/>
              <a:t>Ohliadka</a:t>
            </a:r>
          </a:p>
          <a:p>
            <a:r>
              <a:rPr lang="sk-SK" sz="3600" dirty="0" smtClean="0"/>
              <a:t>Svedkovia</a:t>
            </a:r>
          </a:p>
          <a:p>
            <a:r>
              <a:rPr lang="sk-SK" sz="3600" dirty="0" smtClean="0"/>
              <a:t>Znalci</a:t>
            </a:r>
          </a:p>
          <a:p>
            <a:r>
              <a:rPr lang="sk-SK" sz="3600" dirty="0" smtClean="0"/>
              <a:t>Čestné vyhlásenie </a:t>
            </a:r>
          </a:p>
          <a:p>
            <a:r>
              <a:rPr lang="sk-SK" sz="3600" dirty="0" smtClean="0"/>
              <a:t>Rozhodnutie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407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Rozhodnutie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/>
              <a:t>Rozhodnutie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musí </a:t>
            </a:r>
            <a:r>
              <a:rPr lang="sk-SK" sz="2200" dirty="0"/>
              <a:t>byť </a:t>
            </a:r>
            <a:r>
              <a:rPr lang="sk-SK" sz="2200" b="1" dirty="0"/>
              <a:t>v súlade so zákonmi a ostatnými právnymi predpismi</a:t>
            </a:r>
            <a:r>
              <a:rPr lang="sk-SK" sz="2200" dirty="0"/>
              <a:t>, </a:t>
            </a:r>
            <a:endParaRPr lang="sk-SK" sz="2200" dirty="0" smtClean="0"/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musí </a:t>
            </a:r>
            <a:r>
              <a:rPr lang="sk-SK" sz="2200" dirty="0"/>
              <a:t>ho </a:t>
            </a:r>
            <a:r>
              <a:rPr lang="sk-SK" sz="2200" b="1" dirty="0"/>
              <a:t>vydať orgán na to príslušný</a:t>
            </a:r>
            <a:r>
              <a:rPr lang="sk-SK" sz="2200" dirty="0"/>
              <a:t>, </a:t>
            </a:r>
            <a:endParaRPr lang="sk-SK" sz="2200" dirty="0" smtClean="0"/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musí </a:t>
            </a:r>
            <a:r>
              <a:rPr lang="sk-SK" sz="2200" b="1" dirty="0"/>
              <a:t>vychádzať zo spoľahlivo zisteného stavu </a:t>
            </a:r>
            <a:r>
              <a:rPr lang="sk-SK" sz="2200" b="1" dirty="0" smtClean="0"/>
              <a:t>veci</a:t>
            </a:r>
            <a:r>
              <a:rPr lang="sk-SK" sz="22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musí </a:t>
            </a:r>
            <a:r>
              <a:rPr lang="sk-SK" sz="2200" b="1" dirty="0"/>
              <a:t>obsahovať predpísané náležitosti</a:t>
            </a:r>
          </a:p>
        </p:txBody>
      </p:sp>
    </p:spTree>
    <p:extLst>
      <p:ext uri="{BB962C8B-B14F-4D97-AF65-F5344CB8AC3E}">
        <p14:creationId xmlns:p14="http://schemas.microsoft.com/office/powerpoint/2010/main" val="38651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7200" dirty="0" smtClean="0"/>
              <a:t>Otázky?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4800" dirty="0" smtClean="0"/>
          </a:p>
          <a:p>
            <a:pPr marL="0" indent="0" algn="ctr">
              <a:buNone/>
            </a:pPr>
            <a:endParaRPr lang="sk-SK" sz="4800" dirty="0"/>
          </a:p>
          <a:p>
            <a:pPr marL="0" indent="0" algn="ctr">
              <a:buNone/>
            </a:pPr>
            <a:r>
              <a:rPr lang="sk-SK" sz="4800" dirty="0" smtClean="0"/>
              <a:t>Ďakujem za pozornosť!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37633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Začatie konania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 lnSpcReduction="10000"/>
          </a:bodyPr>
          <a:lstStyle/>
          <a:p>
            <a:pPr lvl="0"/>
            <a:r>
              <a:rPr lang="sk-SK" dirty="0"/>
              <a:t>1) Konanie sa začína na </a:t>
            </a:r>
            <a:endParaRPr lang="sk-SK" dirty="0" smtClean="0"/>
          </a:p>
          <a:p>
            <a:pPr lvl="1"/>
            <a:r>
              <a:rPr lang="sk-SK" b="1" dirty="0" smtClean="0"/>
              <a:t>návrh </a:t>
            </a:r>
            <a:r>
              <a:rPr lang="sk-SK" b="1" dirty="0"/>
              <a:t>účastníka konania </a:t>
            </a:r>
            <a:r>
              <a:rPr lang="sk-SK" b="1" dirty="0" smtClean="0"/>
              <a:t> </a:t>
            </a:r>
          </a:p>
          <a:p>
            <a:pPr lvl="1"/>
            <a:r>
              <a:rPr lang="sk-SK" b="1" dirty="0" smtClean="0"/>
              <a:t>na </a:t>
            </a:r>
            <a:r>
              <a:rPr lang="sk-SK" b="1" dirty="0"/>
              <a:t>podnet správneho orgánu</a:t>
            </a:r>
            <a:r>
              <a:rPr lang="sk-SK" b="1" dirty="0" smtClean="0"/>
              <a:t>.</a:t>
            </a:r>
          </a:p>
          <a:p>
            <a:pPr lvl="0"/>
            <a:r>
              <a:rPr lang="sk-SK" dirty="0" smtClean="0"/>
              <a:t>2</a:t>
            </a:r>
            <a:r>
              <a:rPr lang="sk-SK" dirty="0"/>
              <a:t>) Konanie je začaté </a:t>
            </a:r>
            <a:endParaRPr lang="sk-SK" dirty="0" smtClean="0"/>
          </a:p>
          <a:p>
            <a:pPr lvl="1"/>
            <a:r>
              <a:rPr lang="sk-SK" b="1" dirty="0" smtClean="0"/>
              <a:t>dňom</a:t>
            </a:r>
            <a:r>
              <a:rPr lang="sk-SK" dirty="0"/>
              <a:t>, keď podanie účastníka konania </a:t>
            </a:r>
            <a:r>
              <a:rPr lang="sk-SK" b="1" dirty="0"/>
              <a:t>došlo správnemu orgánu príslušnému vo veci rozhodnúť</a:t>
            </a:r>
            <a:r>
              <a:rPr lang="sk-SK" dirty="0"/>
              <a:t>. </a:t>
            </a:r>
            <a:endParaRPr lang="sk-SK" dirty="0" smtClean="0"/>
          </a:p>
          <a:p>
            <a:pPr lvl="1"/>
            <a:r>
              <a:rPr lang="sk-SK" dirty="0" smtClean="0"/>
              <a:t>Pokiaľ </a:t>
            </a:r>
            <a:r>
              <a:rPr lang="sk-SK" dirty="0"/>
              <a:t>sa konanie začína na podnet správneho orgánu, je konanie začaté </a:t>
            </a:r>
            <a:r>
              <a:rPr lang="sk-SK" b="1" dirty="0"/>
              <a:t>dňom</a:t>
            </a:r>
            <a:r>
              <a:rPr lang="sk-SK" dirty="0"/>
              <a:t>, keď tento orgán urobil voči účastníkovi konania </a:t>
            </a:r>
            <a:r>
              <a:rPr lang="sk-SK" b="1" dirty="0"/>
              <a:t>prvý </a:t>
            </a:r>
            <a:r>
              <a:rPr lang="sk-SK" b="1" dirty="0" smtClean="0"/>
              <a:t>úkon</a:t>
            </a:r>
            <a:r>
              <a:rPr lang="sk-SK" dirty="0" smtClean="0"/>
              <a:t>.</a:t>
            </a:r>
          </a:p>
          <a:p>
            <a:pPr lvl="0"/>
            <a:r>
              <a:rPr lang="sk-SK" dirty="0" smtClean="0"/>
              <a:t>3</a:t>
            </a:r>
            <a:r>
              <a:rPr lang="sk-SK" dirty="0"/>
              <a:t>) O začatí konania správny orgán upovedomí </a:t>
            </a:r>
            <a:endParaRPr lang="sk-SK" dirty="0" smtClean="0"/>
          </a:p>
          <a:p>
            <a:pPr lvl="1"/>
            <a:r>
              <a:rPr lang="sk-SK" b="1" dirty="0" smtClean="0"/>
              <a:t>všetkých </a:t>
            </a:r>
            <a:r>
              <a:rPr lang="sk-SK" b="1" dirty="0"/>
              <a:t>známych účastníkov konania</a:t>
            </a:r>
            <a:r>
              <a:rPr lang="sk-SK" dirty="0"/>
              <a:t>; </a:t>
            </a:r>
            <a:endParaRPr lang="sk-SK" dirty="0" smtClean="0"/>
          </a:p>
          <a:p>
            <a:pPr lvl="1"/>
            <a:r>
              <a:rPr lang="sk-SK" dirty="0" smtClean="0"/>
              <a:t>ak </a:t>
            </a:r>
            <a:r>
              <a:rPr lang="sk-SK" dirty="0"/>
              <a:t>mu účastníci konania alebo ich pobyt </a:t>
            </a:r>
            <a:r>
              <a:rPr lang="sk-SK" b="1" dirty="0"/>
              <a:t>nie sú známi</a:t>
            </a:r>
            <a:r>
              <a:rPr lang="sk-SK" dirty="0"/>
              <a:t>, alebo pokiaľ to ustanovuje osobitný zákon, upovedomí ich o začatí konania </a:t>
            </a:r>
            <a:r>
              <a:rPr lang="sk-SK" b="1" dirty="0"/>
              <a:t>verejnou vyhláškou.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44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Podanie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609860"/>
            <a:ext cx="8946541" cy="463854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sk-SK" sz="2400" dirty="0" smtClean="0"/>
              <a:t>1</a:t>
            </a:r>
            <a:r>
              <a:rPr lang="sk-SK" sz="2400" dirty="0"/>
              <a:t>) Podanie možno </a:t>
            </a:r>
            <a:r>
              <a:rPr lang="sk-SK" sz="2400" dirty="0" smtClean="0"/>
              <a:t>urobiť:</a:t>
            </a:r>
          </a:p>
          <a:p>
            <a:pPr lvl="1">
              <a:lnSpc>
                <a:spcPct val="150000"/>
              </a:lnSpc>
            </a:pPr>
            <a:r>
              <a:rPr lang="sk-SK" sz="2200" b="1" dirty="0"/>
              <a:t>p</a:t>
            </a:r>
            <a:r>
              <a:rPr lang="sk-SK" sz="2200" b="1" dirty="0" smtClean="0"/>
              <a:t>ísomne, </a:t>
            </a:r>
            <a:endParaRPr lang="sk-SK" sz="2200" b="1" dirty="0"/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ústne </a:t>
            </a:r>
            <a:r>
              <a:rPr lang="sk-SK" sz="2200" dirty="0"/>
              <a:t>do zápisnice</a:t>
            </a:r>
            <a:r>
              <a:rPr lang="sk-SK" sz="2200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elektronickými </a:t>
            </a:r>
            <a:r>
              <a:rPr lang="sk-SK" sz="2200" dirty="0"/>
              <a:t>prostriedkami podpísané zaručeným elektronickým podpisom podľa osobitného </a:t>
            </a:r>
            <a:r>
              <a:rPr lang="sk-SK" sz="2200" dirty="0" smtClean="0"/>
              <a:t>zákona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telegraficky </a:t>
            </a:r>
          </a:p>
          <a:p>
            <a:pPr lvl="1">
              <a:lnSpc>
                <a:spcPct val="150000"/>
              </a:lnSpc>
            </a:pPr>
            <a:r>
              <a:rPr lang="sk-SK" sz="2200" dirty="0" smtClean="0"/>
              <a:t>telefaxom</a:t>
            </a:r>
            <a:r>
              <a:rPr lang="sk-SK" sz="2200" dirty="0"/>
              <a:t>; </a:t>
            </a:r>
            <a:endParaRPr lang="sk-SK" sz="2200" dirty="0" smtClean="0"/>
          </a:p>
          <a:p>
            <a:pPr>
              <a:lnSpc>
                <a:spcPct val="150000"/>
              </a:lnSpc>
            </a:pPr>
            <a:r>
              <a:rPr lang="sk-SK" sz="2400" dirty="0" smtClean="0"/>
              <a:t>také </a:t>
            </a:r>
            <a:r>
              <a:rPr lang="sk-SK" sz="2400" dirty="0"/>
              <a:t>podanie obsahujúce návrh vo veci treba písomne alebo ústne do zápisnice doplniť najneskôr do troch dní</a:t>
            </a:r>
            <a:r>
              <a:rPr lang="sk-SK" sz="2400" dirty="0" smtClean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1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60788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sk-SK" sz="2200" dirty="0"/>
              <a:t>2) Podanie sa posudzuje podľa jeho obsahu. Z podania musí byť </a:t>
            </a:r>
            <a:r>
              <a:rPr lang="sk-SK" sz="2200" dirty="0" smtClean="0"/>
              <a:t>zrejmé: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sk-SK" b="1" dirty="0" smtClean="0"/>
              <a:t>kto </a:t>
            </a:r>
            <a:r>
              <a:rPr lang="sk-SK" b="1" dirty="0"/>
              <a:t>ho </a:t>
            </a:r>
            <a:r>
              <a:rPr lang="sk-SK" b="1" dirty="0" smtClean="0"/>
              <a:t>podáva 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sk-SK" b="1" dirty="0" smtClean="0"/>
              <a:t>akej </a:t>
            </a:r>
            <a:r>
              <a:rPr lang="sk-SK" b="1" dirty="0"/>
              <a:t>veci sa týka </a:t>
            </a:r>
            <a:r>
              <a:rPr lang="sk-SK" b="1" dirty="0" smtClean="0"/>
              <a:t> 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sk-SK" b="1" dirty="0" smtClean="0"/>
              <a:t>čo </a:t>
            </a:r>
            <a:r>
              <a:rPr lang="sk-SK" b="1" dirty="0"/>
              <a:t>sa navrhuje</a:t>
            </a:r>
            <a:r>
              <a:rPr lang="sk-SK" dirty="0"/>
              <a:t>. </a:t>
            </a:r>
            <a:endParaRPr lang="sk-SK" dirty="0" smtClean="0"/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sk-SK" dirty="0" smtClean="0"/>
              <a:t>Osobitné </a:t>
            </a:r>
            <a:r>
              <a:rPr lang="sk-SK" dirty="0"/>
              <a:t>právne predpisy môžu ustanoviť jeho ďalšie náležitosti</a:t>
            </a:r>
            <a:r>
              <a:rPr lang="sk-SK" dirty="0" smtClean="0"/>
              <a:t>.</a:t>
            </a:r>
            <a:endParaRPr lang="sk-SK" dirty="0" smtClean="0"/>
          </a:p>
          <a:p>
            <a:pPr lvl="0">
              <a:lnSpc>
                <a:spcPct val="150000"/>
              </a:lnSpc>
              <a:spcBef>
                <a:spcPts val="1800"/>
              </a:spcBef>
            </a:pPr>
            <a:r>
              <a:rPr lang="sk-SK" sz="2200" dirty="0" smtClean="0"/>
              <a:t>3) Pokiaľ podanie nemá predpísané náležitosti, správny orgán pomôže účastníkovi konania nedostatky odstrániť, prípadne ho vyzve, aby ich v určenej lehote odstránil; súčasne ho poučí, že inak konanie zastaví.</a:t>
            </a:r>
          </a:p>
          <a:p>
            <a:pPr lvl="0">
              <a:lnSpc>
                <a:spcPct val="150000"/>
              </a:lnSpc>
              <a:spcBef>
                <a:spcPts val="1800"/>
              </a:spcBef>
            </a:pPr>
            <a:r>
              <a:rPr lang="sk-SK" sz="2200" dirty="0" smtClean="0"/>
              <a:t>4) Podanie sa podáva </a:t>
            </a:r>
            <a:r>
              <a:rPr lang="sk-SK" sz="2200" b="1" dirty="0" smtClean="0"/>
              <a:t>na vecne a miestne </a:t>
            </a:r>
            <a:r>
              <a:rPr lang="sk-SK" sz="2200" dirty="0" smtClean="0"/>
              <a:t>príslušnom orgáne (§ 5 až 7).</a:t>
            </a:r>
          </a:p>
          <a:p>
            <a:pPr lvl="0">
              <a:lnSpc>
                <a:spcPct val="150000"/>
              </a:lnSpc>
              <a:spcBef>
                <a:spcPts val="1800"/>
              </a:spcBef>
            </a:pPr>
            <a:r>
              <a:rPr lang="sk-SK" sz="2200" dirty="0" smtClean="0"/>
              <a:t>5) Na žiadosť účastníka konania musí sa </a:t>
            </a:r>
            <a:r>
              <a:rPr lang="sk-SK" sz="2200" b="1" dirty="0" smtClean="0"/>
              <a:t>prijatie podania potvrdiť</a:t>
            </a:r>
            <a:r>
              <a:rPr lang="sk-SK" sz="2200" dirty="0" smtClean="0"/>
              <a:t>.</a:t>
            </a:r>
            <a:r>
              <a:rPr lang="sk-SK" sz="2200" b="1" dirty="0" smtClean="0"/>
              <a:t> </a:t>
            </a:r>
            <a:endParaRPr lang="sk-SK" sz="2200" dirty="0" smtClean="0"/>
          </a:p>
        </p:txBody>
      </p:sp>
    </p:spTree>
    <p:extLst>
      <p:ext uri="{BB962C8B-B14F-4D97-AF65-F5344CB8AC3E}">
        <p14:creationId xmlns:p14="http://schemas.microsoft.com/office/powerpoint/2010/main" val="26934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Postúpenie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sk-SK" sz="3600" dirty="0"/>
              <a:t>Ak správny orgán nie je príslušný na rozhodnutie, je povinný podanie bez meškania postúpiť príslušnému správnemu orgánu a upovedomiť o tom účastníka konania. Ak je nebezpečenstvo z omeškania, správny orgán urobí nevyhnutné úkony, najmä na odvrátenie hroziacej škody.</a:t>
            </a:r>
            <a:r>
              <a:rPr lang="sk-SK" sz="3600" b="1" dirty="0"/>
              <a:t> </a:t>
            </a:r>
            <a:endParaRPr lang="sk-SK" sz="3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16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Predvolanie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sk-SK" sz="3200" dirty="0"/>
              <a:t>1) Správny orgán predvolá </a:t>
            </a:r>
            <a:r>
              <a:rPr lang="sk-SK" sz="3200" dirty="0" smtClean="0"/>
              <a:t>osoby, ktorých </a:t>
            </a:r>
            <a:r>
              <a:rPr lang="sk-SK" sz="3200" b="1" dirty="0" smtClean="0"/>
              <a:t>osobná </a:t>
            </a:r>
            <a:r>
              <a:rPr lang="sk-SK" sz="3200" b="1" dirty="0"/>
              <a:t>účasť</a:t>
            </a:r>
            <a:r>
              <a:rPr lang="sk-SK" sz="3200" dirty="0" smtClean="0"/>
              <a:t> </a:t>
            </a:r>
            <a:r>
              <a:rPr lang="sk-SK" sz="3200" dirty="0"/>
              <a:t>pri </a:t>
            </a:r>
            <a:r>
              <a:rPr lang="sk-SK" sz="3200" dirty="0" err="1"/>
              <a:t>prejednávaní</a:t>
            </a:r>
            <a:r>
              <a:rPr lang="sk-SK" sz="3200" dirty="0"/>
              <a:t> veci je </a:t>
            </a:r>
            <a:r>
              <a:rPr lang="sk-SK" sz="3200" b="1" dirty="0"/>
              <a:t>nevyhnutná</a:t>
            </a:r>
            <a:r>
              <a:rPr lang="sk-SK" sz="3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sk-SK" sz="3200" dirty="0" smtClean="0"/>
              <a:t>2</a:t>
            </a:r>
            <a:r>
              <a:rPr lang="sk-SK" sz="3200" dirty="0"/>
              <a:t>) V predvolaní správny orgán upozorní na právne následky nedostavenia sa.</a:t>
            </a:r>
            <a:r>
              <a:rPr lang="sk-SK" sz="3200" b="1" dirty="0"/>
              <a:t> </a:t>
            </a:r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874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Predvedenie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sk-SK" sz="3200" dirty="0" smtClean="0"/>
              <a:t>1</a:t>
            </a:r>
            <a:r>
              <a:rPr lang="sk-SK" sz="3200" dirty="0"/>
              <a:t>) Účastník konania alebo svedok, ktorý sa bez náležitého ospravedlnenia alebo bez závažných dôvodov na opätovné predvolanie </a:t>
            </a:r>
            <a:r>
              <a:rPr lang="sk-SK" sz="3200" b="1" dirty="0"/>
              <a:t>nedostaví na správny orgán</a:t>
            </a:r>
            <a:r>
              <a:rPr lang="sk-SK" sz="3200" dirty="0"/>
              <a:t> a bez osobnej účasti ktorého nemožno konanie uskutočniť, môže byť </a:t>
            </a:r>
            <a:r>
              <a:rPr lang="sk-SK" sz="3200" b="1" dirty="0"/>
              <a:t>predvedený</a:t>
            </a:r>
            <a:r>
              <a:rPr lang="sk-SK" sz="3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sk-SK" sz="3200" dirty="0" smtClean="0"/>
              <a:t>2</a:t>
            </a:r>
            <a:r>
              <a:rPr lang="sk-SK" sz="3200" dirty="0"/>
              <a:t>) Predvedenie vykoná Policajný zbor na základe písomnej žiadosti správneho orgánu.</a:t>
            </a:r>
            <a:r>
              <a:rPr lang="sk-SK" sz="3200" b="1" dirty="0"/>
              <a:t> </a:t>
            </a:r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68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Predbežné opatrenia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390918"/>
            <a:ext cx="8946541" cy="4857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1) Správny orgán môže pred skončením konania v rozsahu nevyhnutne potrebnom pre zabezpečenie jeho </a:t>
            </a:r>
            <a:r>
              <a:rPr lang="sk-SK" sz="2400" dirty="0" smtClean="0"/>
              <a:t>účelu: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uložiť </a:t>
            </a:r>
            <a:r>
              <a:rPr lang="sk-SK" sz="2200" b="1" dirty="0"/>
              <a:t>účastníkom, aby niečo vykonali, niečoho sa zdržali alebo niečo strpeli</a:t>
            </a:r>
            <a:r>
              <a:rPr lang="sk-SK" sz="2200" b="1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sk-SK" sz="2200" b="1" dirty="0" smtClean="0"/>
              <a:t>nariadiť </a:t>
            </a:r>
            <a:r>
              <a:rPr lang="sk-SK" sz="2200" b="1" dirty="0"/>
              <a:t>zabezpečenie vecí, ktoré sa majú zničiť alebo urobiť nepotrebnými, alebo ktoré sú potrebné na vykonanie dôkazov</a:t>
            </a:r>
            <a:r>
              <a:rPr lang="sk-SK" sz="22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(</a:t>
            </a:r>
            <a:r>
              <a:rPr lang="sk-SK" sz="2400" dirty="0"/>
              <a:t>2) Správny orgán predbežné opatrenie</a:t>
            </a:r>
            <a:r>
              <a:rPr lang="sk-SK" sz="2400" b="1" dirty="0"/>
              <a:t> zruší, len čo pominie dôvod, pre ktorý bolo nariadené</a:t>
            </a:r>
            <a:r>
              <a:rPr lang="sk-SK" sz="2400" dirty="0"/>
              <a:t>; inak stráca účinnosť dňom, keď rozhodnutie vo veci nadobudlo právoplatnosť.</a:t>
            </a:r>
            <a:br>
              <a:rPr lang="sk-SK" sz="2400" dirty="0"/>
            </a:br>
            <a:r>
              <a:rPr lang="sk-SK" sz="2400" dirty="0"/>
              <a:t>(3) Odvolanie proti rozhodnutiu o predbežnom opatrení </a:t>
            </a:r>
            <a:r>
              <a:rPr lang="sk-SK" sz="2400" b="1" dirty="0"/>
              <a:t>nemá odkladný </a:t>
            </a:r>
            <a:r>
              <a:rPr lang="sk-SK" sz="2400" b="1" dirty="0" smtClean="0"/>
              <a:t>účinok.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07502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1123</Words>
  <Application>Microsoft Office PowerPoint</Application>
  <PresentationFormat>Širokouhlá</PresentationFormat>
  <Paragraphs>116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Ión</vt:lpstr>
      <vt:lpstr>Základy práva Terézia Švajlenová B12b MVO Akadémia ozbrojených síl gen. M. R. Štefánika   Koreferát 1:    Rozoberte a vysvetlite vo všeobecnej rovine proces správneho konania, t.z. od prijatia oznámenia až po vydanie rozhodnutia. </vt:lpstr>
      <vt:lpstr>Obsah</vt:lpstr>
      <vt:lpstr>Začatie konania</vt:lpstr>
      <vt:lpstr>Podanie</vt:lpstr>
      <vt:lpstr>Prezentácia programu PowerPoint</vt:lpstr>
      <vt:lpstr>Postúpenie</vt:lpstr>
      <vt:lpstr>Predvolanie</vt:lpstr>
      <vt:lpstr>Predvedenie</vt:lpstr>
      <vt:lpstr>Predbežné opatrenia </vt:lpstr>
      <vt:lpstr>Predbežné otázky </vt:lpstr>
      <vt:lpstr>Dokazovanie </vt:lpstr>
      <vt:lpstr>Prezentácia programu PowerPoint</vt:lpstr>
      <vt:lpstr>Ústne pojednávanie </vt:lpstr>
      <vt:lpstr>Prezentácia programu PowerPoint</vt:lpstr>
      <vt:lpstr>Ohliadka </vt:lpstr>
      <vt:lpstr>Svedkovia </vt:lpstr>
      <vt:lpstr>Prezentácia programu PowerPoint</vt:lpstr>
      <vt:lpstr>Znalci </vt:lpstr>
      <vt:lpstr>Čestné vyhlásenie </vt:lpstr>
      <vt:lpstr>Rozhodnutie </vt:lpstr>
      <vt:lpstr>Otázky?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 správneho konania</dc:title>
  <dc:creator>Terézia Švajlenová</dc:creator>
  <cp:lastModifiedBy>Terézia Švajlenová</cp:lastModifiedBy>
  <cp:revision>11</cp:revision>
  <dcterms:created xsi:type="dcterms:W3CDTF">2013-11-03T20:24:07Z</dcterms:created>
  <dcterms:modified xsi:type="dcterms:W3CDTF">2013-11-03T22:33:51Z</dcterms:modified>
</cp:coreProperties>
</file>