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C8DC8E-53DD-463F-886E-DF72D4C3126D}" type="datetimeFigureOut">
              <a:rPr lang="sk-SK" smtClean="0"/>
              <a:t>26. 10. 2010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EBE1F8F-BB00-433C-ACB8-F5638AD091EF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7200800" cy="1752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>
                <a:solidFill>
                  <a:srgbClr val="002060"/>
                </a:solidFill>
              </a:rPr>
              <a:t>                                          Vypracoval: Peter Mikuš </a:t>
            </a:r>
            <a:endParaRPr lang="sk-SK" dirty="0" smtClean="0">
              <a:solidFill>
                <a:srgbClr val="00206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755576" y="1916832"/>
            <a:ext cx="705678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Správne </a:t>
            </a:r>
            <a:r>
              <a:rPr lang="sk-SK" sz="6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právo</a:t>
            </a:r>
            <a:endParaRPr lang="sk-SK" sz="6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sk-SK" b="1" u="sng" dirty="0">
                <a:solidFill>
                  <a:srgbClr val="FF0000"/>
                </a:solidFill>
                <a:latin typeface="Agency FB" pitchFamily="34" charset="0"/>
              </a:rPr>
              <a:t>Zadanie</a:t>
            </a:r>
            <a:r>
              <a:rPr lang="sk-SK" b="1" u="sng" dirty="0" smtClean="0">
                <a:solidFill>
                  <a:srgbClr val="FF0000"/>
                </a:solidFill>
                <a:latin typeface="Agency FB" pitchFamily="34" charset="0"/>
              </a:rPr>
              <a:t>:</a:t>
            </a:r>
          </a:p>
          <a:p>
            <a:pPr>
              <a:buNone/>
            </a:pPr>
            <a:r>
              <a:rPr lang="sk-SK" b="1" dirty="0" smtClean="0">
                <a:latin typeface="Agency FB" pitchFamily="34" charset="0"/>
              </a:rPr>
              <a:t>    </a:t>
            </a:r>
            <a:r>
              <a:rPr lang="sk-SK" dirty="0" smtClean="0"/>
              <a:t>Rozoberte </a:t>
            </a:r>
            <a:r>
              <a:rPr lang="sk-SK" dirty="0"/>
              <a:t>a vysvetlite vo všeobecnej </a:t>
            </a:r>
            <a:r>
              <a:rPr lang="sk-SK" dirty="0" smtClean="0"/>
              <a:t>rovine proces </a:t>
            </a:r>
            <a:r>
              <a:rPr lang="sk-SK" dirty="0"/>
              <a:t>správneho konania, </a:t>
            </a:r>
            <a:r>
              <a:rPr lang="sk-SK" dirty="0" err="1"/>
              <a:t>t.z</a:t>
            </a:r>
            <a:r>
              <a:rPr lang="sk-SK" dirty="0"/>
              <a:t>. od </a:t>
            </a:r>
            <a:r>
              <a:rPr lang="sk-SK" dirty="0" smtClean="0"/>
              <a:t>prijatia oznámenia </a:t>
            </a:r>
            <a:r>
              <a:rPr lang="sk-SK" dirty="0"/>
              <a:t>až po právoplatnosť a vykonateľnosť rozhodnutia vo veci a popíšte jednotlivé akty spracovávané správnym orgánom. </a:t>
            </a:r>
          </a:p>
          <a:p>
            <a:pPr>
              <a:buNone/>
            </a:pPr>
            <a:r>
              <a:rPr lang="sk-SK" b="1" dirty="0"/>
              <a:t> 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3500" u="sng" dirty="0">
                <a:solidFill>
                  <a:srgbClr val="FF0000"/>
                </a:solidFill>
              </a:rPr>
              <a:t>PRIEBEH: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• začína na návrh účastníka </a:t>
            </a:r>
            <a:r>
              <a:rPr lang="sk-SK" dirty="0" smtClean="0"/>
              <a:t>, </a:t>
            </a:r>
            <a:r>
              <a:rPr lang="sk-SK" dirty="0"/>
              <a:t>kt. sa podáva na miestne a vecne príslušný OŠS</a:t>
            </a:r>
            <a:br>
              <a:rPr lang="sk-SK" dirty="0"/>
            </a:br>
            <a:r>
              <a:rPr lang="sk-SK" dirty="0"/>
              <a:t>• v konaní môže vystupovať samotný účastník, alebo sa dá zastupovať</a:t>
            </a:r>
            <a:br>
              <a:rPr lang="sk-SK" dirty="0"/>
            </a:br>
            <a:r>
              <a:rPr lang="sk-SK" dirty="0"/>
              <a:t>• v prípade pominutia dôvodu alebo stiahnutí návrhu - zastavenie konania</a:t>
            </a:r>
            <a:br>
              <a:rPr lang="sk-SK" dirty="0"/>
            </a:br>
            <a:r>
              <a:rPr lang="sk-SK" dirty="0"/>
              <a:t>• prípad môže byť postúpený inému orgánu</a:t>
            </a:r>
            <a:br>
              <a:rPr lang="sk-SK" dirty="0"/>
            </a:br>
            <a:r>
              <a:rPr lang="sk-SK" dirty="0">
                <a:solidFill>
                  <a:srgbClr val="00B050"/>
                </a:solidFill>
              </a:rPr>
              <a:t>• výsledok -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r>
              <a:rPr lang="sk-SK" dirty="0">
                <a:solidFill>
                  <a:srgbClr val="00B050"/>
                </a:solidFill>
              </a:rPr>
              <a:t>rozhodnutie: </a:t>
            </a:r>
            <a:r>
              <a:rPr lang="sk-SK" dirty="0"/>
              <a:t>a) výrok</a:t>
            </a:r>
            <a:br>
              <a:rPr lang="sk-SK" dirty="0"/>
            </a:br>
            <a:r>
              <a:rPr lang="sk-SK" dirty="0"/>
              <a:t>                                         </a:t>
            </a:r>
            <a:r>
              <a:rPr lang="sk-SK" dirty="0" smtClean="0"/>
              <a:t>     </a:t>
            </a:r>
            <a:r>
              <a:rPr lang="sk-SK" dirty="0"/>
              <a:t>b) </a:t>
            </a:r>
            <a:r>
              <a:rPr lang="sk-SK" dirty="0" smtClean="0"/>
              <a:t>odôvodnenie</a:t>
            </a:r>
          </a:p>
          <a:p>
            <a:pPr>
              <a:buNone/>
            </a:pPr>
            <a:r>
              <a:rPr lang="sk-SK" sz="3500" u="sng" dirty="0" smtClean="0">
                <a:solidFill>
                  <a:srgbClr val="FF0000"/>
                </a:solidFill>
              </a:rPr>
              <a:t>ZMIER: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• dohoda účastníkov, ale len pri  urážke na cti</a:t>
            </a:r>
            <a:br>
              <a:rPr lang="sk-SK" dirty="0"/>
            </a:b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k-SK" sz="4100" b="1" u="sng" dirty="0">
                <a:solidFill>
                  <a:srgbClr val="FF0000"/>
                </a:solidFill>
              </a:rPr>
              <a:t>Začatie konania</a:t>
            </a:r>
            <a:endParaRPr lang="sk-SK" sz="4100" u="sng" dirty="0">
              <a:solidFill>
                <a:srgbClr val="FF0000"/>
              </a:solidFill>
            </a:endParaRPr>
          </a:p>
          <a:p>
            <a:r>
              <a:rPr lang="sk-SK" sz="4500" dirty="0"/>
              <a:t>Konanie sa začína na návrh účastníka konania alebo na podnet správneho orgánu.</a:t>
            </a:r>
          </a:p>
          <a:p>
            <a:r>
              <a:rPr lang="sk-SK" sz="4500" dirty="0"/>
              <a:t>Konanie je začaté dňom, keď podanie účastníka konania došlo správnemu orgánu príslušnému vo </a:t>
            </a:r>
            <a:r>
              <a:rPr lang="sk-SK" sz="4500" dirty="0" smtClean="0"/>
              <a:t>veci rozhodnúť. </a:t>
            </a:r>
            <a:r>
              <a:rPr lang="sk-SK" sz="4500" dirty="0"/>
              <a:t> </a:t>
            </a:r>
            <a:endParaRPr lang="sk-SK" sz="4500" dirty="0" smtClean="0"/>
          </a:p>
          <a:p>
            <a:pPr>
              <a:buNone/>
            </a:pPr>
            <a:r>
              <a:rPr lang="sk-SK" sz="4500" b="1" u="sng" dirty="0" smtClean="0">
                <a:solidFill>
                  <a:srgbClr val="FF0000"/>
                </a:solidFill>
              </a:rPr>
              <a:t>Podanie</a:t>
            </a:r>
            <a:endParaRPr lang="sk-SK" sz="4500" u="sng" dirty="0" smtClean="0">
              <a:solidFill>
                <a:srgbClr val="FF0000"/>
              </a:solidFill>
            </a:endParaRPr>
          </a:p>
          <a:p>
            <a:r>
              <a:rPr lang="sk-SK" sz="4500" dirty="0" smtClean="0"/>
              <a:t>Podanie </a:t>
            </a:r>
            <a:r>
              <a:rPr lang="sk-SK" sz="4500" dirty="0"/>
              <a:t>možno urobiť písomne alebo ústne do zápisnice, alebo elektronickými prostriedkami </a:t>
            </a:r>
            <a:r>
              <a:rPr lang="sk-SK" sz="4500" dirty="0" smtClean="0"/>
              <a:t>podpísané zaručeným </a:t>
            </a:r>
            <a:r>
              <a:rPr lang="sk-SK" sz="4500" dirty="0"/>
              <a:t>elektronickým podpisom podľa osobitného zákona</a:t>
            </a:r>
          </a:p>
          <a:p>
            <a:pPr>
              <a:buNone/>
            </a:pPr>
            <a:r>
              <a:rPr lang="sk-SK" sz="4500" b="1" dirty="0"/>
              <a:t> </a:t>
            </a:r>
            <a:endParaRPr lang="sk-SK" sz="4500" dirty="0"/>
          </a:p>
          <a:p>
            <a:pPr>
              <a:buNone/>
            </a:pPr>
            <a:r>
              <a:rPr lang="sk-SK" sz="4100" b="1" u="sng" dirty="0">
                <a:solidFill>
                  <a:srgbClr val="FF0000"/>
                </a:solidFill>
              </a:rPr>
              <a:t>Postúpenie</a:t>
            </a:r>
            <a:endParaRPr lang="sk-SK" sz="4100" u="sng" dirty="0">
              <a:solidFill>
                <a:srgbClr val="FF0000"/>
              </a:solidFill>
            </a:endParaRPr>
          </a:p>
          <a:p>
            <a:r>
              <a:rPr lang="sk-SK" sz="4500" dirty="0"/>
              <a:t>Ak správny orgán nie je príslušný na rozhodnutie, je povinný podanie bez meškania postúpiť </a:t>
            </a:r>
            <a:r>
              <a:rPr lang="sk-SK" sz="4500" dirty="0" smtClean="0"/>
              <a:t>príslušnému správnemu </a:t>
            </a:r>
            <a:r>
              <a:rPr lang="sk-SK" sz="4500" dirty="0"/>
              <a:t>orgánu a upovedomiť o tom účastníka konania. Ak je nebezpečenstvo z omeškania, správny </a:t>
            </a:r>
            <a:r>
              <a:rPr lang="sk-SK" sz="4500" dirty="0" smtClean="0"/>
              <a:t>orgán urobí </a:t>
            </a:r>
            <a:r>
              <a:rPr lang="sk-SK" sz="4500" dirty="0"/>
              <a:t>nevyhnutné úkony, najmä na odvrátenie hroziacej škody.</a:t>
            </a:r>
          </a:p>
          <a:p>
            <a:pPr>
              <a:buNone/>
            </a:pPr>
            <a:r>
              <a:rPr lang="sk-SK" sz="4500" b="1" dirty="0"/>
              <a:t> </a:t>
            </a:r>
            <a:endParaRPr lang="sk-SK" sz="4500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12068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k-SK" sz="4100" b="1" u="sng" dirty="0" smtClean="0">
                <a:solidFill>
                  <a:srgbClr val="FF0000"/>
                </a:solidFill>
              </a:rPr>
              <a:t>Ústne pojednávanie</a:t>
            </a:r>
            <a:endParaRPr lang="sk-SK" sz="4100" u="sng" dirty="0">
              <a:solidFill>
                <a:srgbClr val="FF0000"/>
              </a:solidFill>
            </a:endParaRPr>
          </a:p>
          <a:p>
            <a:r>
              <a:rPr lang="sk-SK" sz="4300" dirty="0"/>
              <a:t>Správny orgán nariadi ústne pojednávanie, ak to vyžaduje povaha veci, najmä ak sa tým prispeje k </a:t>
            </a:r>
            <a:r>
              <a:rPr lang="sk-SK" sz="4300" dirty="0" smtClean="0"/>
              <a:t>jej objasneniu</a:t>
            </a:r>
            <a:r>
              <a:rPr lang="sk-SK" sz="4300" dirty="0"/>
              <a:t>, alebo </a:t>
            </a:r>
            <a:r>
              <a:rPr lang="sk-SK" sz="4300" dirty="0" smtClean="0"/>
              <a:t>ak  </a:t>
            </a:r>
            <a:r>
              <a:rPr lang="sk-SK" sz="4300" dirty="0"/>
              <a:t>to ustanovuje osobitný zákon. Ak sa má pri ústnom pojednávaní uskutočniť </a:t>
            </a:r>
            <a:r>
              <a:rPr lang="sk-SK" sz="4300" dirty="0" smtClean="0"/>
              <a:t>ohliadka, uskutočňuje </a:t>
            </a:r>
            <a:r>
              <a:rPr lang="sk-SK" sz="4300" dirty="0"/>
              <a:t>sa ústne pojednávanie spravidla na mieste ohliadky.</a:t>
            </a:r>
          </a:p>
          <a:p>
            <a:pPr>
              <a:buNone/>
            </a:pPr>
            <a:r>
              <a:rPr lang="sk-SK" b="1" dirty="0"/>
              <a:t> </a:t>
            </a:r>
            <a:endParaRPr lang="sk-SK" dirty="0"/>
          </a:p>
          <a:p>
            <a:pPr>
              <a:buNone/>
            </a:pPr>
            <a:r>
              <a:rPr lang="sk-SK" sz="4100" b="1" u="sng" dirty="0">
                <a:solidFill>
                  <a:srgbClr val="FF0000"/>
                </a:solidFill>
              </a:rPr>
              <a:t>Zápisnica</a:t>
            </a:r>
            <a:endParaRPr lang="sk-SK" sz="4100" u="sng" dirty="0">
              <a:solidFill>
                <a:srgbClr val="FF0000"/>
              </a:solidFill>
            </a:endParaRPr>
          </a:p>
          <a:p>
            <a:r>
              <a:rPr lang="sk-SK" sz="4300" dirty="0"/>
              <a:t>O ústnych podaniach a o dôležitých úkonoch v konaní, najmä o vykonaných dôkazoch, o </a:t>
            </a:r>
            <a:r>
              <a:rPr lang="sk-SK" sz="4300" dirty="0" smtClean="0"/>
              <a:t>vyjadreniach účastníkov </a:t>
            </a:r>
            <a:r>
              <a:rPr lang="sk-SK" sz="4300" dirty="0"/>
              <a:t>konania, o ústnom pojednávaní a o hlasovaní správny orgán spíše </a:t>
            </a:r>
            <a:r>
              <a:rPr lang="sk-SK" sz="4300" dirty="0" smtClean="0"/>
              <a:t>zápisnicu.</a:t>
            </a:r>
          </a:p>
          <a:p>
            <a:r>
              <a:rPr lang="sk-SK" sz="4300" dirty="0" smtClean="0"/>
              <a:t> Zo </a:t>
            </a:r>
            <a:r>
              <a:rPr lang="sk-SK" sz="4300" dirty="0"/>
              <a:t>zápisnice musí byť najmä zrejmé, kto, kde a kedy konanie uskutočňoval, predmet konania, ktoré osoby </a:t>
            </a:r>
            <a:r>
              <a:rPr lang="sk-SK" sz="4300" dirty="0" smtClean="0"/>
              <a:t>sa na </a:t>
            </a:r>
            <a:r>
              <a:rPr lang="sk-SK" sz="4300" dirty="0"/>
              <a:t>ňom zúčastnili, ako konanie prebiehalo, aké návrhy boli podané a aké opatrenia sa prijali; v zápisnici </a:t>
            </a:r>
            <a:r>
              <a:rPr lang="sk-SK" sz="4300" dirty="0" smtClean="0"/>
              <a:t>ohlasovaní </a:t>
            </a:r>
            <a:r>
              <a:rPr lang="sk-SK" sz="4300" dirty="0"/>
              <a:t>sa uvedie aj výrok rozhodnutia a výsledok hlasovania.</a:t>
            </a:r>
          </a:p>
          <a:p>
            <a:pPr>
              <a:buNone/>
            </a:pPr>
            <a:r>
              <a:rPr lang="sk-SK" b="1" dirty="0"/>
              <a:t> 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u="sng" dirty="0">
                <a:solidFill>
                  <a:srgbClr val="FF0000"/>
                </a:solidFill>
              </a:rPr>
              <a:t>Doručenie do vlastných rúk</a:t>
            </a:r>
            <a:endParaRPr lang="sk-SK" u="sng" dirty="0">
              <a:solidFill>
                <a:srgbClr val="FF0000"/>
              </a:solidFill>
            </a:endParaRPr>
          </a:p>
          <a:p>
            <a:r>
              <a:rPr lang="sk-SK" sz="3000" dirty="0"/>
              <a:t>Dôležité písomnosti, najmä rozhodnutia, sa doručujú do vlastných rúk adresátovi alebo osobe, ktorá </a:t>
            </a:r>
            <a:r>
              <a:rPr lang="sk-SK" sz="3000" dirty="0" smtClean="0"/>
              <a:t>sa preukáže </a:t>
            </a:r>
            <a:r>
              <a:rPr lang="sk-SK" sz="3000" dirty="0"/>
              <a:t>jeho splnomocnením na preberanie zásielok.</a:t>
            </a:r>
          </a:p>
          <a:p>
            <a:pPr>
              <a:buNone/>
            </a:pPr>
            <a:r>
              <a:rPr lang="sk-SK" b="1" dirty="0"/>
              <a:t>  </a:t>
            </a:r>
            <a:endParaRPr lang="sk-SK" dirty="0"/>
          </a:p>
          <a:p>
            <a:pPr>
              <a:buNone/>
            </a:pPr>
            <a:r>
              <a:rPr lang="sk-SK" b="1" u="sng" dirty="0">
                <a:solidFill>
                  <a:srgbClr val="FF0000"/>
                </a:solidFill>
              </a:rPr>
              <a:t>Doručenie verejnou vyhláškou</a:t>
            </a:r>
            <a:endParaRPr lang="sk-SK" u="sng" dirty="0">
              <a:solidFill>
                <a:srgbClr val="FF0000"/>
              </a:solidFill>
            </a:endParaRPr>
          </a:p>
          <a:p>
            <a:r>
              <a:rPr lang="sk-SK" sz="3000" dirty="0"/>
              <a:t>Doručenie verejnou vyhláškou použije správny orgán v prípade, keď účastníci konania alebo ich pobyt nie </a:t>
            </a:r>
            <a:r>
              <a:rPr lang="sk-SK" sz="3000" dirty="0" smtClean="0"/>
              <a:t>sú mu </a:t>
            </a:r>
            <a:r>
              <a:rPr lang="sk-SK" sz="3000" dirty="0"/>
              <a:t>známi, alebo pokiaľ to ustanovuje osobitný zákon.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01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sz="3800" b="1" u="sng" dirty="0" smtClean="0">
                <a:solidFill>
                  <a:srgbClr val="FF0000"/>
                </a:solidFill>
              </a:rPr>
              <a:t>Lehoty</a:t>
            </a:r>
            <a:endParaRPr lang="sk-SK" sz="3800" u="sng" dirty="0">
              <a:solidFill>
                <a:srgbClr val="FF0000"/>
              </a:solidFill>
            </a:endParaRPr>
          </a:p>
          <a:p>
            <a:r>
              <a:rPr lang="sk-SK" sz="3500" dirty="0"/>
              <a:t>Ak je to potrebné, správny orgán určí na vykonanie úkonu v konaní primeranú lehotu, pokiaľ ju </a:t>
            </a:r>
            <a:r>
              <a:rPr lang="sk-SK" sz="3500" dirty="0" smtClean="0"/>
              <a:t>neustanovuje tento </a:t>
            </a:r>
            <a:r>
              <a:rPr lang="sk-SK" sz="3500" dirty="0"/>
              <a:t>zákon alebo osobitný zákon.</a:t>
            </a:r>
          </a:p>
          <a:p>
            <a:r>
              <a:rPr lang="sk-SK" sz="3500" dirty="0"/>
              <a:t>Do lehoty sa nezapočítava deň, keď došlo ku skutočnosti určujúcej začiatok lehoty. </a:t>
            </a:r>
            <a:r>
              <a:rPr lang="sk-SK" sz="3500" b="1" dirty="0"/>
              <a:t> </a:t>
            </a:r>
            <a:endParaRPr lang="sk-SK" sz="3500" dirty="0"/>
          </a:p>
          <a:p>
            <a:pPr>
              <a:buNone/>
            </a:pPr>
            <a:r>
              <a:rPr lang="sk-SK" sz="3800" b="1" u="sng" dirty="0">
                <a:solidFill>
                  <a:srgbClr val="FF0000"/>
                </a:solidFill>
              </a:rPr>
              <a:t>Prerušenie konania</a:t>
            </a:r>
            <a:endParaRPr lang="sk-SK" sz="3800" u="sng" dirty="0">
              <a:solidFill>
                <a:srgbClr val="FF0000"/>
              </a:solidFill>
            </a:endParaRPr>
          </a:p>
          <a:p>
            <a:r>
              <a:rPr lang="sk-SK" sz="3500" dirty="0"/>
              <a:t>Správny orgán konanie preruší, ak sa začalo konanie o predbežnej otázke alebo ak bol účastník </a:t>
            </a:r>
            <a:r>
              <a:rPr lang="sk-SK" sz="3500" dirty="0" smtClean="0"/>
              <a:t>konania vyzvaný</a:t>
            </a:r>
            <a:r>
              <a:rPr lang="sk-SK" sz="3500" dirty="0"/>
              <a:t>, aby v určenej lehote odstránil nedostatky podania, alebo ak účastník konania nemá zákonného </a:t>
            </a:r>
            <a:r>
              <a:rPr lang="sk-SK" sz="3500" dirty="0" smtClean="0"/>
              <a:t>zástupcu alebo </a:t>
            </a:r>
            <a:r>
              <a:rPr lang="sk-SK" sz="3500" dirty="0"/>
              <a:t>ustanoveného opatrovníka, hoci ho má mať, alebo ak tak ustanovuje osobitný zákon.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</TotalTime>
  <Words>162</Words>
  <Application>Microsoft Office PowerPoint</Application>
  <PresentationFormat>Prezentácia na obrazovke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Snímka 1</vt:lpstr>
      <vt:lpstr>Snímka 2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user</dc:creator>
  <cp:lastModifiedBy>user</cp:lastModifiedBy>
  <cp:revision>3</cp:revision>
  <dcterms:created xsi:type="dcterms:W3CDTF">2010-10-26T19:48:38Z</dcterms:created>
  <dcterms:modified xsi:type="dcterms:W3CDTF">2010-10-26T20:15:05Z</dcterms:modified>
</cp:coreProperties>
</file>