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notesMasterIdLst>
    <p:notesMasterId r:id="rId62"/>
  </p:notesMasterIdLst>
  <p:sldIdLst>
    <p:sldId id="317" r:id="rId5"/>
    <p:sldId id="759" r:id="rId6"/>
    <p:sldId id="760" r:id="rId7"/>
    <p:sldId id="543" r:id="rId8"/>
    <p:sldId id="734" r:id="rId9"/>
    <p:sldId id="684" r:id="rId10"/>
    <p:sldId id="735" r:id="rId11"/>
    <p:sldId id="762" r:id="rId12"/>
    <p:sldId id="737" r:id="rId13"/>
    <p:sldId id="738" r:id="rId14"/>
    <p:sldId id="638" r:id="rId15"/>
    <p:sldId id="639" r:id="rId16"/>
    <p:sldId id="653" r:id="rId17"/>
    <p:sldId id="681" r:id="rId18"/>
    <p:sldId id="718" r:id="rId19"/>
    <p:sldId id="719" r:id="rId20"/>
    <p:sldId id="720" r:id="rId21"/>
    <p:sldId id="721" r:id="rId22"/>
    <p:sldId id="722" r:id="rId23"/>
    <p:sldId id="723" r:id="rId24"/>
    <p:sldId id="724" r:id="rId25"/>
    <p:sldId id="725" r:id="rId26"/>
    <p:sldId id="726" r:id="rId27"/>
    <p:sldId id="727" r:id="rId28"/>
    <p:sldId id="728" r:id="rId29"/>
    <p:sldId id="729" r:id="rId30"/>
    <p:sldId id="730" r:id="rId31"/>
    <p:sldId id="731" r:id="rId32"/>
    <p:sldId id="627" r:id="rId33"/>
    <p:sldId id="646" r:id="rId34"/>
    <p:sldId id="628" r:id="rId35"/>
    <p:sldId id="685" r:id="rId36"/>
    <p:sldId id="703" r:id="rId37"/>
    <p:sldId id="704" r:id="rId38"/>
    <p:sldId id="649" r:id="rId39"/>
    <p:sldId id="705" r:id="rId40"/>
    <p:sldId id="706" r:id="rId41"/>
    <p:sldId id="707" r:id="rId42"/>
    <p:sldId id="742" r:id="rId43"/>
    <p:sldId id="740" r:id="rId44"/>
    <p:sldId id="743" r:id="rId45"/>
    <p:sldId id="744" r:id="rId46"/>
    <p:sldId id="745" r:id="rId47"/>
    <p:sldId id="746" r:id="rId48"/>
    <p:sldId id="747" r:id="rId49"/>
    <p:sldId id="748" r:id="rId50"/>
    <p:sldId id="758" r:id="rId51"/>
    <p:sldId id="749" r:id="rId52"/>
    <p:sldId id="750" r:id="rId53"/>
    <p:sldId id="751" r:id="rId54"/>
    <p:sldId id="752" r:id="rId55"/>
    <p:sldId id="753" r:id="rId56"/>
    <p:sldId id="754" r:id="rId57"/>
    <p:sldId id="757" r:id="rId58"/>
    <p:sldId id="755" r:id="rId59"/>
    <p:sldId id="756" r:id="rId60"/>
    <p:sldId id="732" r:id="rId61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  <a:srgbClr val="FF3300"/>
    <a:srgbClr val="990099"/>
    <a:srgbClr val="800000"/>
    <a:srgbClr val="C1FCFF"/>
    <a:srgbClr val="EFFEFF"/>
    <a:srgbClr val="D9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F547A-FDBD-48C4-9209-C782D6D5139D}" v="4" dt="2021-02-09T11:41:25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93478" autoAdjust="0"/>
  </p:normalViewPr>
  <p:slideViewPr>
    <p:cSldViewPr>
      <p:cViewPr varScale="1">
        <p:scale>
          <a:sx n="70" d="100"/>
          <a:sy n="70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č, Silvester" userId="S::silvester.fec@aos.sk::96637544-5b71-4d2b-923a-46f0070d9e5f" providerId="AD" clId="Web-{B2DF547A-FDBD-48C4-9209-C782D6D5139D}"/>
    <pc:docChg chg="modSld">
      <pc:chgData name="Feč, Silvester" userId="S::silvester.fec@aos.sk::96637544-5b71-4d2b-923a-46f0070d9e5f" providerId="AD" clId="Web-{B2DF547A-FDBD-48C4-9209-C782D6D5139D}" dt="2021-02-09T11:41:25.612" v="3" actId="20577"/>
      <pc:docMkLst>
        <pc:docMk/>
      </pc:docMkLst>
      <pc:sldChg chg="modSp">
        <pc:chgData name="Feč, Silvester" userId="S::silvester.fec@aos.sk::96637544-5b71-4d2b-923a-46f0070d9e5f" providerId="AD" clId="Web-{B2DF547A-FDBD-48C4-9209-C782D6D5139D}" dt="2021-02-09T11:41:25.612" v="3" actId="20577"/>
        <pc:sldMkLst>
          <pc:docMk/>
          <pc:sldMk cId="0" sldId="705"/>
        </pc:sldMkLst>
        <pc:spChg chg="mod">
          <ac:chgData name="Feč, Silvester" userId="S::silvester.fec@aos.sk::96637544-5b71-4d2b-923a-46f0070d9e5f" providerId="AD" clId="Web-{B2DF547A-FDBD-48C4-9209-C782D6D5139D}" dt="2021-02-09T11:41:25.612" v="3" actId="20577"/>
          <ac:spMkLst>
            <pc:docMk/>
            <pc:sldMk cId="0" sldId="705"/>
            <ac:spMk id="45059" creationId="{56CB9D10-6AC8-4314-9E37-00BF12ED0916}"/>
          </ac:spMkLst>
        </pc:spChg>
      </pc:sldChg>
      <pc:sldChg chg="modSp">
        <pc:chgData name="Feč, Silvester" userId="S::silvester.fec@aos.sk::96637544-5b71-4d2b-923a-46f0070d9e5f" providerId="AD" clId="Web-{B2DF547A-FDBD-48C4-9209-C782D6D5139D}" dt="2021-02-09T11:27:10.004" v="1"/>
        <pc:sldMkLst>
          <pc:docMk/>
          <pc:sldMk cId="0" sldId="724"/>
        </pc:sldMkLst>
        <pc:graphicFrameChg chg="mod modGraphic">
          <ac:chgData name="Feč, Silvester" userId="S::silvester.fec@aos.sk::96637544-5b71-4d2b-923a-46f0070d9e5f" providerId="AD" clId="Web-{B2DF547A-FDBD-48C4-9209-C782D6D5139D}" dt="2021-02-09T11:27:10.004" v="1"/>
          <ac:graphicFrameMkLst>
            <pc:docMk/>
            <pc:sldMk cId="0" sldId="724"/>
            <ac:graphicFrameMk id="2" creationId="{D8A4270E-AB80-44BA-9B7D-E11E90DF9945}"/>
          </ac:graphicFrameMkLst>
        </pc:graphicFrameChg>
      </pc:sldChg>
      <pc:sldChg chg="modSp">
        <pc:chgData name="Feč, Silvester" userId="S::silvester.fec@aos.sk::96637544-5b71-4d2b-923a-46f0070d9e5f" providerId="AD" clId="Web-{B2DF547A-FDBD-48C4-9209-C782D6D5139D}" dt="2021-02-09T10:45:54.448" v="0"/>
        <pc:sldMkLst>
          <pc:docMk/>
          <pc:sldMk cId="0" sldId="756"/>
        </pc:sldMkLst>
        <pc:graphicFrameChg chg="modGraphic">
          <ac:chgData name="Feč, Silvester" userId="S::silvester.fec@aos.sk::96637544-5b71-4d2b-923a-46f0070d9e5f" providerId="AD" clId="Web-{B2DF547A-FDBD-48C4-9209-C782D6D5139D}" dt="2021-02-09T10:45:54.448" v="0"/>
          <ac:graphicFrameMkLst>
            <pc:docMk/>
            <pc:sldMk cId="0" sldId="756"/>
            <ac:graphicFrameMk id="6" creationId="{15EB774F-77B9-489E-AE74-A05D4E73FDE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0A9FD166-824D-4C16-BB00-DDFEDDE48A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FE59A38-8E9A-4232-9860-01B929B3B55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8E2ACC8-BBAF-43A4-B948-4EFB453793A2}" type="datetimeFigureOut">
              <a:rPr lang="sk-SK"/>
              <a:pPr>
                <a:defRPr/>
              </a:pPr>
              <a:t>9.2.2021</a:t>
            </a:fld>
            <a:endParaRPr lang="sk-SK"/>
          </a:p>
        </p:txBody>
      </p:sp>
      <p:sp>
        <p:nvSpPr>
          <p:cNvPr id="4" name="Zástupný symbol pro obrázek snímku 3">
            <a:extLst>
              <a:ext uri="{FF2B5EF4-FFF2-40B4-BE49-F238E27FC236}">
                <a16:creationId xmlns:a16="http://schemas.microsoft.com/office/drawing/2014/main" id="{3DC21E1D-83C9-4295-9E88-C5AB39083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ro poznámky 4">
            <a:extLst>
              <a:ext uri="{FF2B5EF4-FFF2-40B4-BE49-F238E27FC236}">
                <a16:creationId xmlns:a16="http://schemas.microsoft.com/office/drawing/2014/main" id="{82AA80DF-7C55-44D0-BFF4-E48D94BC4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sk-SK" noProof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2B088C1-96C5-4DF0-B2A2-2EAF4E8E0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9C780E-07BB-4EC4-9C1C-21EA4F7DB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EAF657-BBB7-47F2-9726-9199295EDF0E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ástupný symbol obrazu snímky 1">
            <a:extLst>
              <a:ext uri="{FF2B5EF4-FFF2-40B4-BE49-F238E27FC236}">
                <a16:creationId xmlns:a16="http://schemas.microsoft.com/office/drawing/2014/main" id="{05F6B8E1-344C-440A-9837-741A061457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483EB37A-F1C7-4099-8400-E7D9BCB68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5113" algn="just">
              <a:spcBef>
                <a:spcPts val="600"/>
              </a:spcBef>
              <a:buFont typeface="Wingdings 2" pitchFamily="18" charset="2"/>
              <a:buNone/>
              <a:defRPr/>
            </a:pPr>
            <a:r>
              <a:rPr lang="sk-SK" b="1" dirty="0"/>
              <a:t>Vnímanie  zhoršovania stavu bezpečnosti </a:t>
            </a:r>
            <a:r>
              <a:rPr lang="sk-SK" dirty="0"/>
              <a:t>sa prejavuje najmä </a:t>
            </a:r>
            <a:r>
              <a:rPr lang="sk-SK" b="1" dirty="0"/>
              <a:t>v neistote </a:t>
            </a:r>
            <a:r>
              <a:rPr lang="sk-SK" dirty="0"/>
              <a:t>či: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dirty="0"/>
              <a:t>bude garantovaná </a:t>
            </a:r>
            <a:r>
              <a:rPr lang="sk-SK" b="1" i="1" dirty="0"/>
              <a:t>ochrana zdravia a života človeka</a:t>
            </a:r>
            <a:r>
              <a:rPr lang="sk-SK" dirty="0"/>
              <a:t>,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dirty="0"/>
              <a:t>bude zaistená  </a:t>
            </a:r>
            <a:r>
              <a:rPr lang="sk-SK" b="1" i="1" dirty="0"/>
              <a:t>bezpečnosť majetku,</a:t>
            </a:r>
            <a:endParaRPr lang="sk-SK" dirty="0"/>
          </a:p>
          <a:p>
            <a:pPr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dirty="0"/>
              <a:t>bude garantovaná </a:t>
            </a:r>
            <a:r>
              <a:rPr lang="sk-SK" b="1" i="1" dirty="0"/>
              <a:t>ochrana životného prostredia,</a:t>
            </a:r>
            <a:endParaRPr lang="sk-SK" dirty="0"/>
          </a:p>
          <a:p>
            <a:pPr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dirty="0"/>
              <a:t>bude zaistená </a:t>
            </a:r>
            <a:r>
              <a:rPr lang="sk-SK" b="1" i="1" dirty="0"/>
              <a:t>kontinuita činností (prevádzky) organizácie,</a:t>
            </a:r>
            <a:endParaRPr lang="sk-SK" dirty="0"/>
          </a:p>
          <a:p>
            <a:pPr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dirty="0"/>
              <a:t>budeme mať vždy dostatok </a:t>
            </a:r>
            <a:r>
              <a:rPr lang="sk-SK" b="1" i="1" dirty="0"/>
              <a:t>informácií </a:t>
            </a:r>
            <a:r>
              <a:rPr lang="sk-SK" dirty="0"/>
              <a:t>pre dennodenné rozhodovanie a zabezpečenú ich ochranu</a:t>
            </a:r>
          </a:p>
        </p:txBody>
      </p:sp>
      <p:sp>
        <p:nvSpPr>
          <p:cNvPr id="10244" name="Zástupný symbol čísla snímky 3">
            <a:extLst>
              <a:ext uri="{FF2B5EF4-FFF2-40B4-BE49-F238E27FC236}">
                <a16:creationId xmlns:a16="http://schemas.microsoft.com/office/drawing/2014/main" id="{C6310E61-C1A9-41A9-8E90-5B7AB99F7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7F3466-210D-4803-823E-27020DE6EA28}" type="slidenum">
              <a:rPr lang="sk-SK" altLang="sk-SK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sk-SK" altLang="sk-S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razu snímky 1">
            <a:extLst>
              <a:ext uri="{FF2B5EF4-FFF2-40B4-BE49-F238E27FC236}">
                <a16:creationId xmlns:a16="http://schemas.microsoft.com/office/drawing/2014/main" id="{99713465-88A5-48C7-88C3-6C60AF8F59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62F8BDDC-A5D2-48B3-B21A-D97845D4D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algn="just">
              <a:spcBef>
                <a:spcPts val="600"/>
              </a:spcBef>
              <a:buFont typeface="Wingdings 2" pitchFamily="18" charset="2"/>
              <a:buNone/>
              <a:defRPr/>
            </a:pPr>
            <a:r>
              <a:rPr lang="sk-SK" dirty="0"/>
              <a:t>Definície pojmu bezpečnosť sú uvedené v týchto dokumentoch:</a:t>
            </a:r>
          </a:p>
          <a:p>
            <a:pPr marL="265113" indent="-265113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b="1" dirty="0"/>
              <a:t>IS/ISO/IEC </a:t>
            </a:r>
            <a:r>
              <a:rPr lang="sk-SK" b="1" dirty="0" err="1"/>
              <a:t>Guide</a:t>
            </a:r>
            <a:r>
              <a:rPr lang="sk-SK" b="1" dirty="0"/>
              <a:t> 51:2005 </a:t>
            </a:r>
            <a:r>
              <a:rPr lang="sk-SK" dirty="0"/>
              <a:t>– </a:t>
            </a:r>
            <a:r>
              <a:rPr lang="sk-SK" i="1" dirty="0"/>
              <a:t>Bezpečnostné aspekty, pokyny pre ich začlenenie do noriem – </a:t>
            </a:r>
            <a:r>
              <a:rPr lang="sk-SK" dirty="0"/>
              <a:t>pojem </a:t>
            </a:r>
            <a:r>
              <a:rPr lang="sk-SK" b="1" dirty="0"/>
              <a:t>bezpečnosť </a:t>
            </a:r>
            <a:r>
              <a:rPr lang="sk-SK" dirty="0"/>
              <a:t>znamená </a:t>
            </a:r>
            <a:r>
              <a:rPr lang="sk-SK" b="1" i="1" dirty="0"/>
              <a:t>neprítomnosť neprijateľného rizika </a:t>
            </a:r>
            <a:r>
              <a:rPr lang="sk-SK" i="1" dirty="0"/>
              <a:t>(</a:t>
            </a:r>
            <a:r>
              <a:rPr lang="sk-SK" i="1" dirty="0" err="1"/>
              <a:t>safety</a:t>
            </a:r>
            <a:r>
              <a:rPr lang="sk-SK" i="1" dirty="0"/>
              <a:t> </a:t>
            </a:r>
            <a:r>
              <a:rPr lang="sk-SK" dirty="0"/>
              <a:t>–</a:t>
            </a:r>
            <a:r>
              <a:rPr lang="sk-SK" i="1" dirty="0"/>
              <a:t> </a:t>
            </a:r>
            <a:r>
              <a:rPr lang="sk-SK" i="1" dirty="0" err="1"/>
              <a:t>freedom</a:t>
            </a:r>
            <a:r>
              <a:rPr lang="sk-SK" i="1" dirty="0"/>
              <a:t> </a:t>
            </a:r>
            <a:r>
              <a:rPr lang="sk-SK" i="1" dirty="0" err="1"/>
              <a:t>from</a:t>
            </a:r>
            <a:r>
              <a:rPr lang="sk-SK" i="1" dirty="0"/>
              <a:t> </a:t>
            </a:r>
            <a:r>
              <a:rPr lang="sk-SK" i="1" dirty="0" err="1"/>
              <a:t>unacceptable</a:t>
            </a:r>
            <a:r>
              <a:rPr lang="sk-SK" i="1" dirty="0"/>
              <a:t> risk).</a:t>
            </a:r>
            <a:endParaRPr lang="sk-SK" dirty="0"/>
          </a:p>
          <a:p>
            <a:pPr marL="265113" indent="-265113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b="1" dirty="0"/>
              <a:t>Ústavný  zákon</a:t>
            </a:r>
            <a:r>
              <a:rPr lang="sk-SK" dirty="0"/>
              <a:t> </a:t>
            </a:r>
            <a:r>
              <a:rPr lang="sk-SK" i="1" dirty="0"/>
              <a:t>č. 227/2002 Z. z. o bezpečnosti štátu v čase vojny, vojnového stavu, výnimočného stavu a núdzového stavu</a:t>
            </a:r>
          </a:p>
          <a:p>
            <a:pPr marL="265113" indent="-265113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b="1" dirty="0"/>
              <a:t>Bezpečnostná stratégia</a:t>
            </a:r>
            <a:r>
              <a:rPr lang="sk-SK" dirty="0"/>
              <a:t> SR (2005)</a:t>
            </a:r>
          </a:p>
          <a:p>
            <a:pPr marL="265113" indent="-265113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b="1" dirty="0"/>
              <a:t>Terminologický slovník bezpečnostného manažmentu - </a:t>
            </a:r>
            <a:r>
              <a:rPr lang="sk-SK" dirty="0"/>
              <a:t>zastaraný</a:t>
            </a:r>
          </a:p>
          <a:p>
            <a:pPr marL="265113" indent="-265113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b="1" dirty="0"/>
              <a:t>Elektronický krátky slovník slovenského jazyka</a:t>
            </a:r>
          </a:p>
          <a:p>
            <a:pPr>
              <a:defRPr/>
            </a:pPr>
            <a:endParaRPr lang="sk-SK" dirty="0"/>
          </a:p>
        </p:txBody>
      </p:sp>
      <p:sp>
        <p:nvSpPr>
          <p:cNvPr id="14340" name="Zástupný symbol čísla snímky 3">
            <a:extLst>
              <a:ext uri="{FF2B5EF4-FFF2-40B4-BE49-F238E27FC236}">
                <a16:creationId xmlns:a16="http://schemas.microsoft.com/office/drawing/2014/main" id="{CADC35AA-2C23-4DB6-A731-C99A4C7F8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61976E-5750-4CB0-8D24-27D5BF7FFE42}" type="slidenum">
              <a:rPr lang="sk-SK" altLang="sk-SK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sk-SK" altLang="sk-S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>
            <a:extLst>
              <a:ext uri="{FF2B5EF4-FFF2-40B4-BE49-F238E27FC236}">
                <a16:creationId xmlns:a16="http://schemas.microsoft.com/office/drawing/2014/main" id="{15F702B6-AB08-4E9B-8A42-0BAD6D76A3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Zástupný symbol pro poznámky 2">
            <a:extLst>
              <a:ext uri="{FF2B5EF4-FFF2-40B4-BE49-F238E27FC236}">
                <a16:creationId xmlns:a16="http://schemas.microsoft.com/office/drawing/2014/main" id="{F3DF646E-0B15-4262-9268-14FCF39F52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altLang="sk-SK"/>
          </a:p>
        </p:txBody>
      </p:sp>
      <p:sp>
        <p:nvSpPr>
          <p:cNvPr id="26628" name="Zástupný symbol pro číslo snímku 3">
            <a:extLst>
              <a:ext uri="{FF2B5EF4-FFF2-40B4-BE49-F238E27FC236}">
                <a16:creationId xmlns:a16="http://schemas.microsoft.com/office/drawing/2014/main" id="{78B106EC-5D88-4D65-9232-F79DBF922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A03E27-2047-4A1D-945E-ED6259788A55}" type="slidenum">
              <a:rPr lang="sk-SK" altLang="sk-SK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sk-SK" altLang="sk-S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/>
          </a:p>
        </p:txBody>
      </p:sp>
      <p:sp>
        <p:nvSpPr>
          <p:cNvPr id="4" name="Zástupný symbol pro datum 29">
            <a:extLst>
              <a:ext uri="{FF2B5EF4-FFF2-40B4-BE49-F238E27FC236}">
                <a16:creationId xmlns:a16="http://schemas.microsoft.com/office/drawing/2014/main" id="{AB9196BC-E618-49DD-9840-350F2B71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18">
            <a:extLst>
              <a:ext uri="{FF2B5EF4-FFF2-40B4-BE49-F238E27FC236}">
                <a16:creationId xmlns:a16="http://schemas.microsoft.com/office/drawing/2014/main" id="{278E983B-6678-4C50-BCB0-948C17E0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26">
            <a:extLst>
              <a:ext uri="{FF2B5EF4-FFF2-40B4-BE49-F238E27FC236}">
                <a16:creationId xmlns:a16="http://schemas.microsoft.com/office/drawing/2014/main" id="{607B2DBF-10B9-4839-A392-C671DADD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9EF109F1-0D9F-45BB-B671-DED1703E9F9C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857202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9">
            <a:extLst>
              <a:ext uri="{FF2B5EF4-FFF2-40B4-BE49-F238E27FC236}">
                <a16:creationId xmlns:a16="http://schemas.microsoft.com/office/drawing/2014/main" id="{D52F10A9-2E09-4100-BC86-FCFF2670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21">
            <a:extLst>
              <a:ext uri="{FF2B5EF4-FFF2-40B4-BE49-F238E27FC236}">
                <a16:creationId xmlns:a16="http://schemas.microsoft.com/office/drawing/2014/main" id="{F8A24D79-3546-42C7-87B0-91211F9A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17">
            <a:extLst>
              <a:ext uri="{FF2B5EF4-FFF2-40B4-BE49-F238E27FC236}">
                <a16:creationId xmlns:a16="http://schemas.microsoft.com/office/drawing/2014/main" id="{560E43D4-E6E8-46F5-9703-53C6FEED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6EAEB-D05B-4DAB-A464-20D2DAC0CAA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1686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9">
            <a:extLst>
              <a:ext uri="{FF2B5EF4-FFF2-40B4-BE49-F238E27FC236}">
                <a16:creationId xmlns:a16="http://schemas.microsoft.com/office/drawing/2014/main" id="{F9A680B3-D0F0-4CD8-A070-8A52D674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21">
            <a:extLst>
              <a:ext uri="{FF2B5EF4-FFF2-40B4-BE49-F238E27FC236}">
                <a16:creationId xmlns:a16="http://schemas.microsoft.com/office/drawing/2014/main" id="{D08BF538-3667-4093-8266-7E36ACE0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17">
            <a:extLst>
              <a:ext uri="{FF2B5EF4-FFF2-40B4-BE49-F238E27FC236}">
                <a16:creationId xmlns:a16="http://schemas.microsoft.com/office/drawing/2014/main" id="{0B17B92E-974D-46FC-8DDE-85F38B82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24EA9-4AA2-4CE4-97B5-7E25210173A5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26301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9">
            <a:extLst>
              <a:ext uri="{FF2B5EF4-FFF2-40B4-BE49-F238E27FC236}">
                <a16:creationId xmlns:a16="http://schemas.microsoft.com/office/drawing/2014/main" id="{1556B84E-5B91-4589-B107-7CAA4993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21">
            <a:extLst>
              <a:ext uri="{FF2B5EF4-FFF2-40B4-BE49-F238E27FC236}">
                <a16:creationId xmlns:a16="http://schemas.microsoft.com/office/drawing/2014/main" id="{16865918-1AF9-4633-88A6-612C480D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17">
            <a:extLst>
              <a:ext uri="{FF2B5EF4-FFF2-40B4-BE49-F238E27FC236}">
                <a16:creationId xmlns:a16="http://schemas.microsoft.com/office/drawing/2014/main" id="{EA9E2131-A407-4984-9E7D-E1D37997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C00A4-B634-4B0D-9562-99856495F428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75542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350044-EE57-4907-9EEF-1E8897F1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36965E-7676-43D7-8763-2BB56098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1BDD00-5379-49C9-9A32-BF23A36C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2CA4977-FB69-42A6-A294-7813B9B44D9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27050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9">
            <a:extLst>
              <a:ext uri="{FF2B5EF4-FFF2-40B4-BE49-F238E27FC236}">
                <a16:creationId xmlns:a16="http://schemas.microsoft.com/office/drawing/2014/main" id="{C5D8FA90-6ADE-49AA-B502-5E8D04D4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21">
            <a:extLst>
              <a:ext uri="{FF2B5EF4-FFF2-40B4-BE49-F238E27FC236}">
                <a16:creationId xmlns:a16="http://schemas.microsoft.com/office/drawing/2014/main" id="{26212974-B39C-4862-A6A2-EBDEEE49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17">
            <a:extLst>
              <a:ext uri="{FF2B5EF4-FFF2-40B4-BE49-F238E27FC236}">
                <a16:creationId xmlns:a16="http://schemas.microsoft.com/office/drawing/2014/main" id="{C4A4213B-F437-42CA-ADC2-30E68054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907D3-EFFF-4C32-84E5-CEE191F36BC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3007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9">
            <a:extLst>
              <a:ext uri="{FF2B5EF4-FFF2-40B4-BE49-F238E27FC236}">
                <a16:creationId xmlns:a16="http://schemas.microsoft.com/office/drawing/2014/main" id="{C4255901-5ED9-4AE6-882B-1FF0FFF0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zápatí 21">
            <a:extLst>
              <a:ext uri="{FF2B5EF4-FFF2-40B4-BE49-F238E27FC236}">
                <a16:creationId xmlns:a16="http://schemas.microsoft.com/office/drawing/2014/main" id="{706966DD-F956-47CA-8FCE-2306B18B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17">
            <a:extLst>
              <a:ext uri="{FF2B5EF4-FFF2-40B4-BE49-F238E27FC236}">
                <a16:creationId xmlns:a16="http://schemas.microsoft.com/office/drawing/2014/main" id="{6030E433-2ABA-4F23-827C-3F95DFEE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6E61E-112E-45A0-863F-60EB5BBA2789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05565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9">
            <a:extLst>
              <a:ext uri="{FF2B5EF4-FFF2-40B4-BE49-F238E27FC236}">
                <a16:creationId xmlns:a16="http://schemas.microsoft.com/office/drawing/2014/main" id="{37A5FEEC-4F62-468A-88AB-62D4E4CA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zápatí 21">
            <a:extLst>
              <a:ext uri="{FF2B5EF4-FFF2-40B4-BE49-F238E27FC236}">
                <a16:creationId xmlns:a16="http://schemas.microsoft.com/office/drawing/2014/main" id="{BFA562FE-F45B-4DA0-A9F7-F4D4E266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17">
            <a:extLst>
              <a:ext uri="{FF2B5EF4-FFF2-40B4-BE49-F238E27FC236}">
                <a16:creationId xmlns:a16="http://schemas.microsoft.com/office/drawing/2014/main" id="{FA9D2703-853B-4211-979B-DB38F8E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B1267-A571-483E-9B3D-F3196F78A94C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9707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9">
            <a:extLst>
              <a:ext uri="{FF2B5EF4-FFF2-40B4-BE49-F238E27FC236}">
                <a16:creationId xmlns:a16="http://schemas.microsoft.com/office/drawing/2014/main" id="{0A8697AA-87A1-49A3-84AF-55561E29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zápatí 21">
            <a:extLst>
              <a:ext uri="{FF2B5EF4-FFF2-40B4-BE49-F238E27FC236}">
                <a16:creationId xmlns:a16="http://schemas.microsoft.com/office/drawing/2014/main" id="{43328F1C-4AEF-40AD-8C1D-DBD1CF18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17">
            <a:extLst>
              <a:ext uri="{FF2B5EF4-FFF2-40B4-BE49-F238E27FC236}">
                <a16:creationId xmlns:a16="http://schemas.microsoft.com/office/drawing/2014/main" id="{CA4499DF-E4B9-40E9-A26F-C5FEE88B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CEB1A-A86D-47E9-904B-9FDBF50D0D8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75668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9">
            <a:extLst>
              <a:ext uri="{FF2B5EF4-FFF2-40B4-BE49-F238E27FC236}">
                <a16:creationId xmlns:a16="http://schemas.microsoft.com/office/drawing/2014/main" id="{AEF56623-4BA7-4D18-983B-6452A241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21">
            <a:extLst>
              <a:ext uri="{FF2B5EF4-FFF2-40B4-BE49-F238E27FC236}">
                <a16:creationId xmlns:a16="http://schemas.microsoft.com/office/drawing/2014/main" id="{AE29B681-F3FC-4483-844F-FCF03F72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17">
            <a:extLst>
              <a:ext uri="{FF2B5EF4-FFF2-40B4-BE49-F238E27FC236}">
                <a16:creationId xmlns:a16="http://schemas.microsoft.com/office/drawing/2014/main" id="{7F03261D-B5A7-4796-96E4-3850EDD6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D0EE6-B68D-43EE-8982-99F905853D5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07341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s odříznutým a zakulaceným jedním rohem 13">
            <a:extLst>
              <a:ext uri="{FF2B5EF4-FFF2-40B4-BE49-F238E27FC236}">
                <a16:creationId xmlns:a16="http://schemas.microsoft.com/office/drawing/2014/main" id="{7201975D-D7C2-4C2D-A893-D721DBDA2FE8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Pravoúhlý trojúhelník 14">
            <a:extLst>
              <a:ext uri="{FF2B5EF4-FFF2-40B4-BE49-F238E27FC236}">
                <a16:creationId xmlns:a16="http://schemas.microsoft.com/office/drawing/2014/main" id="{9F83F533-7A14-4D56-B6B5-7667092A2713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Volný tvar 15">
            <a:extLst>
              <a:ext uri="{FF2B5EF4-FFF2-40B4-BE49-F238E27FC236}">
                <a16:creationId xmlns:a16="http://schemas.microsoft.com/office/drawing/2014/main" id="{7E3D7F9A-79F9-4863-9024-99B32FD8534A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Volný tvar 16">
            <a:extLst>
              <a:ext uri="{FF2B5EF4-FFF2-40B4-BE49-F238E27FC236}">
                <a16:creationId xmlns:a16="http://schemas.microsoft.com/office/drawing/2014/main" id="{FABE66E4-3E37-4B18-87D7-D4E209E60F24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/>
              <a:t>Klepnutím na ikonu přidáte obrázek.</a:t>
            </a:r>
            <a:endParaRPr lang="en-US" noProof="0" dirty="0"/>
          </a:p>
        </p:txBody>
      </p:sp>
      <p:sp>
        <p:nvSpPr>
          <p:cNvPr id="9" name="Zástupný symbol pro datum 4">
            <a:extLst>
              <a:ext uri="{FF2B5EF4-FFF2-40B4-BE49-F238E27FC236}">
                <a16:creationId xmlns:a16="http://schemas.microsoft.com/office/drawing/2014/main" id="{25CD2DDE-E300-4221-9C9A-C9E4682D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" name="Zástupný symbol pro zápatí 5">
            <a:extLst>
              <a:ext uri="{FF2B5EF4-FFF2-40B4-BE49-F238E27FC236}">
                <a16:creationId xmlns:a16="http://schemas.microsoft.com/office/drawing/2014/main" id="{743D08CA-80E5-4803-91AD-2268C61A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1" name="Zástupný symbol pro číslo snímku 6">
            <a:extLst>
              <a:ext uri="{FF2B5EF4-FFF2-40B4-BE49-F238E27FC236}">
                <a16:creationId xmlns:a16="http://schemas.microsoft.com/office/drawing/2014/main" id="{A34795D7-8B31-4482-A123-489045B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2D2F3CDA-1F54-47A0-A5E9-07354493F4A8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0425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>
            <a:extLst>
              <a:ext uri="{FF2B5EF4-FFF2-40B4-BE49-F238E27FC236}">
                <a16:creationId xmlns:a16="http://schemas.microsoft.com/office/drawing/2014/main" id="{A8516D5B-4FE6-40D0-AAB4-718C5E8892FA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Volný tvar 7">
            <a:extLst>
              <a:ext uri="{FF2B5EF4-FFF2-40B4-BE49-F238E27FC236}">
                <a16:creationId xmlns:a16="http://schemas.microsoft.com/office/drawing/2014/main" id="{5F77E085-8E39-438E-B02C-40B391C71493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Zástupný symbol pro nadpis 8">
            <a:extLst>
              <a:ext uri="{FF2B5EF4-FFF2-40B4-BE49-F238E27FC236}">
                <a16:creationId xmlns:a16="http://schemas.microsoft.com/office/drawing/2014/main" id="{E6AE840B-F32B-4B51-9194-EF2F61B27D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/>
              <a:t>Klepnutím lze upravit styl předlohy nadpisů.</a:t>
            </a:r>
            <a:endParaRPr lang="en-US" altLang="sk-SK"/>
          </a:p>
        </p:txBody>
      </p:sp>
      <p:sp>
        <p:nvSpPr>
          <p:cNvPr id="1029" name="Zástupný symbol pro text 29">
            <a:extLst>
              <a:ext uri="{FF2B5EF4-FFF2-40B4-BE49-F238E27FC236}">
                <a16:creationId xmlns:a16="http://schemas.microsoft.com/office/drawing/2014/main" id="{18E12E96-EF0C-436F-AB27-040C76EFD7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/>
              <a:t>Klepnutím lze upravit styly předlohy textu.</a:t>
            </a:r>
          </a:p>
          <a:p>
            <a:pPr lvl="1"/>
            <a:r>
              <a:rPr lang="cs-CZ" altLang="sk-SK"/>
              <a:t>Druhá úroveň</a:t>
            </a:r>
          </a:p>
          <a:p>
            <a:pPr lvl="2"/>
            <a:r>
              <a:rPr lang="cs-CZ" altLang="sk-SK"/>
              <a:t>Třetí úroveň</a:t>
            </a:r>
          </a:p>
          <a:p>
            <a:pPr lvl="3"/>
            <a:r>
              <a:rPr lang="cs-CZ" altLang="sk-SK"/>
              <a:t>Čtvrtá úroveň</a:t>
            </a:r>
          </a:p>
          <a:p>
            <a:pPr lvl="4"/>
            <a:r>
              <a:rPr lang="cs-CZ" altLang="sk-SK"/>
              <a:t>Pátá úroveň</a:t>
            </a:r>
            <a:endParaRPr lang="en-US" altLang="sk-SK"/>
          </a:p>
        </p:txBody>
      </p:sp>
      <p:sp>
        <p:nvSpPr>
          <p:cNvPr id="10" name="Zástupný symbol pro datum 9">
            <a:extLst>
              <a:ext uri="{FF2B5EF4-FFF2-40B4-BE49-F238E27FC236}">
                <a16:creationId xmlns:a16="http://schemas.microsoft.com/office/drawing/2014/main" id="{71BFB2F3-CB2B-4030-B31F-8552B14AE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2" name="Zástupný symbol pro zápatí 21">
            <a:extLst>
              <a:ext uri="{FF2B5EF4-FFF2-40B4-BE49-F238E27FC236}">
                <a16:creationId xmlns:a16="http://schemas.microsoft.com/office/drawing/2014/main" id="{06B0096C-7A75-4B42-9E20-3C6A9F76A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8" name="Zástupný symbol pro číslo snímku 17">
            <a:extLst>
              <a:ext uri="{FF2B5EF4-FFF2-40B4-BE49-F238E27FC236}">
                <a16:creationId xmlns:a16="http://schemas.microsoft.com/office/drawing/2014/main" id="{DB46F077-9C05-4373-9141-0A617927F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990E6DB0-0B87-4182-B822-1A9F7BA5A945}" type="slidenum">
              <a:rPr lang="cs-CZ" altLang="sk-SK"/>
              <a:pPr/>
              <a:t>‹#›</a:t>
            </a:fld>
            <a:endParaRPr lang="cs-CZ" altLang="sk-SK"/>
          </a:p>
        </p:txBody>
      </p:sp>
      <p:grpSp>
        <p:nvGrpSpPr>
          <p:cNvPr id="1033" name="Skupina 1">
            <a:extLst>
              <a:ext uri="{FF2B5EF4-FFF2-40B4-BE49-F238E27FC236}">
                <a16:creationId xmlns:a16="http://schemas.microsoft.com/office/drawing/2014/main" id="{A3111C11-A765-4A2C-81EB-93E6090F8B47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lný tvar 11">
              <a:extLst>
                <a:ext uri="{FF2B5EF4-FFF2-40B4-BE49-F238E27FC236}">
                  <a16:creationId xmlns:a16="http://schemas.microsoft.com/office/drawing/2014/main" id="{28E74E59-218F-4297-B2D5-4F3D2727B4C6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Volný tvar 12">
              <a:extLst>
                <a:ext uri="{FF2B5EF4-FFF2-40B4-BE49-F238E27FC236}">
                  <a16:creationId xmlns:a16="http://schemas.microsoft.com/office/drawing/2014/main" id="{4B7995D6-70A4-4E11-93E0-FFDBCB7073AD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8" r:id="rId1"/>
    <p:sldLayoutId id="2147485040" r:id="rId2"/>
    <p:sldLayoutId id="2147485049" r:id="rId3"/>
    <p:sldLayoutId id="2147485041" r:id="rId4"/>
    <p:sldLayoutId id="2147485042" r:id="rId5"/>
    <p:sldLayoutId id="2147485043" r:id="rId6"/>
    <p:sldLayoutId id="2147485044" r:id="rId7"/>
    <p:sldLayoutId id="2147485045" r:id="rId8"/>
    <p:sldLayoutId id="2147485050" r:id="rId9"/>
    <p:sldLayoutId id="2147485046" r:id="rId10"/>
    <p:sldLayoutId id="21474850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k.wikipedia.org/wiki/Bezpe%C4%8Dnos%C5%A5#cite_note-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31B52BA-8159-4E62-874D-1D4CB5462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863600"/>
            <a:ext cx="7743825" cy="765175"/>
          </a:xfrm>
        </p:spPr>
        <p:txBody>
          <a:bodyPr>
            <a:normAutofit fontScale="90000"/>
          </a:bodyPr>
          <a:lstStyle/>
          <a:p>
            <a:pPr algn="ctr" defTabSz="1014413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br>
              <a:rPr lang="sk-SK" sz="1800" b="1" dirty="0">
                <a:cs typeface="Times New Roman" pitchFamily="18" charset="0"/>
              </a:rPr>
            </a:br>
            <a:br>
              <a:rPr lang="sk-SK" sz="1800" b="1" dirty="0">
                <a:cs typeface="Times New Roman" pitchFamily="18" charset="0"/>
              </a:rPr>
            </a:br>
            <a:br>
              <a:rPr lang="sk-SK" sz="1800" b="1" dirty="0">
                <a:cs typeface="Times New Roman" pitchFamily="18" charset="0"/>
              </a:rPr>
            </a:br>
            <a:r>
              <a:rPr lang="sk-SK" sz="2700" b="1" dirty="0">
                <a:solidFill>
                  <a:schemeClr val="tx1"/>
                </a:solidFill>
                <a:cs typeface="Times New Roman" pitchFamily="18" charset="0"/>
              </a:rPr>
              <a:t>Akadémia ozbrojených síl gen. M. R. Štefánika</a:t>
            </a:r>
            <a:br>
              <a:rPr lang="sk-SK" sz="1800" b="1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sk-SK" sz="1800" b="1" dirty="0">
                <a:solidFill>
                  <a:schemeClr val="tx1"/>
                </a:solidFill>
                <a:cs typeface="Times New Roman" pitchFamily="18" charset="0"/>
              </a:rPr>
              <a:t>Katedra bezpečnosti a obrany</a:t>
            </a:r>
            <a:endParaRPr lang="cs-CZ" sz="1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08D455B-9AF6-4A49-ADEB-05A7BC5356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2205038"/>
            <a:ext cx="8713788" cy="403225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3600" b="1" i="1" dirty="0">
              <a:solidFill>
                <a:srgbClr val="FF0000"/>
              </a:solidFill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2000" b="1" dirty="0">
                <a:solidFill>
                  <a:srgbClr val="FF0000"/>
                </a:solidFill>
                <a:cs typeface="Times New Roman" pitchFamily="18" charset="0"/>
              </a:rPr>
              <a:t>Téma 1</a:t>
            </a: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sk-SK" sz="2800" b="1" dirty="0">
                <a:solidFill>
                  <a:srgbClr val="FF0000"/>
                </a:solidFill>
                <a:cs typeface="Times New Roman" pitchFamily="18" charset="0"/>
              </a:rPr>
              <a:t>BEZPEČNOSŤ</a:t>
            </a: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 i="1" dirty="0"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2000" b="1" i="1" dirty="0">
                <a:cs typeface="Times New Roman" pitchFamily="18" charset="0"/>
              </a:rPr>
              <a:t>Prednáška</a:t>
            </a:r>
            <a:endParaRPr lang="sk-SK" sz="2000" b="1" dirty="0"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 dirty="0"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 dirty="0"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2000" b="1" dirty="0">
                <a:cs typeface="Times New Roman" pitchFamily="18" charset="0"/>
              </a:rPr>
              <a:t>Ing. Ján MIŠÍK, PhD. EUR ING</a:t>
            </a: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b="1" dirty="0">
                <a:cs typeface="Times New Roman" pitchFamily="18" charset="0"/>
              </a:rPr>
              <a:t>jan.misik@aos.sk</a:t>
            </a:r>
            <a:endParaRPr lang="sk-SK" sz="2000" b="1" dirty="0"/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 dirty="0"/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2000" b="1" dirty="0"/>
              <a:t>2021</a:t>
            </a:r>
          </a:p>
        </p:txBody>
      </p:sp>
      <p:sp>
        <p:nvSpPr>
          <p:cNvPr id="6148" name="Picture 9" descr="http://www.zu-zel.sk/img/ineLogo/zu_logo_transp.gif">
            <a:extLst>
              <a:ext uri="{FF2B5EF4-FFF2-40B4-BE49-F238E27FC236}">
                <a16:creationId xmlns:a16="http://schemas.microsoft.com/office/drawing/2014/main" id="{995776F0-583D-40A3-8C64-DDAED8C2F2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25" y="785813"/>
            <a:ext cx="121443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>
              <a:latin typeface="Arial" panose="020B0604020202020204" pitchFamily="34" charset="0"/>
            </a:endParaRPr>
          </a:p>
        </p:txBody>
      </p:sp>
      <p:pic>
        <p:nvPicPr>
          <p:cNvPr id="6149" name="Picture 6" descr="vacsi_erb">
            <a:extLst>
              <a:ext uri="{FF2B5EF4-FFF2-40B4-BE49-F238E27FC236}">
                <a16:creationId xmlns:a16="http://schemas.microsoft.com/office/drawing/2014/main" id="{63C50B58-488F-4928-9F31-8A7B4BA3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663575"/>
            <a:ext cx="82073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>
            <a:extLst>
              <a:ext uri="{FF2B5EF4-FFF2-40B4-BE49-F238E27FC236}">
                <a16:creationId xmlns:a16="http://schemas.microsoft.com/office/drawing/2014/main" id="{88576A01-4FEF-4DBC-87AB-68114527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92125"/>
          </a:xfrm>
        </p:spPr>
        <p:txBody>
          <a:bodyPr/>
          <a:lstStyle/>
          <a:p>
            <a:pPr algn="ctr"/>
            <a:r>
              <a:rPr lang="sk-SK" altLang="sk-SK" sz="2000" b="1"/>
              <a:t>Bezpečnosť podľa ISO/IEC Guide 51:2014</a:t>
            </a:r>
          </a:p>
        </p:txBody>
      </p:sp>
      <p:sp>
        <p:nvSpPr>
          <p:cNvPr id="12291" name="Zástupný symbol obsahu 2">
            <a:extLst>
              <a:ext uri="{FF2B5EF4-FFF2-40B4-BE49-F238E27FC236}">
                <a16:creationId xmlns:a16="http://schemas.microsoft.com/office/drawing/2014/main" id="{40AA6F89-9FD2-45C9-9495-51F23E07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68875"/>
          </a:xfrm>
        </p:spPr>
        <p:txBody>
          <a:bodyPr/>
          <a:lstStyle/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Základná definícia podľa </a:t>
            </a:r>
            <a:r>
              <a:rPr lang="sk-SK" altLang="sk-SK" sz="1600" b="1" dirty="0"/>
              <a:t>ISO/IEC </a:t>
            </a:r>
            <a:r>
              <a:rPr lang="sk-SK" altLang="sk-SK" sz="1600" b="1" dirty="0" err="1"/>
              <a:t>Guide</a:t>
            </a:r>
            <a:r>
              <a:rPr lang="sk-SK" altLang="sk-SK" sz="1600" b="1" dirty="0"/>
              <a:t> 51:2014 </a:t>
            </a:r>
            <a:r>
              <a:rPr lang="pl-PL" altLang="sk-SK" sz="1600" b="1" dirty="0"/>
              <a:t>Aspekty bezpečnosti - návod na ich zahrnutie do noriem</a:t>
            </a:r>
            <a:r>
              <a:rPr lang="pl-PL" altLang="sk-SK" sz="1600" dirty="0"/>
              <a:t> 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bezpečnosť -</a:t>
            </a:r>
            <a:r>
              <a:rPr lang="sk-SK" altLang="sk-SK" sz="1600" dirty="0"/>
              <a:t> </a:t>
            </a:r>
            <a:r>
              <a:rPr lang="sk-SK" altLang="sk-SK" sz="1600" b="1" i="1" dirty="0"/>
              <a:t>neprítomnosť rizika, ktoré nie je prijateľné </a:t>
            </a:r>
            <a:r>
              <a:rPr lang="sk-SK" altLang="sk-SK" sz="1600" i="1" dirty="0"/>
              <a:t>(</a:t>
            </a:r>
            <a:r>
              <a:rPr lang="en-US" altLang="sk-SK" sz="1600" i="1" dirty="0"/>
              <a:t>safety</a:t>
            </a:r>
            <a:r>
              <a:rPr lang="sk-SK" altLang="sk-SK" sz="1600" i="1" dirty="0"/>
              <a:t> - </a:t>
            </a:r>
            <a:r>
              <a:rPr lang="en-US" altLang="sk-SK" sz="1600" i="1" dirty="0"/>
              <a:t>freedom from </a:t>
            </a:r>
            <a:r>
              <a:rPr lang="sk-SK" altLang="sk-SK" sz="1600" i="1" dirty="0"/>
              <a:t>risk </a:t>
            </a:r>
            <a:r>
              <a:rPr lang="en-US" altLang="sk-SK" sz="1600" i="1" dirty="0"/>
              <a:t>which is not tolerable</a:t>
            </a:r>
            <a:r>
              <a:rPr lang="sk-SK" altLang="sk-SK" sz="1600" i="1" dirty="0"/>
              <a:t>),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Termín </a:t>
            </a:r>
            <a:r>
              <a:rPr lang="sk-SK" altLang="sk-SK" sz="1600" b="1" dirty="0"/>
              <a:t>bezpečný, istý, spoľahlivý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safe</a:t>
            </a:r>
            <a:r>
              <a:rPr lang="sk-SK" altLang="sk-SK" sz="1600" i="1" dirty="0"/>
              <a:t>) </a:t>
            </a:r>
            <a:r>
              <a:rPr lang="sk-SK" altLang="sk-SK" sz="1600" dirty="0"/>
              <a:t>široká verejnosť často chápe ako </a:t>
            </a:r>
            <a:r>
              <a:rPr lang="sk-SK" altLang="sk-SK" sz="1600" b="1" i="1" dirty="0"/>
              <a:t>stav existencie (bytia, života) chránený pred všetkými rizikami. 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Takéto chápanie je však sporné: </a:t>
            </a:r>
            <a:r>
              <a:rPr lang="sk-SK" altLang="sk-SK" sz="1600" b="1" dirty="0"/>
              <a:t>bezpečný alebo istý, spoľahlivý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safe</a:t>
            </a:r>
            <a:r>
              <a:rPr lang="sk-SK" altLang="sk-SK" sz="1600" i="1" dirty="0"/>
              <a:t>) </a:t>
            </a:r>
            <a:r>
              <a:rPr lang="sk-SK" altLang="sk-SK" sz="1600" dirty="0"/>
              <a:t>je skôr </a:t>
            </a:r>
            <a:r>
              <a:rPr lang="sk-SK" altLang="sk-SK" sz="1600" b="1" i="1" dirty="0"/>
              <a:t>stav, chránený pred rozpoznanými rizikami, ktoré pravdepodobne spôsobujú  ujmu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harm</a:t>
            </a:r>
            <a:r>
              <a:rPr lang="sk-SK" altLang="sk-SK" sz="1600" i="1" dirty="0"/>
              <a:t>). 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Určitá úroveň rizika je pritom obsiahnutá v každom produkte alebo systéme. 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Použitie termínov </a:t>
            </a:r>
            <a:r>
              <a:rPr lang="sk-SK" altLang="sk-SK" sz="1600" b="1" dirty="0"/>
              <a:t>bezpečnosť, bezpečnostný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safety</a:t>
            </a:r>
            <a:r>
              <a:rPr lang="sk-SK" altLang="sk-SK" sz="1600" i="1" dirty="0"/>
              <a:t>) </a:t>
            </a:r>
            <a:r>
              <a:rPr lang="sk-SK" altLang="sk-SK" sz="1600" dirty="0"/>
              <a:t>a </a:t>
            </a:r>
            <a:r>
              <a:rPr lang="sk-SK" altLang="sk-SK" sz="1600" b="1" dirty="0"/>
              <a:t>bezpečný, istý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safe</a:t>
            </a:r>
            <a:r>
              <a:rPr lang="sk-SK" altLang="sk-SK" sz="1600" i="1" dirty="0"/>
              <a:t>) </a:t>
            </a:r>
            <a:r>
              <a:rPr lang="sk-SK" altLang="sk-SK" sz="1600" dirty="0"/>
              <a:t>ako popisujúce prídavné meno by sa nemalo využívať, ak nie sú pridané žiadne ďalšie potrebné informácie. 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Navyše sa pravdepodobne chybne vysvetľujú ako </a:t>
            </a:r>
            <a:r>
              <a:rPr lang="sk-SK" altLang="sk-SK" sz="1600" i="1" dirty="0"/>
              <a:t>istota neprítomnosti rizika</a:t>
            </a:r>
            <a:r>
              <a:rPr lang="sk-SK" altLang="sk-SK" sz="1600" dirty="0"/>
              <a:t>. 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Odporúčaný prístup je nahradiť všade, kde je to možné, termíny </a:t>
            </a:r>
            <a:r>
              <a:rPr lang="sk-SK" altLang="sk-SK" sz="1600" b="1" dirty="0"/>
              <a:t>bezpečnosť a bezpečný </a:t>
            </a:r>
            <a:r>
              <a:rPr lang="sk-SK" altLang="sk-SK" sz="1600" b="1" i="1" dirty="0"/>
              <a:t>pridaním cieľa (koho, čoho bezpečnosť),</a:t>
            </a:r>
            <a:r>
              <a:rPr lang="sk-SK" altLang="sk-SK" sz="1600" dirty="0"/>
              <a:t> napr. ochranná prilba namiesto bezpečnostná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safety</a:t>
            </a:r>
            <a:r>
              <a:rPr lang="sk-SK" altLang="sk-SK" sz="1600" i="1" dirty="0"/>
              <a:t>) </a:t>
            </a:r>
            <a:r>
              <a:rPr lang="sk-SK" altLang="sk-SK" sz="1600" dirty="0"/>
              <a:t>prilba, protišmyková podlaha namiesto bezpečná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safe</a:t>
            </a:r>
            <a:r>
              <a:rPr lang="sk-SK" altLang="sk-SK" sz="1600" i="1" dirty="0"/>
              <a:t>) </a:t>
            </a:r>
            <a:r>
              <a:rPr lang="sk-SK" altLang="sk-SK" sz="1600" dirty="0"/>
              <a:t>podlaha.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sk-SK" sz="1600" dirty="0"/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endParaRPr lang="sk-SK" altLang="sk-SK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>
            <a:extLst>
              <a:ext uri="{FF2B5EF4-FFF2-40B4-BE49-F238E27FC236}">
                <a16:creationId xmlns:a16="http://schemas.microsoft.com/office/drawing/2014/main" id="{4D30BC2F-BE44-4839-8089-46775E59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09588"/>
          </a:xfrm>
        </p:spPr>
        <p:txBody>
          <a:bodyPr/>
          <a:lstStyle/>
          <a:p>
            <a:pPr algn="ctr"/>
            <a:r>
              <a:rPr lang="sk-SK" altLang="sk-SK" sz="2000" b="1"/>
              <a:t>ÚROVEŇ BEZPEČNOSTI </a:t>
            </a:r>
            <a:endParaRPr lang="sk-SK" altLang="sk-SK" sz="2000"/>
          </a:p>
        </p:txBody>
      </p:sp>
      <p:sp>
        <p:nvSpPr>
          <p:cNvPr id="29699" name="Zástupný symbol pro obsah 2">
            <a:extLst>
              <a:ext uri="{FF2B5EF4-FFF2-40B4-BE49-F238E27FC236}">
                <a16:creationId xmlns:a16="http://schemas.microsoft.com/office/drawing/2014/main" id="{0505E10A-7CF6-4593-864B-44BF2696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240338"/>
          </a:xfrm>
        </p:spPr>
        <p:txBody>
          <a:bodyPr/>
          <a:lstStyle/>
          <a:p>
            <a:pPr marL="265113" indent="-265113" algn="just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Úroveň bezpečnosti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Level</a:t>
            </a:r>
            <a:r>
              <a:rPr lang="sk-SK" altLang="sk-SK" sz="1600" i="1" dirty="0"/>
              <a:t> </a:t>
            </a:r>
            <a:r>
              <a:rPr lang="sk-SK" altLang="sk-SK" sz="1600" i="1" dirty="0" err="1"/>
              <a:t>of</a:t>
            </a:r>
            <a:r>
              <a:rPr lang="sk-SK" altLang="sk-SK" sz="1600" i="1" dirty="0"/>
              <a:t> </a:t>
            </a:r>
            <a:r>
              <a:rPr lang="sk-SK" altLang="sk-SK" sz="1600" i="1" dirty="0" err="1"/>
              <a:t>Safety</a:t>
            </a:r>
            <a:r>
              <a:rPr lang="sk-SK" altLang="sk-SK" sz="1600" i="1" dirty="0"/>
              <a:t>) </a:t>
            </a:r>
            <a:r>
              <a:rPr lang="sk-SK" altLang="sk-SK" sz="1600" dirty="0"/>
              <a:t>– úroveň bezpečnosti systému, reprezentujúca kvalitu systému, vyjadrenú prostredníctvom </a:t>
            </a:r>
            <a:r>
              <a:rPr lang="sk-SK" altLang="sk-SK" sz="1600" b="1" i="1" dirty="0"/>
              <a:t>indikátorov bezpečnosti. </a:t>
            </a:r>
            <a:endParaRPr lang="sk-SK" altLang="sk-SK" sz="1600" dirty="0"/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</a:t>
            </a:r>
            <a:r>
              <a:rPr lang="sk-SK" sz="1600" b="1" dirty="0"/>
              <a:t>Indikátory bezpečnosti </a:t>
            </a:r>
            <a:r>
              <a:rPr lang="sk-SK" sz="1600" i="1" dirty="0"/>
              <a:t>(</a:t>
            </a:r>
            <a:r>
              <a:rPr lang="sk-SK" sz="1600" i="1" dirty="0" err="1"/>
              <a:t>Safety</a:t>
            </a:r>
            <a:r>
              <a:rPr lang="sk-SK" sz="1600" i="1" dirty="0"/>
              <a:t> </a:t>
            </a:r>
            <a:r>
              <a:rPr lang="sk-SK" sz="1600" i="1" dirty="0" err="1"/>
              <a:t>indicators</a:t>
            </a:r>
            <a:r>
              <a:rPr lang="sk-SK" sz="1600" i="1" dirty="0"/>
              <a:t>) </a:t>
            </a:r>
            <a:r>
              <a:rPr lang="sk-SK" sz="1600" dirty="0"/>
              <a:t>– parametre ktoré charakterizujú a/alebo stelesňujú úroveň bezpečnosti systému </a:t>
            </a:r>
            <a:endParaRPr lang="sk-SK" altLang="sk-SK" sz="1600" b="1" dirty="0"/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Prijateľná úroveň bezpečnosti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Acceptable</a:t>
            </a:r>
            <a:r>
              <a:rPr lang="sk-SK" altLang="sk-SK" sz="1600" i="1" dirty="0"/>
              <a:t> </a:t>
            </a:r>
            <a:r>
              <a:rPr lang="sk-SK" altLang="sk-SK" sz="1600" i="1" dirty="0" err="1"/>
              <a:t>Level</a:t>
            </a:r>
            <a:r>
              <a:rPr lang="sk-SK" altLang="sk-SK" sz="1600" i="1" dirty="0"/>
              <a:t> </a:t>
            </a:r>
            <a:r>
              <a:rPr lang="sk-SK" altLang="sk-SK" sz="1600" i="1" dirty="0" err="1"/>
              <a:t>of</a:t>
            </a:r>
            <a:r>
              <a:rPr lang="sk-SK" altLang="sk-SK" sz="1600" i="1" dirty="0"/>
              <a:t> </a:t>
            </a:r>
            <a:r>
              <a:rPr lang="sk-SK" altLang="sk-SK" sz="1600" i="1" dirty="0" err="1"/>
              <a:t>Safety</a:t>
            </a:r>
            <a:r>
              <a:rPr lang="sk-SK" altLang="sk-SK" sz="1600" i="1" dirty="0"/>
              <a:t>, </a:t>
            </a:r>
            <a:r>
              <a:rPr lang="sk-SK" altLang="sk-SK" sz="1600" i="1" dirty="0" err="1"/>
              <a:t>AloS</a:t>
            </a:r>
            <a:r>
              <a:rPr lang="sk-SK" altLang="sk-SK" sz="1600" i="1" dirty="0"/>
              <a:t>):</a:t>
            </a:r>
          </a:p>
          <a:p>
            <a:pPr marL="265113" indent="-26511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dirty="0"/>
              <a:t>minimálny stupeň/ úroveň bezpečnosti, ktorá musí byť zaistená systémom v praxi, </a:t>
            </a:r>
          </a:p>
          <a:p>
            <a:pPr marL="265113" indent="-26511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dirty="0"/>
              <a:t>vyjadruje bezpečnostné ciele stanovené vrcholovým manažmentom organizácie,</a:t>
            </a:r>
          </a:p>
          <a:p>
            <a:pPr marL="265113" indent="-26511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dirty="0"/>
              <a:t>požadovaná úroveň bezpečnosti sa dosiahne vtedy, keď pre normálny (štandardný) priebeh činnosti (chod systému) nie je potrebné prijímať špecifické opatrenia. 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V praxi sa koncept </a:t>
            </a:r>
            <a:r>
              <a:rPr lang="sk-SK" altLang="sk-SK" sz="1600" b="1" dirty="0"/>
              <a:t>prijateľnej úrovne bezpečnosti </a:t>
            </a:r>
            <a:r>
              <a:rPr lang="sk-SK" altLang="sk-SK" sz="1600" dirty="0"/>
              <a:t>vyjadruje dvoma parametrami: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dirty="0"/>
              <a:t>indikátory bezpečnosti,</a:t>
            </a:r>
            <a:endParaRPr lang="sk-SK" altLang="sk-SK" sz="1600" dirty="0"/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dirty="0"/>
              <a:t>ciele bezpečnosti,</a:t>
            </a:r>
            <a:r>
              <a:rPr lang="sk-SK" altLang="sk-SK" sz="1600" dirty="0"/>
              <a:t> 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dirty="0"/>
              <a:t>a realizuje sa prostredníctvom rôznych </a:t>
            </a:r>
            <a:r>
              <a:rPr lang="sk-SK" altLang="sk-SK" sz="1600" b="1" dirty="0"/>
              <a:t>bezpečnostných požiadaviek. 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sz="1600" b="1" dirty="0"/>
              <a:t>	Požiadavka</a:t>
            </a:r>
            <a:r>
              <a:rPr lang="sk-SK" sz="1600" dirty="0"/>
              <a:t> </a:t>
            </a:r>
            <a:r>
              <a:rPr lang="sk-SK" sz="1600" i="1" dirty="0"/>
              <a:t>(</a:t>
            </a:r>
            <a:r>
              <a:rPr lang="sk-SK" sz="1600" i="1" dirty="0" err="1"/>
              <a:t>requirement</a:t>
            </a:r>
            <a:r>
              <a:rPr lang="sk-SK" sz="1600" i="1" dirty="0"/>
              <a:t>)</a:t>
            </a:r>
            <a:r>
              <a:rPr lang="sk-SK" sz="1600" dirty="0"/>
              <a:t> – potreba alebo očakávanie, ktoré je stanovené, všeobecne predpokladané alebo záväzné: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600" b="1" i="1" dirty="0"/>
              <a:t>všeobecne predpokladaná požiadavka </a:t>
            </a:r>
            <a:r>
              <a:rPr lang="sk-SK" sz="1600" dirty="0"/>
              <a:t>znamená, že ide o zvyk alebo bežnú prax organizácie a zainteresovaných účastníkov (strán), že uvažovaná potreba alebo očakávanie sa  predpokladajú,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600" b="1" i="1" dirty="0"/>
              <a:t>špecifická požiadavka </a:t>
            </a:r>
            <a:r>
              <a:rPr lang="sk-SK" sz="1600" dirty="0"/>
              <a:t>je tá, ktorá je stanovená napr. v zdokumentovanej informácii Systému manažérstva bezpečnosti. 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endParaRPr lang="sk-SK" altLang="sk-SK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>
            <a:extLst>
              <a:ext uri="{FF2B5EF4-FFF2-40B4-BE49-F238E27FC236}">
                <a16:creationId xmlns:a16="http://schemas.microsoft.com/office/drawing/2014/main" id="{E4F65A29-D10C-4355-9EEE-2A7FAFF0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38150"/>
          </a:xfrm>
        </p:spPr>
        <p:txBody>
          <a:bodyPr/>
          <a:lstStyle/>
          <a:p>
            <a:pPr algn="ctr"/>
            <a:r>
              <a:rPr lang="sk-SK" altLang="sk-SK" sz="2000" b="1"/>
              <a:t>INDIKÁTORY BEZPEČNOSTI</a:t>
            </a:r>
          </a:p>
        </p:txBody>
      </p:sp>
      <p:sp>
        <p:nvSpPr>
          <p:cNvPr id="35843" name="Zástupný symbol pro obsah 2">
            <a:extLst>
              <a:ext uri="{FF2B5EF4-FFF2-40B4-BE49-F238E27FC236}">
                <a16:creationId xmlns:a16="http://schemas.microsoft.com/office/drawing/2014/main" id="{AB70626B-24DA-4DA0-B963-10A75F96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268413"/>
            <a:ext cx="8472487" cy="5400675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 b="1"/>
              <a:t>	</a:t>
            </a:r>
            <a:r>
              <a:rPr lang="sk-SK" altLang="en-US" sz="1600" b="1"/>
              <a:t> Indikátory bezpečnosti </a:t>
            </a:r>
            <a:r>
              <a:rPr lang="sk-SK" altLang="en-US" sz="1600"/>
              <a:t>sú definované ako </a:t>
            </a:r>
            <a:r>
              <a:rPr lang="sk-SK" altLang="en-US" sz="1600" b="1"/>
              <a:t>merateľné prevádzkové premenné</a:t>
            </a:r>
            <a:r>
              <a:rPr lang="sk-SK" altLang="en-US" sz="1600" b="1" i="1"/>
              <a:t>,</a:t>
            </a:r>
            <a:r>
              <a:rPr lang="sk-SK" altLang="en-US" sz="1600"/>
              <a:t> ktoré môžu byť využité na popis rozsiahlejšieho javu alebo časti skutočnosti.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en-US" sz="1600"/>
              <a:t>	</a:t>
            </a:r>
            <a:r>
              <a:rPr lang="sk-SK" altLang="en-US" sz="1600" b="1"/>
              <a:t>Indikátory bezpečnosti </a:t>
            </a:r>
            <a:r>
              <a:rPr lang="sk-SK" altLang="en-US" sz="1600" b="1" i="1"/>
              <a:t>umožňujú organizácii merať a preukázať dosiahnutie stanovených cieľo</a:t>
            </a:r>
            <a:r>
              <a:rPr lang="sk-SK" altLang="en-US" sz="1600"/>
              <a:t>v, preto by mali byť </a:t>
            </a:r>
            <a:r>
              <a:rPr lang="sk-SK" altLang="en-US" sz="1600" b="1"/>
              <a:t>ľahko merateľné</a:t>
            </a:r>
            <a:r>
              <a:rPr lang="sk-SK" altLang="en-US" sz="1600"/>
              <a:t>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en-US" sz="1600"/>
              <a:t>	Všeobecne platí, že indikátory bezpečnosti sú uvedené z hľadiska </a:t>
            </a:r>
            <a:r>
              <a:rPr lang="sk-SK" altLang="en-US" sz="1600" b="1" i="1"/>
              <a:t>frekvencie výskytu škodlivej udalosti.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en-US" sz="1600" b="1" i="1"/>
              <a:t>	</a:t>
            </a:r>
            <a:r>
              <a:rPr lang="sk-SK" altLang="en-US" sz="1600" b="1"/>
              <a:t>Základnými vlastnosťami ukazovateľov bezpečnosti sú: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en-US" sz="1600" b="1" i="1"/>
              <a:t>poskytovanie číselných hodnôt,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en-US" sz="1600" b="1" i="1"/>
              <a:t>pravidelná aktualizácia,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en-US" sz="1600" b="1" i="1"/>
              <a:t>každý ukazovateľ pokrýva špecifickú časť bezpečnosti. </a:t>
            </a:r>
          </a:p>
          <a:p>
            <a:pPr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</a:t>
            </a:r>
            <a:r>
              <a:rPr lang="sk-SK" altLang="en-US" sz="1600" b="1"/>
              <a:t>Hodnota indikátora bezpečnosti </a:t>
            </a:r>
            <a:r>
              <a:rPr lang="sk-SK" altLang="en-US" sz="1600" i="1"/>
              <a:t>(Value of a Safety Indicator) </a:t>
            </a:r>
            <a:r>
              <a:rPr lang="sk-SK" altLang="en-US" sz="1600"/>
              <a:t>znamená kvantifikáciu indikátora bezpečnosti, rozlišujú sa druhy indikátorov :</a:t>
            </a:r>
            <a:endParaRPr lang="sk-SK" altLang="sk-SK" sz="160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reaktívne indikátory</a:t>
            </a:r>
            <a:r>
              <a:rPr lang="sk-SK" altLang="sk-SK" sz="1600"/>
              <a:t> vyjadrujú </a:t>
            </a:r>
            <a:r>
              <a:rPr lang="sk-SK" altLang="sk-SK" sz="1600" b="1" i="1"/>
              <a:t>počet určitých bezpečnostných udalostí za určité obdobie, </a:t>
            </a:r>
            <a:r>
              <a:rPr lang="sk-SK" altLang="sk-SK" sz="1600"/>
              <a:t>napr. rast, frekvencia, počet nehôd; rast, frekvencia, počet incidentov, úroveň zhody s legislatívou, atď., 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prediktívne indikátory </a:t>
            </a:r>
            <a:r>
              <a:rPr lang="sk-SK" altLang="sk-SK" sz="1600"/>
              <a:t>sa zaoberajú </a:t>
            </a:r>
            <a:r>
              <a:rPr lang="sk-SK" altLang="sk-SK" sz="1600" b="1" i="1"/>
              <a:t>monitorovaním prevádzkových procesov </a:t>
            </a:r>
            <a:r>
              <a:rPr lang="sk-SK" altLang="sk-SK" sz="1600"/>
              <a:t>so zameraním na ich kritické miesta a postavenie v kauzálnych diagramoch s ohľadom na vrcholové udalosti – </a:t>
            </a:r>
            <a:r>
              <a:rPr lang="sk-SK" altLang="sk-SK" sz="1600" b="1" i="1"/>
              <a:t>potenciálne nehody</a:t>
            </a:r>
            <a:r>
              <a:rPr lang="sk-SK" altLang="sk-SK" sz="1600"/>
              <a:t>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 b="1"/>
              <a:t>	</a:t>
            </a:r>
            <a:endParaRPr lang="sk-SK" altLang="sk-SK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>
            <a:extLst>
              <a:ext uri="{FF2B5EF4-FFF2-40B4-BE49-F238E27FC236}">
                <a16:creationId xmlns:a16="http://schemas.microsoft.com/office/drawing/2014/main" id="{DA4683F1-CF64-4017-8945-8A40BDBF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09588"/>
          </a:xfrm>
        </p:spPr>
        <p:txBody>
          <a:bodyPr/>
          <a:lstStyle/>
          <a:p>
            <a:pPr algn="ctr"/>
            <a:r>
              <a:rPr lang="sk-SK" altLang="sk-SK" sz="2000" b="1"/>
              <a:t>CIELE BEZPEČNOSTI</a:t>
            </a:r>
            <a:endParaRPr lang="sk-SK" altLang="sk-SK" sz="2000"/>
          </a:p>
        </p:txBody>
      </p:sp>
      <p:sp>
        <p:nvSpPr>
          <p:cNvPr id="16387" name="Zástupný symbol pro obsah 2">
            <a:extLst>
              <a:ext uri="{FF2B5EF4-FFF2-40B4-BE49-F238E27FC236}">
                <a16:creationId xmlns:a16="http://schemas.microsoft.com/office/drawing/2014/main" id="{CB7B1B87-28EE-4203-A8B0-03900815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28750"/>
            <a:ext cx="8362950" cy="5072063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Ciele bezpečnosti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Safety</a:t>
            </a:r>
            <a:r>
              <a:rPr lang="sk-SK" altLang="sk-SK" sz="1600" i="1" dirty="0"/>
              <a:t> </a:t>
            </a:r>
            <a:r>
              <a:rPr lang="sk-SK" altLang="sk-SK" sz="1600" i="1" dirty="0" err="1"/>
              <a:t>Targets</a:t>
            </a:r>
            <a:r>
              <a:rPr lang="sk-SK" altLang="sk-SK" sz="1600" i="1" dirty="0"/>
              <a:t>)</a:t>
            </a:r>
            <a:r>
              <a:rPr lang="sk-SK" altLang="sk-SK" sz="1600" dirty="0"/>
              <a:t>, niekde aj </a:t>
            </a:r>
            <a:r>
              <a:rPr lang="sk-SK" altLang="sk-SK" sz="1600" b="1" i="1" dirty="0"/>
              <a:t>výkonnostné ciele bezpečnosti</a:t>
            </a:r>
            <a:r>
              <a:rPr lang="sk-SK" altLang="sk-SK" sz="1600" dirty="0"/>
              <a:t> predstavujú konkrétne </a:t>
            </a:r>
            <a:r>
              <a:rPr lang="sk-SK" altLang="sk-SK" sz="1600" b="1" i="1" dirty="0"/>
              <a:t>kvantifikované ciele, ktoré sa majú dosiahnuť na zabezpečenie požadovanej (prijateľnej) úrovne bezpečnosti</a:t>
            </a:r>
            <a:r>
              <a:rPr lang="sk-SK" altLang="sk-SK" sz="1600" dirty="0"/>
              <a:t>. 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</a:t>
            </a:r>
            <a:r>
              <a:rPr lang="sk-SK" altLang="sk-SK" sz="1600" b="1" dirty="0"/>
              <a:t>Hodnota cieľa bezpečnosti </a:t>
            </a:r>
            <a:r>
              <a:rPr lang="sk-SK" altLang="sk-SK" sz="1600" i="1" dirty="0"/>
              <a:t>(</a:t>
            </a:r>
            <a:r>
              <a:rPr lang="sk-SK" altLang="sk-SK" sz="1600" i="1" dirty="0" err="1"/>
              <a:t>Value</a:t>
            </a:r>
            <a:r>
              <a:rPr lang="sk-SK" altLang="sk-SK" sz="1600" i="1" dirty="0"/>
              <a:t> </a:t>
            </a:r>
            <a:r>
              <a:rPr lang="sk-SK" altLang="sk-SK" sz="1600" i="1" dirty="0" err="1"/>
              <a:t>of</a:t>
            </a:r>
            <a:r>
              <a:rPr lang="sk-SK" altLang="sk-SK" sz="1600" i="1" dirty="0"/>
              <a:t> a </a:t>
            </a:r>
            <a:r>
              <a:rPr lang="sk-SK" altLang="sk-SK" sz="1600" i="1" dirty="0" err="1"/>
              <a:t>safety</a:t>
            </a:r>
            <a:r>
              <a:rPr lang="sk-SK" altLang="sk-SK" sz="1600" i="1" dirty="0"/>
              <a:t> </a:t>
            </a:r>
            <a:r>
              <a:rPr lang="sk-SK" altLang="sk-SK" sz="1600" i="1" dirty="0" err="1"/>
              <a:t>target</a:t>
            </a:r>
            <a:r>
              <a:rPr lang="sk-SK" altLang="sk-SK" sz="1600" i="1" dirty="0"/>
              <a:t>) </a:t>
            </a:r>
            <a:r>
              <a:rPr lang="sk-SK" altLang="sk-SK" sz="1600" dirty="0"/>
              <a:t>– </a:t>
            </a:r>
            <a:r>
              <a:rPr lang="sk-SK" altLang="sk-SK" sz="1600" b="1" i="1" dirty="0"/>
              <a:t>kvantifikácia cieľa bezpečnosti. 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</a:t>
            </a:r>
            <a:r>
              <a:rPr lang="sk-SK" altLang="sk-SK" sz="1600" b="1" dirty="0"/>
              <a:t>Ciele požadovanej bezpečnosti:</a:t>
            </a:r>
          </a:p>
          <a:p>
            <a:pPr marL="265113" indent="-26511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dirty="0"/>
              <a:t>stanovujú sa </a:t>
            </a:r>
            <a:r>
              <a:rPr lang="sk-SK" altLang="sk-SK" sz="1600" b="1" i="1" dirty="0"/>
              <a:t>v etape Plánovanie</a:t>
            </a:r>
            <a:r>
              <a:rPr lang="sk-SK" altLang="sk-SK" sz="1600" dirty="0"/>
              <a:t>, </a:t>
            </a:r>
          </a:p>
          <a:p>
            <a:pPr marL="265113" indent="-26511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dirty="0"/>
              <a:t>sú nastavené tak, aby sa dosiahla </a:t>
            </a:r>
            <a:r>
              <a:rPr lang="sk-SK" altLang="sk-SK" sz="1600" b="1" i="1" dirty="0"/>
              <a:t>prijateľná úroveň bezpečnosti</a:t>
            </a:r>
            <a:r>
              <a:rPr lang="sk-SK" altLang="sk-SK" sz="1600" i="1" dirty="0"/>
              <a:t>,</a:t>
            </a:r>
            <a:r>
              <a:rPr lang="sk-SK" altLang="sk-SK" sz="1600" dirty="0"/>
              <a:t> ktorú vrcholový manažment považuje za žiaducu a reálnu. </a:t>
            </a:r>
          </a:p>
          <a:p>
            <a:pPr marL="265113" lvl="1" indent="-26511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dirty="0"/>
              <a:t>skladá sa z </a:t>
            </a:r>
            <a:r>
              <a:rPr lang="sk-SK" altLang="sk-SK" sz="1600" b="1" i="1" dirty="0"/>
              <a:t>jedného alebo viacerých ukazovateľov výkonnosti v bezpečnosti</a:t>
            </a:r>
            <a:r>
              <a:rPr lang="sk-SK" altLang="sk-SK" sz="1600" dirty="0"/>
              <a:t>, spolu s požadovanými výsledkami vyjadrenými v týchto ukazovateľoch. </a:t>
            </a:r>
          </a:p>
          <a:p>
            <a:pPr marL="265113" indent="-26511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dirty="0"/>
              <a:t>môžu byť uvedené buď </a:t>
            </a:r>
            <a:r>
              <a:rPr lang="sk-SK" altLang="sk-SK" sz="1600" b="1" i="1" dirty="0"/>
              <a:t>v absolútnych alebo relatívnych hodnotách</a:t>
            </a:r>
            <a:r>
              <a:rPr lang="sk-SK" altLang="sk-SK" sz="1600" dirty="0"/>
              <a:t>. </a:t>
            </a:r>
          </a:p>
          <a:p>
            <a:pPr marL="265113" indent="-26511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dirty="0"/>
              <a:t>pravidelne sa </a:t>
            </a:r>
            <a:r>
              <a:rPr lang="sk-SK" altLang="sk-SK" sz="1600" b="1" i="1" dirty="0"/>
              <a:t>skúmajú a </a:t>
            </a:r>
            <a:r>
              <a:rPr lang="sk-SK" altLang="sk-SK" sz="1600" dirty="0"/>
              <a:t>podľa potreby </a:t>
            </a:r>
            <a:r>
              <a:rPr lang="sk-SK" altLang="sk-SK" sz="1600" b="1" i="1" dirty="0"/>
              <a:t>aktualizujú,</a:t>
            </a:r>
            <a:r>
              <a:rPr lang="sk-SK" altLang="sk-SK" sz="1600" dirty="0"/>
              <a:t> tieto hodnotenia sa vykonávajú ako súčasť strategického plánovania a zlepšovania bezpečnosti. 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Príkladom žiaduceho bezpečnostného výsledku  v absolútnom vyjadrení je napr.: menej než 1 smrteľná nehoda na 1 milión prevádzkových hodín. 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</a:t>
            </a:r>
            <a:r>
              <a:rPr lang="sk-SK" altLang="sk-SK" sz="1600" b="1" dirty="0"/>
              <a:t>Hlavným</a:t>
            </a:r>
            <a:r>
              <a:rPr lang="sk-SK" altLang="sk-SK" sz="1600" dirty="0"/>
              <a:t> </a:t>
            </a:r>
            <a:r>
              <a:rPr lang="sk-SK" altLang="sk-SK" sz="1600" b="1" dirty="0"/>
              <a:t>cieľom</a:t>
            </a:r>
            <a:r>
              <a:rPr lang="sk-SK" altLang="sk-SK" sz="1600" dirty="0"/>
              <a:t> </a:t>
            </a:r>
            <a:r>
              <a:rPr lang="sk-SK" altLang="sk-SK" sz="1600" b="1" dirty="0"/>
              <a:t>bezpečnosti </a:t>
            </a:r>
            <a:r>
              <a:rPr lang="sk-SK" altLang="sk-SK" sz="1600" dirty="0"/>
              <a:t>je kvalitatívne alebo kvantitatívne vyjadrenie, ktoré definuje ašpirácie a strategické ciele organizácie, týkajúce sa bezpečnosti prevádzky a poskytovaných služieb.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F32ACC-7F57-475E-9FE6-3589D0F9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64672"/>
          </a:xfrm>
        </p:spPr>
        <p:txBody>
          <a:bodyPr/>
          <a:lstStyle/>
          <a:p>
            <a:pPr algn="ctr">
              <a:defRPr/>
            </a:pPr>
            <a:r>
              <a:rPr lang="sk-SK" sz="2000" b="1" dirty="0"/>
              <a:t>POROVNANIE MOŽNÝCH INDIKÁTOROV A CIEĽOV BEZPEČNOSTI</a:t>
            </a:r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6A86B808-A9E6-48E8-B48D-5FBEB952B091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420938"/>
          <a:ext cx="7921625" cy="2879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94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effectLst/>
                        </a:rPr>
                        <a:t>Indikátory bezpečnosti</a:t>
                      </a:r>
                      <a:endParaRPr lang="sk-SK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>
                          <a:effectLst/>
                        </a:rPr>
                        <a:t>Ciele bezpečnosti</a:t>
                      </a:r>
                      <a:endParaRPr lang="sk-SK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40">
                <a:tc>
                  <a:txBody>
                    <a:bodyPr/>
                    <a:lstStyle/>
                    <a:p>
                      <a:pPr marL="201295" indent="-179705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  <a:effectLst/>
                        </a:rPr>
                        <a:t>rast/ frekvencia/ počet smrteľných nehôd</a:t>
                      </a:r>
                      <a:endParaRPr lang="sk-SK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b="1" dirty="0">
                          <a:effectLst/>
                        </a:rPr>
                        <a:t>zníženie rastu/ frekvencie/ počtu smrteľných nehôd</a:t>
                      </a:r>
                      <a:endParaRPr lang="sk-SK" sz="12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4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  <a:effectLst/>
                        </a:rPr>
                        <a:t>rast/ frekvencia/ počet zranení</a:t>
                      </a:r>
                      <a:endParaRPr lang="sk-SK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b="1" dirty="0">
                          <a:effectLst/>
                        </a:rPr>
                        <a:t>zníženie rastu/ frekvencie/ počtu zranení</a:t>
                      </a:r>
                      <a:endParaRPr lang="sk-SK" sz="12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  <a:effectLst/>
                        </a:rPr>
                        <a:t>rast/ frekvencia/ počet bezpečnostných  incidentov</a:t>
                      </a:r>
                      <a:endParaRPr lang="sk-SK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b="1" dirty="0">
                          <a:effectLst/>
                        </a:rPr>
                        <a:t>zníženie rastu/ frekvencie/ počtu bezpečnostných incidentov</a:t>
                      </a:r>
                      <a:endParaRPr lang="sk-SK" sz="12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24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  <a:effectLst/>
                        </a:rPr>
                        <a:t>rast/ frekvencia/ počet počítačových incidentov</a:t>
                      </a:r>
                      <a:endParaRPr lang="sk-SK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b="1" dirty="0">
                          <a:effectLst/>
                        </a:rPr>
                        <a:t>zníženie rastu/ frekvencie/ počtu počítačových incidentov</a:t>
                      </a:r>
                      <a:endParaRPr lang="sk-SK" sz="12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4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  <a:effectLst/>
                        </a:rPr>
                        <a:t>doba prerušenia činnosti</a:t>
                      </a:r>
                      <a:endParaRPr lang="sk-SK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b="1" dirty="0">
                          <a:effectLst/>
                        </a:rPr>
                        <a:t>zníženie doby prerušenia činností</a:t>
                      </a:r>
                      <a:endParaRPr lang="sk-SK" sz="12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4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  <a:effectLst/>
                        </a:rPr>
                        <a:t>veľkosť škôd spôsobených krádežami</a:t>
                      </a:r>
                      <a:endParaRPr lang="sk-SK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b="1" dirty="0">
                          <a:effectLst/>
                        </a:rPr>
                        <a:t>zníženie škôd spôsobených krádežami</a:t>
                      </a:r>
                      <a:endParaRPr lang="sk-SK" sz="12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47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  <a:effectLst/>
                        </a:rPr>
                        <a:t>vývoj /absencia/zhoda právnych noriem</a:t>
                      </a:r>
                      <a:endParaRPr lang="sk-SK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b="1" dirty="0">
                          <a:effectLst/>
                        </a:rPr>
                        <a:t>odstránenie nezhôd právnych noriem</a:t>
                      </a:r>
                      <a:endParaRPr lang="sk-SK" sz="12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94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  <a:effectLst/>
                        </a:rPr>
                        <a:t>vývoj/ absencia/ zhoda prevádzkových predpisov</a:t>
                      </a:r>
                      <a:endParaRPr lang="sk-SK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b="1" dirty="0">
                          <a:effectLst/>
                        </a:rPr>
                        <a:t>odstránenie nezhôd s prevádzkovými predpismi</a:t>
                      </a:r>
                      <a:endParaRPr lang="sk-SK" sz="12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93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  <a:effectLst/>
                        </a:rPr>
                        <a:t>počet previerok, kontrol a auditov</a:t>
                      </a:r>
                      <a:endParaRPr lang="sk-SK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sk-SK" sz="1200" b="1" dirty="0">
                          <a:effectLst/>
                        </a:rPr>
                        <a:t>zvýšenie počtu previerok, kontrol a auditov</a:t>
                      </a:r>
                      <a:endParaRPr lang="sk-SK" sz="12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adpis 1">
            <a:extLst>
              <a:ext uri="{FF2B5EF4-FFF2-40B4-BE49-F238E27FC236}">
                <a16:creationId xmlns:a16="http://schemas.microsoft.com/office/drawing/2014/main" id="{0BCFEF0A-515C-4150-8F37-554FEE34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5992"/>
            <a:ext cx="8229600" cy="1643074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2800" b="1" dirty="0"/>
              <a:t>3.</a:t>
            </a:r>
            <a:br>
              <a:rPr lang="sk-SK" dirty="0"/>
            </a:br>
            <a:r>
              <a:rPr lang="sk-SK" sz="2800" b="1" dirty="0"/>
              <a:t> VÝVOJ POJMU BEZPEČNOSŤ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>
            <a:extLst>
              <a:ext uri="{FF2B5EF4-FFF2-40B4-BE49-F238E27FC236}">
                <a16:creationId xmlns:a16="http://schemas.microsoft.com/office/drawing/2014/main" id="{EE1643A5-3383-41BC-8993-28494C6F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92125"/>
          </a:xfrm>
        </p:spPr>
        <p:txBody>
          <a:bodyPr/>
          <a:lstStyle/>
          <a:p>
            <a:pPr algn="ctr"/>
            <a:r>
              <a:rPr lang="sk-SK" altLang="sk-SK" sz="2000" b="1"/>
              <a:t>CHÁPANIE POJMU BEZPEČNOSŤ</a:t>
            </a:r>
          </a:p>
        </p:txBody>
      </p:sp>
      <p:sp>
        <p:nvSpPr>
          <p:cNvPr id="23555" name="Zástupný symbol pro obsah 2">
            <a:extLst>
              <a:ext uri="{FF2B5EF4-FFF2-40B4-BE49-F238E27FC236}">
                <a16:creationId xmlns:a16="http://schemas.microsoft.com/office/drawing/2014/main" id="{5505E04C-6442-44C6-B525-42A2EAC1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569325" cy="5473700"/>
          </a:xfrm>
        </p:spPr>
        <p:txBody>
          <a:bodyPr/>
          <a:lstStyle/>
          <a:p>
            <a:pPr marL="180975" indent="-180975"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Chápanie pojmu bezpečnosť prešlo v minulosti (a prechádza aj v súčasnosti) svojím vývojom. </a:t>
            </a:r>
          </a:p>
          <a:p>
            <a:pPr marL="180975" indent="-180975"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Len donedávna bola bezpečnosť vnímaná ako synonymum </a:t>
            </a:r>
            <a:r>
              <a:rPr lang="sk-SK" altLang="sk-SK" sz="1600" b="1" i="1"/>
              <a:t>života bez vojen</a:t>
            </a:r>
            <a:r>
              <a:rPr lang="sk-SK" altLang="sk-SK" sz="1600"/>
              <a:t>.</a:t>
            </a:r>
          </a:p>
          <a:p>
            <a:pPr marL="180975" indent="-180975"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V </a:t>
            </a:r>
            <a:r>
              <a:rPr lang="sk-SK" altLang="sk-SK" sz="1600" b="1"/>
              <a:t>období studenej vojny</a:t>
            </a:r>
            <a:r>
              <a:rPr lang="sk-SK" altLang="sk-SK" sz="1600"/>
              <a:t>, keď existoval bipolárny svet a ľudstvo čelilo hrozbe možnej globálnej vojny bola otázka bezpečnosti spájaná najmä so </a:t>
            </a:r>
            <a:r>
              <a:rPr lang="sk-SK" altLang="sk-SK" sz="1600" b="1" i="1"/>
              <a:t>zamedzením vzniku ničivého vojnového konfliktu medzi dvoma superveľmocami.</a:t>
            </a:r>
          </a:p>
          <a:p>
            <a:pPr marL="180975" indent="-180975"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V </a:t>
            </a:r>
            <a:r>
              <a:rPr lang="sk-SK" altLang="sk-SK" sz="1600" b="1"/>
              <a:t>súčasnom multipolárnom svete </a:t>
            </a:r>
            <a:r>
              <a:rPr lang="sk-SK" altLang="sk-SK" sz="1600"/>
              <a:t>sa </a:t>
            </a:r>
            <a:r>
              <a:rPr lang="sk-SK" altLang="sk-SK" sz="1600" b="1"/>
              <a:t>bezpečnosť </a:t>
            </a:r>
            <a:r>
              <a:rPr lang="sk-SK" altLang="sk-SK" sz="1600"/>
              <a:t>meria v prvom rade </a:t>
            </a:r>
            <a:r>
              <a:rPr lang="sk-SK" altLang="sk-SK" sz="1600" b="1" i="1"/>
              <a:t>nevojenskými prostriedkami</a:t>
            </a:r>
            <a:r>
              <a:rPr lang="sk-SK" altLang="sk-SK" sz="1600"/>
              <a:t> a </a:t>
            </a:r>
            <a:r>
              <a:rPr lang="sk-SK" altLang="sk-SK" sz="1600" b="1"/>
              <a:t>riziká a ohrozenia bezpečnosti </a:t>
            </a:r>
            <a:r>
              <a:rPr lang="sk-SK" altLang="sk-SK" sz="1600"/>
              <a:t>sú svojim charakterom prevažne </a:t>
            </a:r>
            <a:r>
              <a:rPr lang="sk-SK" altLang="sk-SK" sz="1600" b="1" i="1"/>
              <a:t>nevojenské,</a:t>
            </a:r>
            <a:r>
              <a:rPr lang="sk-SK" altLang="sk-SK" sz="1600"/>
              <a:t> ako sú:</a:t>
            </a:r>
          </a:p>
          <a:p>
            <a:pPr marL="180975" indent="-180975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i="1"/>
              <a:t>nestabilné politické režimy, </a:t>
            </a:r>
          </a:p>
          <a:p>
            <a:pPr marL="180975" indent="-180975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i="1"/>
              <a:t>nestabilné a nezabezpečené hranice umožňujúce nelegálnu migráciu a pašovanie (zbraní, drog, tovarov a pod.), </a:t>
            </a:r>
          </a:p>
          <a:p>
            <a:pPr marL="180975" indent="-180975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i="1"/>
              <a:t>terorizmus, </a:t>
            </a:r>
          </a:p>
          <a:p>
            <a:pPr marL="180975" indent="-180975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i="1"/>
              <a:t>etnické a náboženské konflikty, </a:t>
            </a:r>
          </a:p>
          <a:p>
            <a:pPr marL="180975" indent="-180975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i="1"/>
              <a:t>nedostatok prírodných zdrojov,</a:t>
            </a:r>
          </a:p>
          <a:p>
            <a:pPr marL="180975" indent="-180975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i="1"/>
              <a:t>organizovaný zločin a kriminalita.</a:t>
            </a:r>
            <a:endParaRPr lang="sk-SK" altLang="sk-SK" sz="1600"/>
          </a:p>
          <a:p>
            <a:pPr marL="180975" indent="-180975"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Bezpečnosť dnes nadobúda aj </a:t>
            </a:r>
            <a:r>
              <a:rPr lang="sk-SK" altLang="sk-SK" sz="1600" b="1" i="1"/>
              <a:t>sociálny rozmer </a:t>
            </a:r>
            <a:r>
              <a:rPr lang="sk-SK" altLang="sk-SK" sz="1600"/>
              <a:t>a vyžaduje si riešiť také problémy, ako je </a:t>
            </a:r>
            <a:r>
              <a:rPr lang="sk-SK" altLang="sk-SK" sz="1600" i="1"/>
              <a:t>nezamestnanosť, chudoba v tretích krajinách, masová migrácia a preľudnenosť v určitých aglomeráciách a závažné zdravotné problémy.</a:t>
            </a:r>
          </a:p>
          <a:p>
            <a:pPr marL="180975" indent="-180975"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</a:t>
            </a:r>
            <a:r>
              <a:rPr lang="sk-SK" altLang="sk-SK" sz="1600" b="1"/>
              <a:t>Podľa prístupu ku skúmaniu bezpečnosti je možné bezpečnostné štúdie rozdeliť na</a:t>
            </a:r>
            <a:r>
              <a:rPr lang="sk-SK" altLang="sk-SK" sz="1600"/>
              <a:t>: </a:t>
            </a:r>
          </a:p>
          <a:p>
            <a:pPr marL="180975" indent="-180975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tradičné bezpečnostné štúdie,</a:t>
            </a:r>
            <a:endParaRPr lang="sk-SK" altLang="sk-SK" sz="1600"/>
          </a:p>
          <a:p>
            <a:pPr marL="180975" indent="-180975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kritické bezpečnostné štúdie.</a:t>
            </a:r>
            <a:endParaRPr lang="sk-SK" altLang="sk-SK" sz="1600"/>
          </a:p>
          <a:p>
            <a:pPr marL="180975" indent="-180975"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>
            <a:extLst>
              <a:ext uri="{FF2B5EF4-FFF2-40B4-BE49-F238E27FC236}">
                <a16:creationId xmlns:a16="http://schemas.microsoft.com/office/drawing/2014/main" id="{611E84B2-5750-48F5-A5C5-3976E134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20688"/>
          </a:xfrm>
        </p:spPr>
        <p:txBody>
          <a:bodyPr/>
          <a:lstStyle/>
          <a:p>
            <a:pPr algn="ctr"/>
            <a:r>
              <a:rPr lang="sk-SK" altLang="sk-SK" sz="2000" b="1"/>
              <a:t>TRADIČNÉ BEZPEČNOSTNÉ ŠTÚDIE</a:t>
            </a:r>
            <a:endParaRPr lang="sk-SK" altLang="sk-SK" sz="2000"/>
          </a:p>
        </p:txBody>
      </p:sp>
      <p:sp>
        <p:nvSpPr>
          <p:cNvPr id="35843" name="Zástupný symbol pro obsah 2">
            <a:extLst>
              <a:ext uri="{FF2B5EF4-FFF2-40B4-BE49-F238E27FC236}">
                <a16:creationId xmlns:a16="http://schemas.microsoft.com/office/drawing/2014/main" id="{C5DD575C-DB03-4C0A-8013-C74087BA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196975"/>
            <a:ext cx="8472487" cy="5446713"/>
          </a:xfrm>
        </p:spPr>
        <p:txBody>
          <a:bodyPr/>
          <a:lstStyle/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</a:t>
            </a:r>
            <a:r>
              <a:rPr lang="sk-SK" altLang="sk-SK" sz="1500" dirty="0"/>
              <a:t>Tradičné bezpečnostné štúdie sú zamerané na </a:t>
            </a:r>
            <a:r>
              <a:rPr lang="sk-SK" altLang="sk-SK" sz="1500" b="1" i="1" dirty="0"/>
              <a:t>vojenskú bezpečnosť a štát,</a:t>
            </a:r>
            <a:r>
              <a:rPr lang="sk-SK" altLang="sk-SK" sz="1500" dirty="0"/>
              <a:t> vychádzajú z teórie realizmu.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altLang="sk-SK" sz="1500" dirty="0"/>
              <a:t>	</a:t>
            </a:r>
            <a:r>
              <a:rPr lang="sk-SK" altLang="sk-SK" sz="1500" b="1" dirty="0"/>
              <a:t>Bezpečnosť sa vymedzuje v protiklade k nebezpečenstvu</a:t>
            </a:r>
            <a:r>
              <a:rPr lang="sk-SK" altLang="sk-SK" sz="1500" dirty="0"/>
              <a:t>, ako </a:t>
            </a:r>
            <a:r>
              <a:rPr lang="sk-SK" altLang="sk-SK" sz="1500" b="1" i="1" dirty="0"/>
              <a:t>neexistencia vonkajších hrozieb</a:t>
            </a:r>
            <a:r>
              <a:rPr lang="sk-SK" altLang="sk-SK" sz="1500" dirty="0"/>
              <a:t>, chápe sa ako neexistencia vojen a ozbrojených konfliktov a ich hrozieb.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altLang="sk-SK" sz="1500" dirty="0"/>
              <a:t>	Za hlavný bezpečnostný nástroj sa považuje </a:t>
            </a:r>
            <a:r>
              <a:rPr lang="sk-SK" altLang="sk-SK" sz="1500" b="1" dirty="0"/>
              <a:t>vojenský potenciál</a:t>
            </a:r>
            <a:r>
              <a:rPr lang="sk-SK" altLang="sk-SK" sz="1500" dirty="0"/>
              <a:t>, ktorý je mnohostranne prepojený so štátom.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altLang="sk-SK" sz="1500" dirty="0"/>
              <a:t>	Zvýrazňuje sa konfrontačný charakter zaistenia bezpečnosti, ktorá je spojená najmä s </a:t>
            </a:r>
            <a:r>
              <a:rPr lang="sk-SK" altLang="sk-SK" sz="1500" b="1" i="1" dirty="0"/>
              <a:t>obranou štátu, územia, obyvateľov, hodnôt a so zaistením poriadku, stability, rovnováhy a určitosti.</a:t>
            </a:r>
          </a:p>
          <a:p>
            <a:pPr marL="180975" indent="-180975" algn="just">
              <a:buFont typeface="Arial" panose="020B0604020202020204" pitchFamily="34" charset="0"/>
              <a:buChar char="•"/>
              <a:defRPr/>
            </a:pPr>
            <a:r>
              <a:rPr lang="sk-SK" altLang="sk-SK" sz="1500" b="1" dirty="0"/>
              <a:t>Tradičná bezpečno</a:t>
            </a:r>
            <a:r>
              <a:rPr lang="sk-SK" altLang="sk-SK" sz="1500" dirty="0"/>
              <a:t>sť, často aj ako </a:t>
            </a:r>
            <a:r>
              <a:rPr lang="sk-SK" altLang="sk-SK" sz="1500" b="1" dirty="0"/>
              <a:t>národná bezpečnosť </a:t>
            </a:r>
            <a:r>
              <a:rPr lang="sk-SK" altLang="sk-SK" sz="1500" dirty="0"/>
              <a:t>alebo </a:t>
            </a:r>
            <a:r>
              <a:rPr lang="sk-SK" altLang="sk-SK" sz="1500" b="1" dirty="0"/>
              <a:t>bezpečnosť štátu</a:t>
            </a:r>
            <a:r>
              <a:rPr lang="sk-SK" altLang="sk-SK" sz="1500" dirty="0"/>
              <a:t>, ktorú popisuje filozofia medzinárodnej bezpečnosti už od </a:t>
            </a:r>
            <a:r>
              <a:rPr lang="sk-SK" altLang="sk-SK" sz="1500" dirty="0" err="1"/>
              <a:t>Vestfálskeho</a:t>
            </a:r>
            <a:r>
              <a:rPr lang="sk-SK" altLang="sk-SK" sz="1500" dirty="0"/>
              <a:t> mieru v roku 1648 spolu s vytváraním národných štátov  znamená </a:t>
            </a:r>
            <a:r>
              <a:rPr lang="sk-SK" altLang="sk-SK" sz="1500" b="1" i="1" dirty="0"/>
              <a:t>schopnosť štátu brániť sa proti vonkajším hrozbám. </a:t>
            </a:r>
            <a:endParaRPr lang="sk-SK" altLang="sk-SK" sz="1500" dirty="0"/>
          </a:p>
          <a:p>
            <a:pPr marL="180975" indent="-180975" algn="just">
              <a:buFont typeface="Arial" panose="020B0604020202020204" pitchFamily="34" charset="0"/>
              <a:buChar char="•"/>
              <a:defRPr/>
            </a:pPr>
            <a:r>
              <a:rPr lang="sk-SK" altLang="sk-SK" sz="1500" b="1" dirty="0"/>
              <a:t>Vonkajšia bezpečnosť</a:t>
            </a:r>
            <a:r>
              <a:rPr lang="sk-SK" altLang="sk-SK" sz="1500" dirty="0"/>
              <a:t> bola považovaná za atribút situácie štátu, ktorý zodpovedá absencii vojenského vonkajšieho konfliktu - takýto prístup bol navrhnutý v teórii medzinárodných vzťahov v realizme i </a:t>
            </a:r>
            <a:r>
              <a:rPr lang="sk-SK" altLang="sk-SK" sz="1500" dirty="0" err="1"/>
              <a:t>neorealizme</a:t>
            </a:r>
            <a:r>
              <a:rPr lang="sk-SK" altLang="sk-SK" sz="1500" dirty="0"/>
              <a:t> a môže byť spojený s klasickými bezpečnostnými štúdiami a strategickými štúdiami. </a:t>
            </a:r>
          </a:p>
          <a:p>
            <a:pPr marL="180975" indent="-180975" algn="just">
              <a:buFont typeface="Arial" panose="020B0604020202020204" pitchFamily="34" charset="0"/>
              <a:buChar char="•"/>
              <a:defRPr/>
            </a:pPr>
            <a:r>
              <a:rPr lang="sk-SK" altLang="sk-SK" sz="1500" b="1" dirty="0"/>
              <a:t>Vojenská bezpečnosť </a:t>
            </a:r>
            <a:r>
              <a:rPr lang="sk-SK" altLang="sk-SK" sz="1500" dirty="0"/>
              <a:t>je v realistickom a neskôr aj v </a:t>
            </a:r>
            <a:r>
              <a:rPr lang="sk-SK" altLang="sk-SK" sz="1500" dirty="0" err="1"/>
              <a:t>neorealistickom</a:t>
            </a:r>
            <a:r>
              <a:rPr lang="sk-SK" altLang="sk-SK" sz="1500" dirty="0"/>
              <a:t> prístupe charakterizovaná </a:t>
            </a:r>
            <a:r>
              <a:rPr lang="sk-SK" altLang="sk-SK" sz="1500" i="1" dirty="0"/>
              <a:t>vzťahom štátu, regiónu alebo zoskupenia štátov (aliancie) s iným štátom (štátmi), regiónmi, zoskupeniami štátov - v</a:t>
            </a:r>
            <a:r>
              <a:rPr lang="sk-SK" altLang="sk-SK" sz="1500" dirty="0"/>
              <a:t>  mnohých prípadoch všetky aktivity súvisiace s vojenskými činnosťami zaručujú bezpečnostný kontext v jeho tradičnom zmysle – </a:t>
            </a:r>
            <a:r>
              <a:rPr lang="sk-SK" altLang="sk-SK" sz="1500" b="1" dirty="0"/>
              <a:t>národnej bezpečnosti. </a:t>
            </a:r>
          </a:p>
          <a:p>
            <a:pPr marL="180975" indent="-180975" algn="just">
              <a:buFont typeface="Arial" panose="020B0604020202020204" pitchFamily="34" charset="0"/>
              <a:buChar char="•"/>
              <a:defRPr/>
            </a:pPr>
            <a:r>
              <a:rPr lang="sk-SK" altLang="sk-SK" sz="1500" dirty="0"/>
              <a:t>Tento pocit bezpečnosti môže byť rozšírený o koncept „</a:t>
            </a:r>
            <a:r>
              <a:rPr lang="sk-SK" altLang="sk-SK" sz="1500" b="1" dirty="0"/>
              <a:t>vnútornej bezpečnosti“, </a:t>
            </a:r>
            <a:r>
              <a:rPr lang="sk-SK" altLang="sk-SK" sz="1500" dirty="0"/>
              <a:t>t.j. absencia ohrozenia štátneho systému a každodenného života jeho občanov politickými alebo vojenskými narušeniami v rámci hraníc krajiny - od 11. septembra 2001 sa rozšíril koncept „vnútornej bezpečnosti“ </a:t>
            </a:r>
            <a:r>
              <a:rPr lang="sk-SK" altLang="sk-SK" sz="1500" i="1" dirty="0"/>
              <a:t>(</a:t>
            </a:r>
            <a:r>
              <a:rPr lang="sk-SK" altLang="sk-SK" sz="1500" i="1" dirty="0" err="1"/>
              <a:t>Homeland</a:t>
            </a:r>
            <a:r>
              <a:rPr lang="sk-SK" altLang="sk-SK" sz="1500" i="1" dirty="0"/>
              <a:t>), </a:t>
            </a:r>
            <a:r>
              <a:rPr lang="sk-SK" altLang="sk-SK" sz="1500" dirty="0"/>
              <a:t>ktorý obsahuje ako vonkajšie, tak vnútorné ohrozenia a bol prijatý v novembri 2006 v USA.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endParaRPr lang="sk-SK" altLang="sk-SK" sz="1600" b="1" i="1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sk-SK" altLang="sk-S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>
            <a:extLst>
              <a:ext uri="{FF2B5EF4-FFF2-40B4-BE49-F238E27FC236}">
                <a16:creationId xmlns:a16="http://schemas.microsoft.com/office/drawing/2014/main" id="{7345C08B-74EE-43C4-836A-83ECF615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09588"/>
          </a:xfrm>
        </p:spPr>
        <p:txBody>
          <a:bodyPr/>
          <a:lstStyle/>
          <a:p>
            <a:pPr algn="ctr"/>
            <a:r>
              <a:rPr lang="sk-SK" altLang="sk-SK" sz="2000" b="1"/>
              <a:t>KRITICKÉ BEZPEČNOSTNÉ ŠTÚDIE</a:t>
            </a:r>
            <a:endParaRPr lang="sk-SK" altLang="sk-SK" sz="2000"/>
          </a:p>
        </p:txBody>
      </p:sp>
      <p:sp>
        <p:nvSpPr>
          <p:cNvPr id="25603" name="Zástupný symbol pro obsah 2">
            <a:extLst>
              <a:ext uri="{FF2B5EF4-FFF2-40B4-BE49-F238E27FC236}">
                <a16:creationId xmlns:a16="http://schemas.microsoft.com/office/drawing/2014/main" id="{4A5B0B7E-48CE-4AB1-8B8D-CCE09515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401050" cy="5157787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sk-SK" altLang="sk-SK" sz="1500" b="1"/>
              <a:t>	Kritické bezpečnostné štúdie </a:t>
            </a:r>
            <a:r>
              <a:rPr lang="sk-SK" altLang="sk-SK" sz="1500"/>
              <a:t>predstavujú jeden z najmladších smerov bezpečnostných štúdií, vzniknutý v 90. rokoch minulého storočia, ktorý kritizuje dovtedajšie koncepty bezpečnosti a poukazuje na dovtedy zabúdané fakty.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500"/>
              <a:t>	V máji 1994 sa v Toronte konala konferencia „Stratégie  konfliktu: kritické prístupy k bezpečnostným štúdiám“, na ktorej sa začal používať termín </a:t>
            </a:r>
            <a:r>
              <a:rPr lang="sk-SK" altLang="sk-SK" sz="1500" b="1" i="1"/>
              <a:t>„kritické bezpečnostné štúdie </a:t>
            </a:r>
            <a:r>
              <a:rPr lang="sk-SK" altLang="sk-SK" sz="1500" i="1"/>
              <a:t>(Critical Security Studies, CSS)</a:t>
            </a:r>
            <a:r>
              <a:rPr lang="sk-SK" altLang="sk-SK" sz="1500" b="1" i="1"/>
              <a:t>“</a:t>
            </a:r>
            <a:r>
              <a:rPr lang="sk-SK" altLang="sk-SK" sz="1500"/>
              <a:t> 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500"/>
              <a:t>	Na túto konferenciu nadviazali autori Keith Kraus a Michael C. Wiliams (1997) publikáciou </a:t>
            </a:r>
            <a:r>
              <a:rPr lang="sk-SK" altLang="sk-SK" sz="1500" i="1"/>
              <a:t>„Critical Security Studies: Concept and Causes.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500" i="1"/>
              <a:t>	</a:t>
            </a:r>
            <a:r>
              <a:rPr lang="sk-SK" altLang="sk-SK" sz="1500"/>
              <a:t>Významným príspevkom k premene tradičných bezpečnostných štúdií smerom k ľudskej bezpečnosti boli práce </a:t>
            </a:r>
            <a:r>
              <a:rPr lang="sk-SK" altLang="sk-SK" sz="1500" b="1"/>
              <a:t>Kodanskej školy </a:t>
            </a:r>
            <a:r>
              <a:rPr lang="sk-SK" altLang="sk-SK" sz="1500"/>
              <a:t>(najmä Barry Buzan) a </a:t>
            </a:r>
            <a:r>
              <a:rPr lang="sk-SK" altLang="sk-SK" sz="1500" b="1"/>
              <a:t>Školy tzv. tretieho sveta</a:t>
            </a:r>
            <a:r>
              <a:rPr lang="sk-SK" altLang="sk-SK" sz="1500"/>
              <a:t> (napr. Mohamed Ayoob a Amitav Acharya),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500"/>
              <a:t>	Bezpečnosť v kritických štúdiách prekonáva tradičné zdôrazňovanie vojenského rozmeru bezpečnosti a vojenských hrozieb, posudzuje sa z viacerých  aspektov, s väčším dôrazom na </a:t>
            </a:r>
            <a:r>
              <a:rPr lang="sk-SK" altLang="sk-SK" sz="1500" b="1" i="1"/>
              <a:t>iné, než vojenské príčiny napätia, kríz a konfliktov v medzinárodných vzťahoch.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500"/>
              <a:t>	</a:t>
            </a:r>
            <a:r>
              <a:rPr lang="sk-SK" altLang="sk-SK" sz="1500" b="1"/>
              <a:t>Tradičné vojenské chápanie bezpečnosti </a:t>
            </a:r>
            <a:r>
              <a:rPr lang="sk-SK" altLang="sk-SK" sz="1500" b="1" i="1"/>
              <a:t>sa rozširuje o nové typy hrozieb</a:t>
            </a:r>
            <a:r>
              <a:rPr lang="sk-SK" altLang="sk-SK" sz="1500"/>
              <a:t>, ktoré sa analyzujú širším spôsobom a klasifikujú vo  viacerých  sektoroch, napr. zhoršovanie životného prostredia, nedostatočný rozvoj a zaostalosť, organizovaný zločin, kriminalita, nedostatok surovín, vrátane potravín a pitnej vody, apod.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adpis 1">
            <a:extLst>
              <a:ext uri="{FF2B5EF4-FFF2-40B4-BE49-F238E27FC236}">
                <a16:creationId xmlns:a16="http://schemas.microsoft.com/office/drawing/2014/main" id="{A6D28246-8529-4246-B301-E349A4FF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23900"/>
          </a:xfrm>
        </p:spPr>
        <p:txBody>
          <a:bodyPr/>
          <a:lstStyle/>
          <a:p>
            <a:pPr algn="ctr"/>
            <a:r>
              <a:rPr lang="sk-SK" altLang="sk-SK" sz="2000" b="1"/>
              <a:t>INDIVIDUÁLNE POŇATIE BEZPEČNOSTI</a:t>
            </a:r>
            <a:endParaRPr lang="sk-SK" altLang="sk-SK" sz="2000"/>
          </a:p>
        </p:txBody>
      </p:sp>
      <p:sp>
        <p:nvSpPr>
          <p:cNvPr id="37891" name="Zástupný symbol pro obsah 2">
            <a:extLst>
              <a:ext uri="{FF2B5EF4-FFF2-40B4-BE49-F238E27FC236}">
                <a16:creationId xmlns:a16="http://schemas.microsoft.com/office/drawing/2014/main" id="{D241F51F-B9D1-49F2-BBB7-B2D58B10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557338"/>
            <a:ext cx="8229600" cy="5111750"/>
          </a:xfrm>
        </p:spPr>
        <p:txBody>
          <a:bodyPr/>
          <a:lstStyle/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Hlavné možné ukazovatele pohybu smerom k </a:t>
            </a:r>
            <a:r>
              <a:rPr lang="sk-SK" altLang="sk-SK" sz="1600" b="1" dirty="0"/>
              <a:t>individuálnemu poňatiu bezpečnosti </a:t>
            </a:r>
            <a:r>
              <a:rPr lang="sk-SK" altLang="sk-SK" sz="1600" dirty="0"/>
              <a:t>ležia v prvom rade vo vývoji medzinárodnej spoločnosti, úvahách o právach jednotlivcov oproti potenciálnym hrozbám zo štátov.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Najviditeľnejšie základy analýzy sú:</a:t>
            </a:r>
          </a:p>
          <a:p>
            <a:pPr marL="180975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dirty="0"/>
              <a:t>Charta OSN, </a:t>
            </a:r>
          </a:p>
          <a:p>
            <a:pPr marL="180975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dirty="0"/>
              <a:t>Deklarácia OSN o ľudských právac</a:t>
            </a:r>
            <a:r>
              <a:rPr lang="sk-SK" altLang="sk-SK" sz="1600" dirty="0"/>
              <a:t>h (1948) </a:t>
            </a:r>
            <a:r>
              <a:rPr lang="sk-SK" altLang="sk-SK" sz="1600" b="1" i="1" dirty="0"/>
              <a:t>a jej sprievodné záväzky </a:t>
            </a:r>
            <a:r>
              <a:rPr lang="sk-SK" altLang="sk-SK" sz="1600" dirty="0"/>
              <a:t>(1966) a </a:t>
            </a:r>
            <a:r>
              <a:rPr lang="sk-SK" altLang="sk-SK" sz="1600" b="1" i="1" dirty="0"/>
              <a:t>dohovory, týkajúce sa konkrétnych zločinov </a:t>
            </a:r>
            <a:r>
              <a:rPr lang="sk-SK" altLang="sk-SK" sz="1600" dirty="0"/>
              <a:t>(napr. genocída) </a:t>
            </a:r>
            <a:r>
              <a:rPr lang="sk-SK" altLang="sk-SK" sz="1600" b="1" i="1" dirty="0"/>
              <a:t>a práv jednotlivých skupín </a:t>
            </a:r>
            <a:r>
              <a:rPr lang="sk-SK" altLang="sk-SK" sz="1600" dirty="0"/>
              <a:t>(napr. ženy, rasové skupiny a utečenci),</a:t>
            </a:r>
          </a:p>
          <a:p>
            <a:pPr marL="180975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dirty="0"/>
              <a:t>Rozvojový program OSN </a:t>
            </a:r>
            <a:r>
              <a:rPr lang="sk-SK" altLang="sk-SK" sz="1600" dirty="0"/>
              <a:t>v roku 1990 definoval </a:t>
            </a:r>
            <a:r>
              <a:rPr lang="sk-SK" altLang="sk-SK" sz="1600" b="1" i="1" dirty="0"/>
              <a:t>ľudský rozvoj ako proces rozširovania ľudských možností.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Primárnym cieľom rozvoja je </a:t>
            </a:r>
            <a:r>
              <a:rPr lang="sk-SK" altLang="sk-SK" sz="1600" b="1" i="1" dirty="0"/>
              <a:t>vytvoriť také prostredie, ktoré umožní ľuďom vychutnávať zdravý, dlhý a tvorivý život.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Základnými predpokladmi pre to sú: </a:t>
            </a:r>
            <a:r>
              <a:rPr lang="sk-SK" altLang="sk-SK" sz="1600" b="1" i="1" dirty="0"/>
              <a:t>dlhý a zdravý život, prístup k vzdelaniu, prístup k  prostriedkom, ktoré  umožnia prežiť dôstojný život a príležitosť aktívne sa zapájať sa do života spoločenstva.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altLang="sk-SK" sz="1600" b="1" i="1" dirty="0"/>
              <a:t>	</a:t>
            </a:r>
            <a:r>
              <a:rPr lang="sk-SK" altLang="sk-SK" sz="1600" dirty="0"/>
              <a:t>Pokiaľ nie sú tieto základné možnosti k dispozícii, veľa ďalších príležitostí ostane nedostupných. 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sk-SK" altLang="sk-SK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>
            <a:extLst>
              <a:ext uri="{FF2B5EF4-FFF2-40B4-BE49-F238E27FC236}">
                <a16:creationId xmlns:a16="http://schemas.microsoft.com/office/drawing/2014/main" id="{5FEB975C-1FA3-4A50-847F-074E7031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1800" b="1">
                <a:solidFill>
                  <a:schemeClr val="tx1"/>
                </a:solidFill>
                <a:cs typeface="Times New Roman" panose="02020603050405020304" pitchFamily="18" charset="0"/>
              </a:rPr>
              <a:t>Téma 1: Bezpečnosť</a:t>
            </a:r>
            <a:endParaRPr lang="sk-SK" altLang="sk-SK" sz="1800"/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26AA2F5D-46A2-48C4-A86A-877DDFA1A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4048125"/>
          </a:xfrm>
        </p:spPr>
        <p:txBody>
          <a:bodyPr/>
          <a:lstStyle/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sk-SK" sz="1600" b="1" dirty="0">
                <a:cs typeface="Times New Roman" pitchFamily="18" charset="0"/>
              </a:rPr>
              <a:t>	Učebný cieľ: 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sk-SK" sz="1600" dirty="0">
                <a:cs typeface="Times New Roman" pitchFamily="18" charset="0"/>
              </a:rPr>
              <a:t>Zvládnuť základné definície a charakteristické vlastnosti bezpečnosti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sk-SK" sz="1600" dirty="0">
                <a:cs typeface="Times New Roman" pitchFamily="18" charset="0"/>
              </a:rPr>
              <a:t>Uvedomiť si vývoj teórie bezpečnosti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sk-SK" sz="1600" dirty="0">
                <a:cs typeface="Times New Roman" pitchFamily="18" charset="0"/>
              </a:rPr>
              <a:t>Pochopiť referenčné objekty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sk-SK" sz="1600" dirty="0">
                <a:cs typeface="Times New Roman" pitchFamily="18" charset="0"/>
              </a:rPr>
              <a:t>Pochopiť </a:t>
            </a:r>
            <a:r>
              <a:rPr lang="sk-SK" altLang="sk-SK" sz="1600" dirty="0"/>
              <a:t>zákon o jednote a boji protikladov 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sk-SK" altLang="sk-SK" sz="1600" dirty="0"/>
              <a:t>Zvládnuť charakteristiky nebezpečenstva a nebezpečných udalostí</a:t>
            </a:r>
          </a:p>
          <a:p>
            <a:pPr marL="609600" indent="-609600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sk-SK" sz="1600" b="1" dirty="0">
              <a:cs typeface="Times New Roman" pitchFamily="18" charset="0"/>
            </a:endParaRP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sk-SK" sz="1600" b="1" dirty="0">
                <a:cs typeface="Times New Roman" pitchFamily="18" charset="0"/>
              </a:rPr>
              <a:t>	Učebné úlohy:</a:t>
            </a:r>
            <a:endParaRPr lang="sk-SK" sz="1600" dirty="0">
              <a:cs typeface="Times New Roman" pitchFamily="18" charset="0"/>
            </a:endParaRP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Tx/>
              <a:buAutoNum type="arabicPeriod"/>
              <a:defRPr/>
            </a:pPr>
            <a:r>
              <a:rPr lang="sk-SK" sz="1600" dirty="0">
                <a:cs typeface="Times New Roman" pitchFamily="18" charset="0"/>
              </a:rPr>
              <a:t>Úvod.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Tx/>
              <a:buAutoNum type="arabicPeriod"/>
              <a:defRPr/>
            </a:pPr>
            <a:r>
              <a:rPr lang="sk-SK" sz="1600" dirty="0"/>
              <a:t>Bezpečnosť 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Tx/>
              <a:buAutoNum type="arabicPeriod"/>
              <a:defRPr/>
            </a:pPr>
            <a:r>
              <a:rPr lang="sk-SK" sz="1600" dirty="0"/>
              <a:t>Vývoj pojmu bezpečnosť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Tx/>
              <a:buAutoNum type="arabicPeriod"/>
              <a:defRPr/>
            </a:pPr>
            <a:r>
              <a:rPr lang="sk-SK" sz="1600" dirty="0"/>
              <a:t>Referenčný objekt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Tx/>
              <a:buAutoNum type="arabicPeriod"/>
              <a:defRPr/>
            </a:pPr>
            <a:r>
              <a:rPr lang="sk-SK" sz="1600" dirty="0"/>
              <a:t>Rozpory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Tx/>
              <a:buAutoNum type="arabicPeriod"/>
              <a:defRPr/>
            </a:pPr>
            <a:r>
              <a:rPr lang="sk-SK" sz="1600" dirty="0"/>
              <a:t>Nebezpečenstvo a nebezpečné udalosti</a:t>
            </a:r>
          </a:p>
          <a:p>
            <a:pPr marL="265113" indent="-265113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Tx/>
              <a:buAutoNum type="arabicPeriod"/>
              <a:defRPr/>
            </a:pPr>
            <a:r>
              <a:rPr lang="sk-SK" sz="1600" dirty="0">
                <a:cs typeface="Times New Roman" pitchFamily="18" charset="0"/>
              </a:rPr>
              <a:t>Záver.</a:t>
            </a:r>
            <a:endParaRPr lang="cs-CZ" sz="1600" dirty="0">
              <a:cs typeface="Times New Roman" pitchFamily="18" charset="0"/>
            </a:endParaRPr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adpis 1">
            <a:extLst>
              <a:ext uri="{FF2B5EF4-FFF2-40B4-BE49-F238E27FC236}">
                <a16:creationId xmlns:a16="http://schemas.microsoft.com/office/drawing/2014/main" id="{A7FE2BCB-51F9-4580-B1C6-A3B7755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81025"/>
          </a:xfrm>
        </p:spPr>
        <p:txBody>
          <a:bodyPr/>
          <a:lstStyle/>
          <a:p>
            <a:pPr algn="ctr"/>
            <a:r>
              <a:rPr lang="sk-SK" altLang="sk-SK" sz="2000" b="1"/>
              <a:t>BEZPEČNOSTNÝ  KONCEPT „ĽUDSKEJ BEZPEČNOSTI“</a:t>
            </a:r>
            <a:endParaRPr lang="sk-SK" altLang="sk-SK" sz="2000"/>
          </a:p>
        </p:txBody>
      </p:sp>
      <p:sp>
        <p:nvSpPr>
          <p:cNvPr id="28675" name="Zástupný symbol pro obsah 2">
            <a:extLst>
              <a:ext uri="{FF2B5EF4-FFF2-40B4-BE49-F238E27FC236}">
                <a16:creationId xmlns:a16="http://schemas.microsoft.com/office/drawing/2014/main" id="{6D3902B8-E6C1-4F4F-970B-B2E50C3F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3500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 b="1"/>
              <a:t>	Bezpečnostný  koncept „ľudskej bezpečnosti“ </a:t>
            </a:r>
            <a:r>
              <a:rPr lang="sk-SK" altLang="sk-SK" sz="1600"/>
              <a:t>vznikol v rámci Rozvojového programu  OSN </a:t>
            </a:r>
            <a:r>
              <a:rPr lang="sk-SK" altLang="sk-SK" sz="1600" i="1"/>
              <a:t>(United Nations Development Programme, UNDP) </a:t>
            </a:r>
            <a:r>
              <a:rPr lang="sk-SK" altLang="sk-SK" sz="1600"/>
              <a:t>v súvislosti so </a:t>
            </a:r>
            <a:r>
              <a:rPr lang="sk-SK" altLang="sk-SK" sz="1600" b="1"/>
              <a:t>Správou o rozvoji spoločnosti </a:t>
            </a:r>
            <a:r>
              <a:rPr lang="sk-SK" altLang="sk-SK" sz="1600" i="1"/>
              <a:t>(Human Development Report) </a:t>
            </a:r>
            <a:r>
              <a:rPr lang="sk-SK" altLang="sk-SK" sz="1600"/>
              <a:t>z roku 1994, ktorú vypracoval Dr. Mahbub ul Haq (pakistanský ekonóm).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/>
              <a:t>	Koncept bol pôvodne zameraný na ochranu  dvoch základný slobôd definovaných v preambule Všeobecnej deklarácie ľudských práv: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 i="1"/>
              <a:t>oslobodenie od strachu,</a:t>
            </a:r>
            <a:endParaRPr lang="sk-SK" altLang="sk-SK" sz="160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 i="1"/>
              <a:t>oslobodenie od nedostatku</a:t>
            </a:r>
            <a:r>
              <a:rPr lang="sk-SK" altLang="sk-SK" sz="1600"/>
              <a:t>.  </a:t>
            </a:r>
          </a:p>
          <a:p>
            <a:pPr algn="just">
              <a:spcBef>
                <a:spcPts val="4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Postupne sa tento koncept stal doktrínou sprevádzajúcou zahraničnú politiku a podporu medzinárodného rozvoja, ako aj politickým nástrojom OSN. </a:t>
            </a:r>
          </a:p>
          <a:p>
            <a:pPr algn="just">
              <a:spcBef>
                <a:spcPts val="4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</a:t>
            </a:r>
            <a:r>
              <a:rPr lang="sk-SK" altLang="sk-SK" sz="1600" b="1"/>
              <a:t>Základnou myšlienkou </a:t>
            </a:r>
            <a:r>
              <a:rPr lang="sk-SK" altLang="sk-SK" sz="1600"/>
              <a:t>tohto konceptu je fakt, že v centre záujmu všetkých bezpečnostných iniciatív je </a:t>
            </a:r>
            <a:r>
              <a:rPr lang="sk-SK" altLang="sk-SK" sz="1600" b="1" i="1"/>
              <a:t>človek. </a:t>
            </a:r>
          </a:p>
          <a:p>
            <a:pPr algn="just">
              <a:spcBef>
                <a:spcPts val="4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Dôvodom, ktorý v súčasnosti prevažuje misku váh na stranu mäkkej bezpečnosti je fakt, že </a:t>
            </a:r>
            <a:r>
              <a:rPr lang="sk-SK" altLang="sk-SK" sz="1600" b="1"/>
              <a:t>mäkké hrozby voči bezpečnosti</a:t>
            </a:r>
            <a:r>
              <a:rPr lang="sk-SK" altLang="sk-SK" sz="1600"/>
              <a:t> (hlad, nedostatok pitnej vody, choroby) </a:t>
            </a:r>
            <a:r>
              <a:rPr lang="sk-SK" altLang="sk-SK" sz="1600" b="1"/>
              <a:t>zabijú každoročne milióny ľudí, o mnoho viac, ako toľko diskutované tvrdé bezpečnostné hrozby</a:t>
            </a:r>
            <a:r>
              <a:rPr lang="sk-SK" altLang="sk-SK" sz="1600"/>
              <a:t>.</a:t>
            </a:r>
          </a:p>
          <a:p>
            <a:pPr algn="just">
              <a:spcBef>
                <a:spcPts val="4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Tento nový prístup zdôraznil, že poňatie bezpečnosti sa musí zmeniť dvomi základnými spôsobmi:</a:t>
            </a:r>
          </a:p>
          <a:p>
            <a:pPr marL="180975" lvl="1" indent="-1809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l-PL" altLang="sk-SK" sz="1600"/>
              <a:t>dôraz na bezpečnosť územia transformovať na </a:t>
            </a:r>
            <a:r>
              <a:rPr lang="pl-PL" altLang="sk-SK" sz="1600" b="1" i="1"/>
              <a:t>primárny dôraz na bezpečnosť ľudí,</a:t>
            </a:r>
            <a:endParaRPr lang="sk-SK" altLang="sk-SK" sz="1600" b="1" i="1"/>
          </a:p>
          <a:p>
            <a:pPr marL="180975" lvl="1" indent="-1809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l-PL" altLang="sk-SK" sz="1600"/>
              <a:t>posunúť sa od bezpečnosti cez vojenský potenciál </a:t>
            </a:r>
            <a:r>
              <a:rPr lang="pl-PL" altLang="sk-SK" sz="1600" b="1" i="1"/>
              <a:t>k bezpečnosti cez udržateľný ľudský rozvoj</a:t>
            </a:r>
            <a:r>
              <a:rPr lang="pl-PL" altLang="sk-SK" sz="1600"/>
              <a:t>. </a:t>
            </a:r>
            <a:endParaRPr lang="sk-SK" altLang="sk-SK" sz="1600"/>
          </a:p>
          <a:p>
            <a:pPr>
              <a:buFont typeface="Wingdings 2" panose="05020102010507070707" pitchFamily="18" charset="2"/>
              <a:buNone/>
            </a:pPr>
            <a:endParaRPr lang="sk-SK" altLang="sk-SK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D8A4270E-AB80-44BA-9B7D-E11E90DF9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12846"/>
              </p:ext>
            </p:extLst>
          </p:nvPr>
        </p:nvGraphicFramePr>
        <p:xfrm>
          <a:off x="640435" y="1521035"/>
          <a:ext cx="7715250" cy="4443791"/>
        </p:xfrm>
        <a:graphic>
          <a:graphicData uri="http://schemas.openxmlformats.org/drawingml/2006/table">
            <a:tbl>
              <a:tblPr/>
              <a:tblGrid>
                <a:gridCol w="162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Druh 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bezpečnosti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531" marR="5953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Hlavné hrozby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531" marR="5953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ekonomická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531" marR="5953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nezamestnanosť a pretrvávajúca chudoba, ktoré  vyvolávajú politické napätie a etnické násilie</a:t>
                      </a:r>
                    </a:p>
                  </a:txBody>
                  <a:tcPr marL="59531" marR="5953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potravinová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531" marR="5953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hlad vo svete, nedostatok základných potravín v niektorých krajinách, </a:t>
                      </a:r>
                    </a:p>
                  </a:txBody>
                  <a:tcPr marL="59531" marR="5953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11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zdravotná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531" marR="5953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smrteľné infekčné choroby, HIV/AIDS, materská úmrtnosť, podvýživa, nebezpečné potraviny a nedostatočná zdravotná starostlivosť,</a:t>
                      </a:r>
                    </a:p>
                  </a:txBody>
                  <a:tcPr marL="59531" marR="5953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environmentálna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531" marR="5953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degradácia lokálnych ekosystémov i globálneho systému, vyčerpanie prírodných zdrojov, nedostatok čistej vody, degradácia pôdy, najrôznejšie znečistenie, prírodné katastrofy</a:t>
                      </a:r>
                    </a:p>
                  </a:txBody>
                  <a:tcPr marL="59531" marR="5953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osobná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531" marR="5953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vojna, mučenie, kriminalita – osobitne násilná, domáce násilie, nútená detská práca, užívanie drog apod.</a:t>
                      </a:r>
                    </a:p>
                  </a:txBody>
                  <a:tcPr marL="59531" marR="5953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spoločenská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531" marR="5953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etnické, náboženské či iné napätie založené na báze rozdielnych identít, ohrozené je prežitie tradičných kultúr a etnických skupín a tiež ich fyzické bezpečie</a:t>
                      </a:r>
                    </a:p>
                  </a:txBody>
                  <a:tcPr marL="59531" marR="5953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politická</a:t>
                      </a:r>
                      <a:endParaRPr kumimoji="0" lang="sk-S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531" marR="5953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politický nátlak a potlačovanie ľudských, občianskych a politických práv</a:t>
                      </a:r>
                    </a:p>
                  </a:txBody>
                  <a:tcPr marL="59531" marR="5953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727" name="Rectangle 1">
            <a:extLst>
              <a:ext uri="{FF2B5EF4-FFF2-40B4-BE49-F238E27FC236}">
                <a16:creationId xmlns:a16="http://schemas.microsoft.com/office/drawing/2014/main" id="{D8DA7703-EB2D-4C51-94FF-2A6033D5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58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200" i="1">
                <a:cs typeface="Times New Roman" panose="02020603050405020304" pitchFamily="18" charset="0"/>
              </a:rPr>
              <a:t>.    </a:t>
            </a:r>
            <a:endParaRPr lang="sk-SK" altLang="sk-SK" sz="1800">
              <a:latin typeface="Arial" panose="020B0604020202020204" pitchFamily="34" charset="0"/>
            </a:endParaRPr>
          </a:p>
        </p:txBody>
      </p:sp>
      <p:sp>
        <p:nvSpPr>
          <p:cNvPr id="29728" name="Obdélník 3">
            <a:extLst>
              <a:ext uri="{FF2B5EF4-FFF2-40B4-BE49-F238E27FC236}">
                <a16:creationId xmlns:a16="http://schemas.microsoft.com/office/drawing/2014/main" id="{CD61702E-D1D4-4955-B61A-1AAB7970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42938"/>
            <a:ext cx="7072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000" b="1">
                <a:cs typeface="Times New Roman" panose="02020603050405020304" pitchFamily="18" charset="0"/>
              </a:rPr>
              <a:t>ĽUDSKÁ BEZPEČNOSŤ PODĽA HUMAN SECURITY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adpis 1">
            <a:extLst>
              <a:ext uri="{FF2B5EF4-FFF2-40B4-BE49-F238E27FC236}">
                <a16:creationId xmlns:a16="http://schemas.microsoft.com/office/drawing/2014/main" id="{734A5863-D97F-489E-A989-F6C9B399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375"/>
            <a:ext cx="8229600" cy="1133475"/>
          </a:xfrm>
        </p:spPr>
        <p:txBody>
          <a:bodyPr/>
          <a:lstStyle/>
          <a:p>
            <a:pPr algn="ctr"/>
            <a:br>
              <a:rPr lang="sk-SK" altLang="sk-SK" sz="2400" b="1"/>
            </a:br>
            <a:br>
              <a:rPr lang="sk-SK" altLang="sk-SK" sz="2400" b="1"/>
            </a:br>
            <a:br>
              <a:rPr lang="sk-SK" altLang="sk-SK" sz="2400" b="1"/>
            </a:br>
            <a:br>
              <a:rPr lang="sk-SK" altLang="sk-SK" sz="2400" b="1"/>
            </a:br>
            <a:br>
              <a:rPr lang="sk-SK" altLang="sk-SK" sz="2400" b="1"/>
            </a:br>
            <a:br>
              <a:rPr lang="sk-SK" altLang="sk-SK" sz="2400" b="1"/>
            </a:br>
            <a:br>
              <a:rPr lang="sk-SK" altLang="sk-SK" sz="2400" b="1"/>
            </a:br>
            <a:br>
              <a:rPr lang="sk-SK" altLang="sk-SK" sz="2400" b="1"/>
            </a:br>
            <a:br>
              <a:rPr lang="sk-SK" altLang="sk-SK" sz="2400" b="1"/>
            </a:br>
            <a:br>
              <a:rPr lang="sk-SK" altLang="sk-SK" sz="2400" b="1"/>
            </a:br>
            <a:r>
              <a:rPr lang="sk-SK" altLang="sk-SK" sz="2400" b="1"/>
              <a:t> </a:t>
            </a:r>
            <a:br>
              <a:rPr lang="sk-SK" altLang="sk-SK" sz="2400" b="1"/>
            </a:br>
            <a:r>
              <a:rPr lang="sk-SK" altLang="sk-SK" sz="2400" b="1"/>
              <a:t> </a:t>
            </a:r>
            <a:br>
              <a:rPr lang="sk-SK" altLang="sk-SK" sz="2400" b="1"/>
            </a:br>
            <a:r>
              <a:rPr lang="sk-SK" altLang="sk-SK" sz="2400" b="1"/>
              <a:t> </a:t>
            </a:r>
            <a:r>
              <a:rPr lang="sk-SK" altLang="sk-SK" sz="2000" b="1"/>
              <a:t>DIMENZIE A SEKTORY BEZPEČNOSTI</a:t>
            </a:r>
            <a:br>
              <a:rPr lang="sk-SK" altLang="sk-SK" sz="2000"/>
            </a:br>
            <a:r>
              <a:rPr lang="sk-SK" altLang="sk-SK" sz="2000" b="1"/>
              <a:t>Z POHĽADU KODANSKEJ ŠKOLY</a:t>
            </a:r>
            <a:br>
              <a:rPr lang="sk-SK" altLang="sk-SK" sz="2400"/>
            </a:br>
            <a:endParaRPr lang="sk-SK" altLang="sk-SK" sz="2400"/>
          </a:p>
        </p:txBody>
      </p:sp>
      <p:sp>
        <p:nvSpPr>
          <p:cNvPr id="30723" name="Zástupný symbol pro obsah 2">
            <a:extLst>
              <a:ext uri="{FF2B5EF4-FFF2-40B4-BE49-F238E27FC236}">
                <a16:creationId xmlns:a16="http://schemas.microsoft.com/office/drawing/2014/main" id="{013B0390-1AC8-4661-8D24-ACDA5384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752975"/>
          </a:xfrm>
        </p:spPr>
        <p:txBody>
          <a:bodyPr/>
          <a:lstStyle/>
          <a:p>
            <a:pPr marL="180975" indent="-180975" algn="just">
              <a:buFont typeface="Wingdings 2" panose="05020102010507070707" pitchFamily="18" charset="2"/>
              <a:buNone/>
            </a:pPr>
            <a:r>
              <a:rPr lang="sk-SK" altLang="sk-SK" sz="1600" b="1"/>
              <a:t>	Kodanská škola </a:t>
            </a:r>
            <a:r>
              <a:rPr lang="sk-SK" altLang="sk-SK" sz="1600"/>
              <a:t>bezpečnostných štúdií nadviazala na tradíciu teórie medzinárodných vzťahov sociálneho konštruktivizmu. </a:t>
            </a:r>
          </a:p>
          <a:p>
            <a:pPr marL="180975" indent="-180975" algn="just">
              <a:buFont typeface="Wingdings 2" panose="05020102010507070707" pitchFamily="18" charset="2"/>
              <a:buNone/>
            </a:pPr>
            <a:r>
              <a:rPr lang="sk-SK" altLang="sk-SK" sz="1600"/>
              <a:t>	Jej teórie vznikli v rámci </a:t>
            </a:r>
            <a:r>
              <a:rPr lang="sk-SK" altLang="sk-SK" sz="1600" b="1" i="1"/>
              <a:t>Inštitútu pre výskum mieru v Kodani</a:t>
            </a:r>
            <a:r>
              <a:rPr lang="sk-SK" altLang="sk-SK" sz="1600"/>
              <a:t> a jej zakladateľmi sú </a:t>
            </a:r>
            <a:r>
              <a:rPr lang="sk-SK" altLang="sk-SK" sz="1600" b="1"/>
              <a:t>Barry Buzan </a:t>
            </a:r>
            <a:r>
              <a:rPr lang="sk-SK" altLang="sk-SK" sz="1600"/>
              <a:t>a </a:t>
            </a:r>
            <a:r>
              <a:rPr lang="sk-SK" altLang="sk-SK" sz="1600" b="1"/>
              <a:t>Ole Waever,</a:t>
            </a:r>
            <a:r>
              <a:rPr lang="sk-SK" altLang="sk-SK" sz="1600"/>
              <a:t> medzi ďalších predstaviteľov školy patria </a:t>
            </a:r>
            <a:r>
              <a:rPr lang="sk-SK" altLang="sk-SK" sz="1600" b="1"/>
              <a:t>Jaap de Wilde, M. Keltrup a P. Lemaitre, </a:t>
            </a:r>
            <a:r>
              <a:rPr lang="sk-SK" altLang="sk-SK" sz="1600"/>
              <a:t>ich agenda bola najlepšie objasnená v spoločnom diele: </a:t>
            </a:r>
            <a:r>
              <a:rPr lang="sk-SK" altLang="sk-SK" sz="1600" b="1" i="1"/>
              <a:t>Bezpečnosť: Nový rámec pre analýzu</a:t>
            </a:r>
            <a:r>
              <a:rPr lang="sk-SK" altLang="sk-SK" sz="1600" b="1"/>
              <a:t> </a:t>
            </a:r>
            <a:r>
              <a:rPr lang="sk-SK" altLang="sk-SK" sz="1600"/>
              <a:t>(1998). </a:t>
            </a:r>
          </a:p>
          <a:p>
            <a:pPr marL="180975" indent="-180975" algn="just">
              <a:buFont typeface="Wingdings 2" panose="05020102010507070707" pitchFamily="18" charset="2"/>
              <a:buNone/>
            </a:pPr>
            <a:r>
              <a:rPr lang="sk-SK" altLang="sk-SK" sz="1600"/>
              <a:t>	Medzi základné pojmy, ktoré priniesla agenda Kodanskej školy možno zaradiť </a:t>
            </a:r>
            <a:r>
              <a:rPr lang="sk-SK" altLang="sk-SK" sz="1600" b="1"/>
              <a:t>pojmy: </a:t>
            </a:r>
            <a:endParaRPr lang="sk-SK" altLang="sk-SK" sz="160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Bezpečnostní aktéri (referenčné objekty)</a:t>
            </a:r>
            <a:endParaRPr lang="sk-SK" altLang="sk-SK" sz="160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Sekuritizáciu </a:t>
            </a:r>
            <a:r>
              <a:rPr lang="sk-SK" altLang="sk-SK" sz="1600"/>
              <a:t>je možné považovať za radikálnejšiu formu politizácie. Je to do istej miery subjektívny proces. Buzan pojem vysvetľuje ako „</a:t>
            </a:r>
            <a:r>
              <a:rPr lang="sk-SK" altLang="sk-SK" sz="1600" i="1"/>
              <a:t>vyzdvihovanie určitej témy, ktorá tak začína byť chápaná ako existenčná hrozba, žiada si mimoriadne opatrenia a ospravedlňuje konanie vybočujúce zo štandardných mantinelov politických procedúr</a:t>
            </a:r>
            <a:r>
              <a:rPr lang="sk-SK" altLang="sk-SK" sz="1600"/>
              <a:t>“ </a:t>
            </a:r>
            <a:r>
              <a:rPr lang="sk-SK" altLang="sk-SK" sz="1600" i="1"/>
              <a:t>(Buzan a kol. 2003).</a:t>
            </a:r>
            <a:endParaRPr lang="sk-SK" altLang="sk-SK" sz="160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Aktéri sekuritizácie - </a:t>
            </a:r>
            <a:r>
              <a:rPr lang="sk-SK" altLang="sk-SK" sz="1600" i="1"/>
              <a:t>sú to aktéri, ktorí rozbiehajú proces sekuritizácie tým, že prehlasujú niečo za existenčne ohrozené, </a:t>
            </a:r>
            <a:r>
              <a:rPr lang="sk-SK" altLang="sk-SK" sz="1600"/>
              <a:t>v prípade štátu to môžu byť </a:t>
            </a:r>
            <a:r>
              <a:rPr lang="sk-SK" altLang="sk-SK" sz="1600" i="1"/>
              <a:t>vládne elity.</a:t>
            </a:r>
            <a:endParaRPr lang="sk-SK" altLang="sk-SK" sz="160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Funkcionálni aktéri - </a:t>
            </a:r>
            <a:r>
              <a:rPr lang="sk-SK" altLang="sk-SK" sz="1600" i="1"/>
              <a:t>sú to aktéri, ktorí urýchľujú bezpečnostnú dynamiku vzťahov.</a:t>
            </a:r>
            <a:endParaRPr lang="sk-SK" altLang="sk-SK" sz="160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Sektory bezpečnosti - </a:t>
            </a:r>
            <a:r>
              <a:rPr lang="sk-SK" altLang="sk-SK" sz="1600" i="1"/>
              <a:t>pohľady na medzinárodný systém, ktoré stavajú do popredia jeden konkrétny aspekt vzťahov a interakcií medzi jeho jednotkami (Buzan a kol. 2003).</a:t>
            </a:r>
            <a:endParaRPr lang="sk-SK" altLang="sk-SK" sz="1600"/>
          </a:p>
          <a:p>
            <a:pPr marL="180975" indent="-180975"/>
            <a:endParaRPr lang="sk-SK" altLang="sk-SK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adpis 1">
            <a:extLst>
              <a:ext uri="{FF2B5EF4-FFF2-40B4-BE49-F238E27FC236}">
                <a16:creationId xmlns:a16="http://schemas.microsoft.com/office/drawing/2014/main" id="{1C28B2D3-81F4-4437-8CB4-978FF2B5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071563"/>
            <a:ext cx="8229600" cy="43973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sk-SK" sz="1800" b="1" dirty="0"/>
            </a:br>
            <a:br>
              <a:rPr lang="sk-SK" sz="1800" b="1" dirty="0"/>
            </a:br>
            <a:r>
              <a:rPr lang="sk-SK" sz="2200" b="1" dirty="0"/>
              <a:t>DIMENZIE A SEKTORY BEZPEČNOSTI  Z POHĽADU </a:t>
            </a:r>
            <a:br>
              <a:rPr lang="sk-SK" sz="2200" b="1" dirty="0"/>
            </a:br>
            <a:r>
              <a:rPr lang="sk-SK" sz="2200" b="1" dirty="0"/>
              <a:t>KODANSKEJ ŠKOLY</a:t>
            </a:r>
            <a:endParaRPr lang="sk-SK" sz="220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CAE2D8F-9DB0-40AA-9FA3-175A316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71625"/>
            <a:ext cx="8401050" cy="4857750"/>
          </a:xfrm>
        </p:spPr>
        <p:txBody>
          <a:bodyPr>
            <a:normAutofit/>
          </a:bodyPr>
          <a:lstStyle/>
          <a:p>
            <a:pPr marL="261938" indent="-261938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b="1" dirty="0"/>
              <a:t>	Dimenzie bezpečnosti:</a:t>
            </a:r>
            <a:r>
              <a:rPr lang="sk-SK" sz="1600" dirty="0"/>
              <a:t> 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sk-SK" sz="1600" b="1" dirty="0"/>
              <a:t>Tvrdá bezpečnosť </a:t>
            </a:r>
            <a:r>
              <a:rPr lang="sk-SK" sz="1600" i="1" dirty="0"/>
              <a:t>(</a:t>
            </a:r>
            <a:r>
              <a:rPr lang="sk-SK" sz="1600" i="1" dirty="0" err="1"/>
              <a:t>Hardsecurity</a:t>
            </a:r>
            <a:r>
              <a:rPr lang="sk-SK" sz="1600" i="1" dirty="0"/>
              <a:t>)</a:t>
            </a:r>
            <a:r>
              <a:rPr lang="sk-SK" sz="1600" dirty="0"/>
              <a:t> - do 90. rokov 20. storočia  bol hlavným aktérom bezpečnosti predovšetkým „štát“ a bezpečnosť štátu bola považovaná za životný záujem štátu (</a:t>
            </a:r>
            <a:r>
              <a:rPr lang="sk-SK" sz="1600" i="1" dirty="0"/>
              <a:t>klasické</a:t>
            </a:r>
            <a:r>
              <a:rPr lang="sk-SK" sz="1600" dirty="0"/>
              <a:t>, alebo </a:t>
            </a:r>
            <a:r>
              <a:rPr lang="sk-SK" sz="1600" i="1" dirty="0"/>
              <a:t>tradičné, negatívne a užšie </a:t>
            </a:r>
            <a:r>
              <a:rPr lang="sk-SK" sz="1600" dirty="0"/>
              <a:t> chápanie bezpečnosti). Patrí sem jeden </a:t>
            </a:r>
            <a:r>
              <a:rPr lang="sk-SK" sz="1600" b="1" dirty="0"/>
              <a:t>sektor bezpečnosti</a:t>
            </a:r>
            <a:r>
              <a:rPr lang="sk-SK" sz="1600" dirty="0"/>
              <a:t>:</a:t>
            </a:r>
          </a:p>
          <a:p>
            <a:pPr marL="446088" indent="-180975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vojenská bezpečnosť.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sk-SK" sz="1600" b="1" dirty="0"/>
              <a:t>Mäkká  bezpečnosť </a:t>
            </a:r>
            <a:r>
              <a:rPr lang="sk-SK" sz="1600" i="1" dirty="0"/>
              <a:t>(Soft </a:t>
            </a:r>
            <a:r>
              <a:rPr lang="sk-SK" sz="1600" i="1" dirty="0" err="1"/>
              <a:t>security</a:t>
            </a:r>
            <a:r>
              <a:rPr lang="sk-SK" sz="1600" i="1" dirty="0"/>
              <a:t>)</a:t>
            </a:r>
            <a:r>
              <a:rPr lang="sk-SK" sz="1600" dirty="0"/>
              <a:t> - s pádom bipolarity sa stratila aj bezprostredná hrozba nukleárneho konfliktu, ale čoskoro sa objavilo veľké množstvo nových (staronových) bezpečnostných hrozieb, do centra záujmu sa dostali </a:t>
            </a:r>
            <a:r>
              <a:rPr lang="sk-SK" sz="1600" b="1" i="1" dirty="0"/>
              <a:t>asymetrické hrozby, terorizmus, ekonomické, energetické a humanitárne krízy a ekologické katastrofy, </a:t>
            </a:r>
            <a:r>
              <a:rPr lang="sk-SK" sz="1600" dirty="0"/>
              <a:t>patria sem nasledujúce sektory  bezpečnosti: </a:t>
            </a:r>
          </a:p>
          <a:p>
            <a:pPr marL="446088" indent="-180975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 err="1"/>
              <a:t>societálna</a:t>
            </a:r>
            <a:r>
              <a:rPr lang="sk-SK" sz="1600" b="1" i="1" dirty="0"/>
              <a:t> bezpečnosť,</a:t>
            </a:r>
          </a:p>
          <a:p>
            <a:pPr marL="446088" indent="-180975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politická bezpečnosť, </a:t>
            </a:r>
          </a:p>
          <a:p>
            <a:pPr marL="446088" indent="-180975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ekonomická bezpečnosť, </a:t>
            </a:r>
          </a:p>
          <a:p>
            <a:pPr marL="446088" indent="-180975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environmentálna bezpečnosť.</a:t>
            </a:r>
          </a:p>
          <a:p>
            <a:pPr marL="446088" indent="-180975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sk-SK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>
            <a:extLst>
              <a:ext uri="{FF2B5EF4-FFF2-40B4-BE49-F238E27FC236}">
                <a16:creationId xmlns:a16="http://schemas.microsoft.com/office/drawing/2014/main" id="{D4BB2332-B128-40BA-B6A6-81FE89D4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928688"/>
            <a:ext cx="8229600" cy="285750"/>
          </a:xfrm>
        </p:spPr>
        <p:txBody>
          <a:bodyPr/>
          <a:lstStyle/>
          <a:p>
            <a:pPr algn="ctr" eaLnBrk="1" hangingPunct="1"/>
            <a:r>
              <a:rPr lang="sk-SK" altLang="sk-SK" sz="2000" b="1"/>
              <a:t>VOJENSKÁ BEZPEČNOSŤ</a:t>
            </a:r>
            <a:endParaRPr lang="sk-SK" altLang="sk-SK" sz="2000"/>
          </a:p>
        </p:txBody>
      </p:sp>
      <p:sp>
        <p:nvSpPr>
          <p:cNvPr id="32771" name="Zástupný symbol pro obsah 2">
            <a:extLst>
              <a:ext uri="{FF2B5EF4-FFF2-40B4-BE49-F238E27FC236}">
                <a16:creationId xmlns:a16="http://schemas.microsoft.com/office/drawing/2014/main" id="{1C5B3E4C-8473-47A3-9F01-04D9F5E5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/>
          <a:lstStyle/>
          <a:p>
            <a:pPr marL="180975" indent="-180975" algn="just" eaLnBrk="1" hangingPunct="1">
              <a:buFontTx/>
              <a:buNone/>
            </a:pPr>
            <a:r>
              <a:rPr lang="sk-SK" altLang="sk-SK" sz="1600"/>
              <a:t>	V  rámci vojenského sektora sú za </a:t>
            </a:r>
            <a:r>
              <a:rPr lang="sk-SK" altLang="sk-SK" sz="1600" b="1"/>
              <a:t>hlavné bezpečnostné hrozby </a:t>
            </a:r>
            <a:r>
              <a:rPr lang="sk-SK" altLang="sk-SK" sz="1600"/>
              <a:t>považované</a:t>
            </a:r>
            <a:r>
              <a:rPr lang="sk-SK" altLang="sk-SK" sz="1600" b="1"/>
              <a:t> </a:t>
            </a:r>
            <a:r>
              <a:rPr lang="sk-SK" altLang="sk-SK" sz="1600" b="1" i="1"/>
              <a:t>vojenské hrozby,</a:t>
            </a:r>
            <a:r>
              <a:rPr lang="sk-SK" altLang="sk-SK" sz="1600" i="1"/>
              <a:t> </a:t>
            </a:r>
            <a:r>
              <a:rPr lang="sk-SK" altLang="sk-SK" sz="1600"/>
              <a:t>ostatné hrozby a riziká sú prehliadané, alebo len druhoradé.  </a:t>
            </a:r>
          </a:p>
          <a:p>
            <a:pPr marL="180975" indent="-180975" algn="just" eaLnBrk="1" hangingPunct="1">
              <a:buFontTx/>
              <a:buNone/>
            </a:pPr>
            <a:r>
              <a:rPr lang="sk-SK" altLang="sk-SK" sz="1600"/>
              <a:t>	</a:t>
            </a:r>
            <a:r>
              <a:rPr lang="sk-SK" altLang="sk-SK" sz="1600" b="1"/>
              <a:t>Aktérmi bezpečnosti v súčasnosti môžu byť:</a:t>
            </a:r>
          </a:p>
          <a:p>
            <a:pPr marL="180975" indent="-180975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štáty ako najdôležitejší referenčný objekt,</a:t>
            </a:r>
          </a:p>
          <a:p>
            <a:pPr marL="180975" indent="-180975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medzinárodné aliancie, regionálne organizácie, prípadne medzinárodné spoločenstvo,</a:t>
            </a:r>
          </a:p>
          <a:p>
            <a:pPr marL="180975" indent="-180975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jednotky v rámci štátu (národy, kmene), náboženstvá, spoločnosť, opozičné skupiny (napríklad separatistické hnutia, povstalci, národy žijúce v diaspóre či organizovaný zločin). </a:t>
            </a:r>
          </a:p>
          <a:p>
            <a:pPr marL="180975" indent="-180975" algn="just" eaLnBrk="1" hangingPunct="1">
              <a:buFontTx/>
              <a:buNone/>
            </a:pPr>
            <a:r>
              <a:rPr lang="sk-SK" altLang="sk-SK" sz="1600"/>
              <a:t>	Bezpečnosť je tradične zameraná na </a:t>
            </a:r>
            <a:r>
              <a:rPr lang="sk-SK" altLang="sk-SK" sz="1600" b="1"/>
              <a:t>obranu územnej integrity štátu</a:t>
            </a:r>
            <a:r>
              <a:rPr lang="sk-SK" altLang="sk-SK" sz="1600"/>
              <a:t>, na úrovni regionálneho a subregionálneho bezpečnostného prostredia.  </a:t>
            </a:r>
          </a:p>
          <a:p>
            <a:pPr marL="180975" indent="-180975" algn="just" eaLnBrk="1" hangingPunct="1">
              <a:buFontTx/>
              <a:buNone/>
            </a:pPr>
            <a:r>
              <a:rPr lang="sk-SK" altLang="sk-SK" sz="1600"/>
              <a:t>	</a:t>
            </a:r>
            <a:r>
              <a:rPr lang="sk-SK" altLang="sk-SK" sz="1600" b="1"/>
              <a:t>Vonkajšia bezpečnosť štátu </a:t>
            </a:r>
            <a:r>
              <a:rPr lang="sk-SK" altLang="sk-SK" sz="1600"/>
              <a:t>má základnú úlohu zabezpečiť samostatne a v koalícii štátnu zvrchovanosť a územnú celistvosť Slovenskej republiky. </a:t>
            </a:r>
          </a:p>
          <a:p>
            <a:pPr marL="180975" indent="-180975" algn="just" eaLnBrk="1" hangingPunct="1">
              <a:buFontTx/>
              <a:buNone/>
            </a:pPr>
            <a:r>
              <a:rPr lang="sk-SK" altLang="sk-SK" sz="1600" b="1"/>
              <a:t>	V strednodobom časovom výhľade </a:t>
            </a:r>
            <a:r>
              <a:rPr lang="sk-SK" altLang="sk-SK" sz="1600"/>
              <a:t>nie je známa proti SR žiadna bezpečnostná hrozba vojenského charakteru (ozbrojený konflikt akéhokoľvek rozsahu). </a:t>
            </a:r>
          </a:p>
          <a:p>
            <a:pPr marL="180975" indent="-180975" algn="just" eaLnBrk="1" hangingPunct="1">
              <a:buFontTx/>
              <a:buNone/>
            </a:pPr>
            <a:r>
              <a:rPr lang="sk-SK" altLang="sk-SK" sz="1600"/>
              <a:t>	</a:t>
            </a:r>
            <a:r>
              <a:rPr lang="sk-SK" altLang="sk-SK" sz="1600" b="1"/>
              <a:t>V dlhodobom časovom výhľade</a:t>
            </a:r>
            <a:r>
              <a:rPr lang="sk-SK" altLang="sk-SK" sz="1600"/>
              <a:t> možno predpokladať pretrvávanie starých a vznik nových ohnísk napätia v regiónoch juhovýchodne a východne od SR. </a:t>
            </a:r>
          </a:p>
          <a:p>
            <a:pPr marL="180975" indent="-180975" algn="just" eaLnBrk="1" hangingPunct="1">
              <a:buFontTx/>
              <a:buNone/>
            </a:pPr>
            <a:r>
              <a:rPr lang="sk-SK" altLang="sk-SK" sz="1600"/>
              <a:t>	Rozhodujúca časť hrozieb bude pochádzať zo vzdialenejšieho bezpečnostného prostredia, predovšetkým vo forme </a:t>
            </a:r>
            <a:r>
              <a:rPr lang="sk-SK" altLang="sk-SK" sz="1600" b="1"/>
              <a:t>asymetrických hrozieb </a:t>
            </a:r>
            <a:r>
              <a:rPr lang="sk-SK" altLang="sk-SK" sz="1600"/>
              <a:t>(zvlášť terorizmus), ich odstránenie si bude vyžadovať včasné a efektívne použitie síl a prostriedkov SR a jej spojencov vrátane vojenských kapacít a spôsobilostí.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>
            <a:extLst>
              <a:ext uri="{FF2B5EF4-FFF2-40B4-BE49-F238E27FC236}">
                <a16:creationId xmlns:a16="http://schemas.microsoft.com/office/drawing/2014/main" id="{BF1A88EB-D226-41A5-8A23-57F37AA4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857250"/>
            <a:ext cx="8229600" cy="428625"/>
          </a:xfrm>
        </p:spPr>
        <p:txBody>
          <a:bodyPr/>
          <a:lstStyle/>
          <a:p>
            <a:pPr algn="ctr" eaLnBrk="1" hangingPunct="1"/>
            <a:r>
              <a:rPr lang="sk-SK" altLang="sk-SK" sz="2000" b="1"/>
              <a:t>SOCIETÁLNA BEZPEČNOSŤ (SPOLOČENSKÁ</a:t>
            </a:r>
            <a:r>
              <a:rPr lang="sk-SK" altLang="sk-SK" sz="2000"/>
              <a:t>)</a:t>
            </a:r>
          </a:p>
        </p:txBody>
      </p:sp>
      <p:sp>
        <p:nvSpPr>
          <p:cNvPr id="45059" name="Zástupný symbol pro obsah 2">
            <a:extLst>
              <a:ext uri="{FF2B5EF4-FFF2-40B4-BE49-F238E27FC236}">
                <a16:creationId xmlns:a16="http://schemas.microsoft.com/office/drawing/2014/main" id="{92FC21C9-D2A6-40C7-A070-9FFD9D45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230813"/>
          </a:xfrm>
        </p:spPr>
        <p:txBody>
          <a:bodyPr>
            <a:normAutofit fontScale="92500" lnSpcReduction="20000"/>
          </a:bodyPr>
          <a:lstStyle/>
          <a:p>
            <a:pPr marL="180975" indent="-180975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 err="1"/>
              <a:t>Societálny</a:t>
            </a:r>
            <a:r>
              <a:rPr lang="sk-SK" sz="1600" b="1" dirty="0"/>
              <a:t> (spoločenský) sektor bezpečnosti </a:t>
            </a:r>
            <a:r>
              <a:rPr lang="sk-SK" sz="1600" dirty="0"/>
              <a:t>súvisí predovšetkým so </a:t>
            </a:r>
            <a:r>
              <a:rPr lang="sk-SK" sz="1600" b="1" i="1" dirty="0"/>
              <a:t>skupinovou identitou</a:t>
            </a:r>
            <a:r>
              <a:rPr lang="sk-SK" sz="1600" dirty="0"/>
              <a:t>, ktorá bola v minulosti výrazne obchádzaná. </a:t>
            </a:r>
          </a:p>
          <a:p>
            <a:pPr marL="180975" indent="-180975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Referenčné subjekty </a:t>
            </a:r>
            <a:r>
              <a:rPr lang="sk-SK" sz="1600" dirty="0" err="1"/>
              <a:t>societálneho</a:t>
            </a:r>
            <a:r>
              <a:rPr lang="sk-SK" sz="1600" dirty="0"/>
              <a:t> (spoločenského) sektora tvoria predovšetkým </a:t>
            </a:r>
            <a:r>
              <a:rPr lang="sk-SK" sz="1600" b="1" i="1" dirty="0"/>
              <a:t>entity a skupiny, ktoré majú spoločného menovateľa</a:t>
            </a:r>
            <a:r>
              <a:rPr lang="sk-SK" sz="1600" dirty="0"/>
              <a:t> – identitu, sú to teda akékoľvek malé alebo väčšie skupiny, ktoré sa spolčujú na základe kolektívnej súdržnosti a lojality, ktorú považujú za ohrozenú a hodnú ochrany. </a:t>
            </a:r>
          </a:p>
          <a:p>
            <a:pPr marL="180975" indent="-180975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Sem môžeme zaraďovať napríklad nielen </a:t>
            </a:r>
            <a:r>
              <a:rPr lang="sk-SK" sz="1600" b="1" i="1" dirty="0"/>
              <a:t>nacionálne skupiny vo vnútri štátu</a:t>
            </a:r>
            <a:r>
              <a:rPr lang="sk-SK" sz="1600" dirty="0"/>
              <a:t>, ale aj rôzne </a:t>
            </a:r>
            <a:r>
              <a:rPr lang="sk-SK" sz="1600" b="1" i="1" dirty="0" err="1"/>
              <a:t>transnacionálne</a:t>
            </a:r>
            <a:r>
              <a:rPr lang="sk-SK" sz="1600" b="1" i="1" dirty="0"/>
              <a:t> skupiny naprieč viacerými štátmi ako </a:t>
            </a:r>
            <a:r>
              <a:rPr lang="sk-SK" sz="1600" b="1" i="1" dirty="0" err="1"/>
              <a:t>antiglobalisti</a:t>
            </a:r>
            <a:r>
              <a:rPr lang="sk-SK" sz="1600" b="1" i="1" dirty="0"/>
              <a:t>, neofašisti alebo </a:t>
            </a:r>
            <a:r>
              <a:rPr lang="sk-SK" sz="1600" b="1" i="1" dirty="0" err="1"/>
              <a:t>environmentalisti</a:t>
            </a:r>
            <a:r>
              <a:rPr lang="sk-SK" sz="1600" b="1" i="1" dirty="0"/>
              <a:t> </a:t>
            </a:r>
            <a:r>
              <a:rPr lang="sk-SK" sz="1600" dirty="0"/>
              <a:t>za predpokladu, že myslia a konajú ako jedna skupina. </a:t>
            </a:r>
          </a:p>
          <a:p>
            <a:pPr marL="180975" indent="-180975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Práve spolčovanie na základe nacionálnej identity je pre štát najväčšou hrozbou, pretože môže smerovať k požiadavke sebaurčenia, čo vždy podkopáva územnú integritu štátu, alebo môže dochádzať k podkopávaniu stability štátu prostredníctvom skupín nárokujúcich si nadštandardné výhody (rómske obyvateľstvo).</a:t>
            </a:r>
          </a:p>
          <a:p>
            <a:pPr marL="180975" indent="-180975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Z globálneho pohľadu sa  za najväčšie problémy v tomto sektore považujú: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polarizácia bohatý sever a chudobný juh, spojená s migráciou, chorobami a organizovaným zločinom,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globalizácia. </a:t>
            </a:r>
          </a:p>
          <a:p>
            <a:pPr marL="180975" indent="-180975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b="1" dirty="0"/>
              <a:t>	Za hlavné hrozby sa  považuje: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nekontrolovateľná migrácia, 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horizontálne súperenie (súperenie medzi minimálne dvoma spoločnosťami - napríklad menšiny v rámci štátov, menšie krajiny sa obávajú kultúrneho vplyvu väčších susedov, stret civilizácií, etnické, náboženské či iné napätie založené na báze rozdielnych identít),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vertikálne súperenie (problémy týkajúce sa politickej integrácie či fragmentácie), 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nezamestnanosť, 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úbytok obyvateľstva, 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genocída, 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epidémie, </a:t>
            </a:r>
          </a:p>
          <a:p>
            <a:pPr marL="180975" indent="-180975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kriminalita a organizovaný zločin.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sk-SK" sz="1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adpis 1">
            <a:extLst>
              <a:ext uri="{FF2B5EF4-FFF2-40B4-BE49-F238E27FC236}">
                <a16:creationId xmlns:a16="http://schemas.microsoft.com/office/drawing/2014/main" id="{79E0B28B-21DE-488D-AC33-B2AE4E86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857250"/>
            <a:ext cx="8229600" cy="582613"/>
          </a:xfrm>
        </p:spPr>
        <p:txBody>
          <a:bodyPr/>
          <a:lstStyle/>
          <a:p>
            <a:pPr algn="ctr" eaLnBrk="1" hangingPunct="1"/>
            <a:r>
              <a:rPr lang="sk-SK" altLang="sk-SK" sz="2000" b="1"/>
              <a:t>POLITICKÁ BEZPEČNOSŤ</a:t>
            </a:r>
            <a:br>
              <a:rPr lang="sk-SK" altLang="sk-SK" sz="2000"/>
            </a:br>
            <a:endParaRPr lang="sk-SK" altLang="sk-SK" sz="2000"/>
          </a:p>
        </p:txBody>
      </p:sp>
      <p:sp>
        <p:nvSpPr>
          <p:cNvPr id="46083" name="Zástupný symbol pro obsah 2">
            <a:extLst>
              <a:ext uri="{FF2B5EF4-FFF2-40B4-BE49-F238E27FC236}">
                <a16:creationId xmlns:a16="http://schemas.microsoft.com/office/drawing/2014/main" id="{81E87D67-6B7D-445F-A01B-F88D1D8C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302250"/>
          </a:xfrm>
        </p:spPr>
        <p:txBody>
          <a:bodyPr>
            <a:normAutofit fontScale="92500" lnSpcReduction="10000"/>
          </a:bodyPr>
          <a:lstStyle/>
          <a:p>
            <a:pPr marL="180975" indent="-180975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Základom politickej bezpečnosti je organizačná </a:t>
            </a:r>
            <a:r>
              <a:rPr lang="sk-SK" sz="1600" b="1" dirty="0"/>
              <a:t>stabilita spoločenského usporiadania, </a:t>
            </a:r>
            <a:r>
              <a:rPr lang="sk-SK" sz="1600" dirty="0"/>
              <a:t>zameraná na </a:t>
            </a:r>
            <a:r>
              <a:rPr lang="sk-SK" sz="1600" b="1" i="1" dirty="0"/>
              <a:t>ochranu politických inštitúcií štátu, na ich stabilitu a kontinuitu. </a:t>
            </a:r>
          </a:p>
          <a:p>
            <a:pPr marL="180975" indent="-180975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Kľúčový význam z bezpečnostného hľadiska má </a:t>
            </a:r>
            <a:r>
              <a:rPr lang="sk-SK" sz="1600" b="1" dirty="0"/>
              <a:t>demokratické zriadenie. </a:t>
            </a:r>
          </a:p>
          <a:p>
            <a:pPr marL="180975" indent="-180975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V politickom sektore je </a:t>
            </a:r>
            <a:r>
              <a:rPr lang="sk-SK" sz="1600" b="1" dirty="0"/>
              <a:t>referenčným objektom štát </a:t>
            </a:r>
            <a:r>
              <a:rPr lang="sk-SK" sz="1600" dirty="0"/>
              <a:t>a jedná sa o </a:t>
            </a:r>
            <a:r>
              <a:rPr lang="sk-SK" sz="1600" b="1" i="1" dirty="0"/>
              <a:t>hrozby, ktoré smerujú proti jeho suverenite, politickému usporiadaniu a ideologickým základom. </a:t>
            </a:r>
          </a:p>
          <a:p>
            <a:pPr marL="180975" indent="-180975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Postupne sa referenčnými objektmi stávajú </a:t>
            </a:r>
            <a:r>
              <a:rPr lang="sk-SK" sz="1600" b="1" dirty="0"/>
              <a:t>subjekty nadnárodnej povahy (EU). </a:t>
            </a:r>
          </a:p>
          <a:p>
            <a:pPr marL="180975" indent="-180975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b="1" dirty="0"/>
              <a:t>	Aktérmi bezpečnosti  (referenčným objektom) v tomto sektore sú: 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štát,</a:t>
            </a:r>
            <a:r>
              <a:rPr lang="sk-SK" sz="1600" dirty="0"/>
              <a:t> ako politická organizácia (hlavný aktér),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nadštátne útvary </a:t>
            </a:r>
            <a:r>
              <a:rPr lang="sk-SK" sz="1600" dirty="0"/>
              <a:t>(OSN, Európska únia, NATO), 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spoločenské skupiny </a:t>
            </a:r>
            <a:r>
              <a:rPr lang="sk-SK" sz="1600" dirty="0"/>
              <a:t>so silnými politickými inštitúciami (národnostné menšiny), 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medzinárodné hnutia </a:t>
            </a:r>
            <a:r>
              <a:rPr lang="sk-SK" sz="1600" dirty="0"/>
              <a:t>(cirkvi, ideové politické hnutia), prípadne medzinárodné právo, 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medzinárodné organizácie</a:t>
            </a:r>
            <a:r>
              <a:rPr lang="sk-SK" sz="1600" dirty="0"/>
              <a:t>. </a:t>
            </a:r>
          </a:p>
          <a:p>
            <a:pPr marL="180975" indent="-180975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b="1" dirty="0"/>
              <a:t>	Hrozbami pre politickú bezpečnosť sú :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existenčné ohrozenie idei, na ktorej politické inštitúcie stoja (hlavná hrozba), 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ohrozenie stability politického poriadku, politickej ideológie, vládnej štruktúry alebo suverenity, 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ohrozenie suverenity štátu z vnútra či z vonku, 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národy alebo národnostné menšiny - Kurdi v Turecku, Albánci v Macedónsku ?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ideológia či náboženstvo, 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nacionalizmus, 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prílišná integrácia, pretože v rámci nej môže byť ohrozená suverenita štátu, </a:t>
            </a:r>
          </a:p>
          <a:p>
            <a:pPr marL="180975" indent="-180975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odmietnutie, spochybnenie, porušenie medzinárodnej zmluvy, alebo spochybňovanie medzinárodného spoločenstva.</a:t>
            </a:r>
          </a:p>
          <a:p>
            <a:pPr marL="180975" indent="-180975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adpis 1">
            <a:extLst>
              <a:ext uri="{FF2B5EF4-FFF2-40B4-BE49-F238E27FC236}">
                <a16:creationId xmlns:a16="http://schemas.microsoft.com/office/drawing/2014/main" id="{949AB3FC-C2BD-4FB2-B41F-D5A331A1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582613"/>
          </a:xfrm>
        </p:spPr>
        <p:txBody>
          <a:bodyPr/>
          <a:lstStyle/>
          <a:p>
            <a:pPr algn="ctr" eaLnBrk="1" hangingPunct="1"/>
            <a:r>
              <a:rPr lang="sk-SK" altLang="sk-SK" sz="2000" b="1"/>
              <a:t>EKONOMICKÁ BEZPEČNOSŤ</a:t>
            </a:r>
          </a:p>
        </p:txBody>
      </p:sp>
      <p:sp>
        <p:nvSpPr>
          <p:cNvPr id="47107" name="Zástupný symbol pro obsah 2">
            <a:extLst>
              <a:ext uri="{FF2B5EF4-FFF2-40B4-BE49-F238E27FC236}">
                <a16:creationId xmlns:a16="http://schemas.microsoft.com/office/drawing/2014/main" id="{010EE30E-0BF4-4C86-BEA6-93CB77B0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072062"/>
          </a:xfrm>
        </p:spPr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Stredobodom  záujmu tohto sektora sú </a:t>
            </a:r>
            <a:r>
              <a:rPr lang="sk-SK" sz="1600" b="1" dirty="0"/>
              <a:t>vzťahy medzinárodného politického systému a medzinárodnej ekonomiky. 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Ekonomická bezpečnosť </a:t>
            </a:r>
            <a:r>
              <a:rPr lang="sk-SK" sz="1600" i="1" dirty="0"/>
              <a:t>(</a:t>
            </a:r>
            <a:r>
              <a:rPr lang="sk-SK" sz="1600" i="1" dirty="0" err="1"/>
              <a:t>Economic</a:t>
            </a:r>
            <a:r>
              <a:rPr lang="sk-SK" sz="1600" i="1" dirty="0"/>
              <a:t> </a:t>
            </a:r>
            <a:r>
              <a:rPr lang="sk-SK" sz="1600" i="1" dirty="0" err="1"/>
              <a:t>Security</a:t>
            </a:r>
            <a:r>
              <a:rPr lang="sk-SK" sz="1600" i="1" dirty="0"/>
              <a:t>) </a:t>
            </a:r>
            <a:r>
              <a:rPr lang="sk-SK" sz="1600" dirty="0"/>
              <a:t>predstavuje stav, v ktorom </a:t>
            </a:r>
            <a:r>
              <a:rPr lang="sk-SK" sz="1600" b="1" i="1" dirty="0"/>
              <a:t>ekonomika objektu, ktorého bezpečnosť má byť zaistená (štátu, aliancie štátov, podniku, podnikateľských subjektov ap.) nie je vystavená rizikám a ohrozeniam, ktoré by mohli výrazne znížiť (alebo už znižujú) jej výkonnosť, potrebnú na plnenie základných funkcií a dosahovanie cieľov.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Hlavnými atribútmi ekonomickej bezpečnosti sú: </a:t>
            </a:r>
            <a:r>
              <a:rPr lang="sk-SK" sz="1600" dirty="0"/>
              <a:t>prístup k zdrojom a surovinám (ropa, voda), menová a finančná stabilita, konkurencieschopnosť a výkonnosť, ktorá je nevyhnutná na zaistenie bezpečnostných kapacít a sociálnej súdržnosti, stabilita finančných trhov, prevencia kríz globálneho rozsahu.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Medzi hlavných aktérov ekonomickej bezpečnosti patria:</a:t>
            </a:r>
            <a:r>
              <a:rPr lang="sk-SK" sz="1600" dirty="0"/>
              <a:t> jednotlivci, štáty (národné hospodárstva), firmy, nadnárodné monopoly, medzivládne organizácie (WTO, NAFTA, EU, WB), trh, finančný systém, banky.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Hrozbami pre ekonomickú bezpečnosť sú:</a:t>
            </a:r>
          </a:p>
          <a:p>
            <a:pPr marL="274320" indent="-27432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systémové krízy, ktoré môžu ohroziť celý medzinárodný ekonomický systém,</a:t>
            </a:r>
          </a:p>
          <a:p>
            <a:pPr marL="274320" indent="-27432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pre národné hospodárstvo zánik veľkých podnikov, strata konkurencieschopnosti v medzinárodnom prostredí, štrajky, </a:t>
            </a:r>
          </a:p>
          <a:p>
            <a:pPr marL="274320" indent="-27432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blokáda (napríklad Irán, Rusko, KĽDR), </a:t>
            </a:r>
          </a:p>
          <a:p>
            <a:pPr marL="274320" indent="-27432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nedostatok energetických zdrojov, </a:t>
            </a:r>
          </a:p>
          <a:p>
            <a:pPr marL="274320" indent="-27432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pre jednotlivcov naplnenie základných ľudských potrieb (dostatok potravy, pitnej vody, obydlie).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adpis 1">
            <a:extLst>
              <a:ext uri="{FF2B5EF4-FFF2-40B4-BE49-F238E27FC236}">
                <a16:creationId xmlns:a16="http://schemas.microsoft.com/office/drawing/2014/main" id="{63F4A964-9E75-4BB3-9C81-D0D61567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511175"/>
          </a:xfrm>
        </p:spPr>
        <p:txBody>
          <a:bodyPr/>
          <a:lstStyle/>
          <a:p>
            <a:pPr algn="ctr" eaLnBrk="1" hangingPunct="1"/>
            <a:r>
              <a:rPr lang="sk-SK" altLang="sk-SK" sz="2000" b="1"/>
              <a:t>ENVIRONMENTÁLNA BEZPEČNOSŤ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0ACD10-FAF7-4CA9-B31A-914B551F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5572125"/>
          </a:xfrm>
        </p:spPr>
        <p:txBody>
          <a:bodyPr>
            <a:normAutofit lnSpcReduction="10000"/>
          </a:bodyPr>
          <a:lstStyle/>
          <a:p>
            <a:pPr marL="261938" indent="-261938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Environmentálna bezpečnosť </a:t>
            </a:r>
            <a:r>
              <a:rPr lang="sk-SK" sz="1600" i="1" dirty="0"/>
              <a:t>(</a:t>
            </a:r>
            <a:r>
              <a:rPr lang="sk-SK" sz="1600" i="1" dirty="0" err="1"/>
              <a:t>Environmental´Security</a:t>
            </a:r>
            <a:r>
              <a:rPr lang="sk-SK" sz="1600" i="1" dirty="0"/>
              <a:t>)</a:t>
            </a:r>
            <a:r>
              <a:rPr lang="sk-SK" sz="1600" dirty="0"/>
              <a:t> predstavuje </a:t>
            </a:r>
            <a:r>
              <a:rPr lang="sk-SK" sz="1600" b="1" dirty="0"/>
              <a:t>bezpečnosť  životného prostredia </a:t>
            </a:r>
            <a:r>
              <a:rPr lang="sk-SK" sz="1600" dirty="0"/>
              <a:t> ako stav, </a:t>
            </a:r>
            <a:r>
              <a:rPr lang="sk-SK" sz="1600" i="1" dirty="0"/>
              <a:t>v ktorom </a:t>
            </a:r>
            <a:r>
              <a:rPr lang="sk-SK" sz="1600" b="1" i="1" dirty="0"/>
              <a:t>ľudská spoločnosť a ekologický systém na seba pôsobia trvalo udržateľným spôsobom, jednotlivci majú dostatočný prístup ku všetkým prírodným zdrojom a existujú mechanizmy na zvládanie kríz a konfliktov priamo či nepriamo spojených so životným prostredím</a:t>
            </a:r>
            <a:r>
              <a:rPr lang="sk-SK" sz="1600" b="1" dirty="0"/>
              <a:t>. </a:t>
            </a:r>
          </a:p>
          <a:p>
            <a:pPr marL="261938" indent="-261938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V tomto stave sú </a:t>
            </a:r>
            <a:r>
              <a:rPr lang="sk-SK" sz="1600" b="1" i="1" dirty="0"/>
              <a:t>minimalizované riziká a ohrozenia spojené so životným prostredím </a:t>
            </a:r>
            <a:r>
              <a:rPr lang="sk-SK" sz="1600" i="1" dirty="0"/>
              <a:t>a spôsobené prírodnými alebo antropologickými silami alebo procesmi vyvolanými antropologickými silami.</a:t>
            </a:r>
          </a:p>
          <a:p>
            <a:pPr marL="261938" indent="-261938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Aktérom bezpečnosti</a:t>
            </a:r>
            <a:r>
              <a:rPr lang="sk-SK" sz="1600" dirty="0"/>
              <a:t> v tomto sektore je predovšetkým </a:t>
            </a:r>
            <a:r>
              <a:rPr lang="sk-SK" sz="1600" b="1" i="1" dirty="0"/>
              <a:t>životné prostredie, zachovanie biosféry a ekosystémov. </a:t>
            </a:r>
          </a:p>
          <a:p>
            <a:pPr marL="261938" indent="-261938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Referenčnými objektmi </a:t>
            </a:r>
            <a:r>
              <a:rPr lang="sk-SK" sz="1600" dirty="0"/>
              <a:t>môžu byť na jednej strane štáty ohrozené nedostatkom zdrojov, rozširovaním púšte, nárastom hladiny oceánov, ale aj rôzne spoločenstvá aj jedinci. </a:t>
            </a:r>
          </a:p>
          <a:p>
            <a:pPr marL="261938" indent="-261938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Hrozby v tomto sektore dajú zaradiť do troch skupín:</a:t>
            </a:r>
          </a:p>
          <a:p>
            <a:pPr marL="261938" indent="-261938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prírodné hrozby </a:t>
            </a:r>
            <a:r>
              <a:rPr lang="sk-SK" sz="1600" dirty="0"/>
              <a:t>- </a:t>
            </a:r>
            <a:r>
              <a:rPr lang="sk-SK" sz="1600" i="1" dirty="0"/>
              <a:t>prírodné katastrofy (zemetrasenia, vlny </a:t>
            </a:r>
            <a:r>
              <a:rPr lang="sk-SK" sz="1600" i="1" dirty="0" err="1"/>
              <a:t>cunami</a:t>
            </a:r>
            <a:r>
              <a:rPr lang="sk-SK" sz="1600" i="1" dirty="0"/>
              <a:t>, sopky),</a:t>
            </a:r>
            <a:r>
              <a:rPr lang="sk-SK" sz="1600" dirty="0"/>
              <a:t> </a:t>
            </a:r>
            <a:r>
              <a:rPr lang="sk-SK" sz="1600" i="1" dirty="0"/>
              <a:t>degradácia životného prostredia, globálne otepľovanie, energetická bezpečnosť alebo nedostatok prírodných zdrojov. </a:t>
            </a:r>
            <a:r>
              <a:rPr lang="sk-SK" sz="1600" dirty="0"/>
              <a:t>,</a:t>
            </a:r>
          </a:p>
          <a:p>
            <a:pPr marL="261938" indent="-261938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hrozby zapríčinené ľudskou činnosťou</a:t>
            </a:r>
            <a:r>
              <a:rPr lang="sk-SK" sz="1600" dirty="0"/>
              <a:t>, ktoré možno považovať za </a:t>
            </a:r>
            <a:r>
              <a:rPr lang="sk-SK" sz="1600" i="1" dirty="0"/>
              <a:t>existenčné hrozby,</a:t>
            </a:r>
          </a:p>
          <a:p>
            <a:pPr marL="261938" indent="-261938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b="1" i="1" dirty="0"/>
              <a:t>hrozby, ktoré nie sú existenčným ohrozením ľudstva. </a:t>
            </a:r>
          </a:p>
          <a:p>
            <a:pPr marL="261938" indent="-261938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Hrozby z degradácie životného prostredia sa môžu ľahko premeniť na hrozby klasické: vojny, násilie, rozvrat. </a:t>
            </a:r>
          </a:p>
          <a:p>
            <a:pPr marL="261938" indent="-261938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/>
              <a:t>	Slovenskú republiku môžu ohrozovať predovšetkým klimatické zmeny a výrazne narušený hydrologický režim (nedostatok vody).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8B004C-3D8C-405C-9BF7-B7762303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010664"/>
          </a:xfrm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sk-SK" sz="2800" b="1" dirty="0"/>
              <a:t>4.</a:t>
            </a:r>
            <a:br>
              <a:rPr lang="sk-SK" sz="2800" b="1" dirty="0"/>
            </a:br>
            <a:r>
              <a:rPr lang="sk-SK" sz="2800" b="1" dirty="0"/>
              <a:t>REFERENČNÝ OBJEKT</a:t>
            </a:r>
            <a:br>
              <a:rPr lang="sk-SK" sz="2800" b="1" dirty="0"/>
            </a:br>
            <a:endParaRPr lang="sk-SK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>
            <a:extLst>
              <a:ext uri="{FF2B5EF4-FFF2-40B4-BE49-F238E27FC236}">
                <a16:creationId xmlns:a16="http://schemas.microsoft.com/office/drawing/2014/main" id="{C3978050-990D-4D85-A31F-3C03B85E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altLang="sk-SK" sz="2000" b="1">
                <a:cs typeface="Times New Roman" panose="02020603050405020304" pitchFamily="18" charset="0"/>
              </a:rPr>
              <a:t>LITERATÚRA</a:t>
            </a:r>
            <a:r>
              <a:rPr lang="sk-SK" altLang="sk-SK" sz="2000">
                <a:cs typeface="Times New Roman" panose="02020603050405020304" pitchFamily="18" charset="0"/>
              </a:rPr>
              <a:t> </a:t>
            </a:r>
            <a:br>
              <a:rPr lang="sk-SK" altLang="sk-SK" sz="2000">
                <a:cs typeface="Times New Roman" panose="02020603050405020304" pitchFamily="18" charset="0"/>
              </a:rPr>
            </a:br>
            <a:endParaRPr lang="sk-SK" altLang="sk-SK" sz="2000"/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B88E71CC-D39D-4A64-8BA2-3D2D6C62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cs-CZ" sz="1600" dirty="0"/>
              <a:t>BELAN, Ľ.: </a:t>
            </a:r>
            <a:r>
              <a:rPr lang="cs-CZ" sz="1600" i="1" dirty="0" err="1"/>
              <a:t>Bezpečnostný</a:t>
            </a:r>
            <a:r>
              <a:rPr lang="cs-CZ" sz="1600" i="1" dirty="0"/>
              <a:t> </a:t>
            </a:r>
            <a:r>
              <a:rPr lang="cs-CZ" sz="1600" i="1" dirty="0" err="1"/>
              <a:t>manažment</a:t>
            </a:r>
            <a:r>
              <a:rPr lang="cs-CZ" sz="1600" i="1" dirty="0"/>
              <a:t>, </a:t>
            </a:r>
            <a:r>
              <a:rPr lang="cs-CZ" sz="1600" i="1" dirty="0" err="1"/>
              <a:t>Bezpečnosť</a:t>
            </a:r>
            <a:r>
              <a:rPr lang="cs-CZ" sz="1600" i="1" dirty="0"/>
              <a:t>  a </a:t>
            </a:r>
            <a:r>
              <a:rPr lang="cs-CZ" sz="1600" i="1" dirty="0" err="1"/>
              <a:t>manažérstvo</a:t>
            </a:r>
            <a:r>
              <a:rPr lang="cs-CZ" sz="1600" i="1" dirty="0"/>
              <a:t> rizika. </a:t>
            </a:r>
            <a:r>
              <a:rPr lang="cs-CZ" sz="1600" dirty="0"/>
              <a:t>Žilina: EDIS – </a:t>
            </a:r>
            <a:r>
              <a:rPr lang="cs-CZ" sz="1600" dirty="0" err="1"/>
              <a:t>vydavateľské</a:t>
            </a:r>
            <a:r>
              <a:rPr lang="cs-CZ" sz="1600" dirty="0"/>
              <a:t> centrum  ŽU. ISBN 978-80-554-1138-5 – elektronická </a:t>
            </a:r>
            <a:r>
              <a:rPr lang="cs-CZ" sz="1600" dirty="0" err="1"/>
              <a:t>učebnica</a:t>
            </a:r>
            <a:endParaRPr lang="cs-CZ" sz="1600" dirty="0"/>
          </a:p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cs-CZ" sz="1600" dirty="0"/>
              <a:t>BUZAN, B, </a:t>
            </a:r>
            <a:r>
              <a:rPr lang="cs-CZ" sz="1600" dirty="0" err="1"/>
              <a:t>WæVER</a:t>
            </a:r>
            <a:r>
              <a:rPr lang="cs-CZ" sz="1600" dirty="0"/>
              <a:t>, O, DE WILDE, J.: </a:t>
            </a:r>
            <a:r>
              <a:rPr lang="cs-CZ" sz="1600" i="1" dirty="0"/>
              <a:t>Bezpečnost: Nový rámec pro analýzu.</a:t>
            </a:r>
            <a:r>
              <a:rPr lang="cs-CZ" sz="1600" dirty="0"/>
              <a:t>  1. vyd. Brno : Centrum strategických studií, 2005. Současná teorie mezinárodních vztahů. ISBN 80-903333-6-2. </a:t>
            </a:r>
          </a:p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>
                <a:cs typeface="Times New Roman" pitchFamily="18" charset="0"/>
              </a:rPr>
              <a:t>Ústavný zákon  č.227/2002 Z. z. </a:t>
            </a:r>
            <a:r>
              <a:rPr lang="sk-SK" sz="1600" i="1" dirty="0">
                <a:cs typeface="Times New Roman" pitchFamily="18" charset="0"/>
              </a:rPr>
              <a:t>o bezpečnosti štátu v čase vojny, vojnového stavu, výnimočného stavu a núdzového stavu </a:t>
            </a:r>
            <a:endParaRPr lang="sk-SK" sz="1600" dirty="0">
              <a:cs typeface="Times New Roman" pitchFamily="18" charset="0"/>
            </a:endParaRPr>
          </a:p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>
                <a:cs typeface="Times New Roman" pitchFamily="18" charset="0"/>
              </a:rPr>
              <a:t>Zákon  č. 387/2002 Z. z. </a:t>
            </a:r>
            <a:r>
              <a:rPr lang="sk-SK" sz="1600" i="1" dirty="0"/>
              <a:t>o riadení štátu v krízových situáciách mimo času vojny a vojnového stavu</a:t>
            </a:r>
          </a:p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Zákon č. 42/1994 Z. z. </a:t>
            </a:r>
            <a:r>
              <a:rPr lang="sk-SK" sz="1600" i="1" dirty="0"/>
              <a:t>o civilnej ochrane obyvateľstva</a:t>
            </a:r>
          </a:p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i="1" dirty="0">
                <a:cs typeface="Times New Roman" pitchFamily="18" charset="0"/>
              </a:rPr>
              <a:t>Bezpečnostná stratégia SR</a:t>
            </a:r>
          </a:p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/>
              <a:t>ISO/IEC </a:t>
            </a:r>
            <a:r>
              <a:rPr lang="sk-SK" sz="1600" dirty="0" err="1"/>
              <a:t>Guide</a:t>
            </a:r>
            <a:r>
              <a:rPr lang="sk-SK" sz="1600" dirty="0"/>
              <a:t> 51:2014 </a:t>
            </a:r>
            <a:r>
              <a:rPr lang="en-US" sz="1600" dirty="0"/>
              <a:t>Safety aspects — Guidelines for their inclusion in standards</a:t>
            </a:r>
            <a:r>
              <a:rPr lang="sk-SK" sz="1600" i="1" dirty="0">
                <a:cs typeface="Times New Roman" pitchFamily="18" charset="0"/>
              </a:rPr>
              <a:t> (</a:t>
            </a:r>
            <a:r>
              <a:rPr lang="sk-SK" sz="1600" dirty="0"/>
              <a:t>Aspekty bezpečnosti - smernice pre ich zahrnutie v normách)</a:t>
            </a:r>
          </a:p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>
                <a:cs typeface="Times New Roman" pitchFamily="18" charset="0"/>
              </a:rPr>
              <a:t>ISO 55000:2014 </a:t>
            </a:r>
            <a:r>
              <a:rPr lang="sk-SK" sz="1600" i="1" dirty="0">
                <a:cs typeface="Times New Roman" pitchFamily="18" charset="0"/>
              </a:rPr>
              <a:t>Manažérstvo aktív – Prehľad, zásady a terminológia </a:t>
            </a:r>
          </a:p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>
                <a:cs typeface="Times New Roman" pitchFamily="18" charset="0"/>
              </a:rPr>
              <a:t>ISO 55001:2014 </a:t>
            </a:r>
            <a:r>
              <a:rPr lang="sk-SK" sz="1600" i="1" dirty="0">
                <a:cs typeface="Times New Roman" pitchFamily="18" charset="0"/>
              </a:rPr>
              <a:t>Manažérstvo aktív – Systémy manažérstva – Požiadavky </a:t>
            </a:r>
          </a:p>
          <a:p>
            <a:pPr marL="265113" indent="-265113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sk-SK" sz="1600" dirty="0">
                <a:cs typeface="Times New Roman" pitchFamily="18" charset="0"/>
              </a:rPr>
              <a:t>ISO 55002:2014 </a:t>
            </a:r>
            <a:r>
              <a:rPr lang="sk-SK" sz="1600" i="1" dirty="0">
                <a:cs typeface="Times New Roman" pitchFamily="18" charset="0"/>
              </a:rPr>
              <a:t>Manažérstvo aktív – Systémy manažérstva – Návod na aplikáciu ISO 55001</a:t>
            </a:r>
            <a:endParaRPr lang="sk-SK" sz="1600" i="1" dirty="0"/>
          </a:p>
          <a:p>
            <a:pPr marL="0" indent="0" algn="just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sk-SK" sz="2800" i="1" dirty="0">
              <a:cs typeface="Times New Roman" pitchFamily="18" charset="0"/>
            </a:endParaRPr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adpis 1">
            <a:extLst>
              <a:ext uri="{FF2B5EF4-FFF2-40B4-BE49-F238E27FC236}">
                <a16:creationId xmlns:a16="http://schemas.microsoft.com/office/drawing/2014/main" id="{76518F55-BD6D-4D9B-A742-EC31E81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altLang="sk-SK" sz="2000" b="1"/>
              <a:t>REFERENČNÝ OBJEKT</a:t>
            </a:r>
            <a:br>
              <a:rPr lang="sk-SK" altLang="sk-SK" sz="5400"/>
            </a:br>
            <a:endParaRPr lang="sk-SK" altLang="sk-SK"/>
          </a:p>
        </p:txBody>
      </p:sp>
      <p:sp>
        <p:nvSpPr>
          <p:cNvPr id="38915" name="Zástupný symbol pro obsah 2">
            <a:extLst>
              <a:ext uri="{FF2B5EF4-FFF2-40B4-BE49-F238E27FC236}">
                <a16:creationId xmlns:a16="http://schemas.microsoft.com/office/drawing/2014/main" id="{EB37FDFA-DF34-496C-891F-48306CA1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95850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/>
              <a:t>	Po skončení studenej vojny sa začína presadzovať poňatie bezpečnosti, ktoré rozširuje škálu bezpečnostných javov v týchto aspektoch: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Subjekty bezpečnosti </a:t>
            </a:r>
            <a:r>
              <a:rPr lang="sk-SK" altLang="sk-SK" sz="1600"/>
              <a:t>– referenčné objekty bezpečnosti, aktéri bezpečnosti.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Sektory alebo dimenzie bezpečnosti </a:t>
            </a:r>
            <a:r>
              <a:rPr lang="sk-SK" altLang="sk-SK" sz="1600"/>
              <a:t>– oblasti v ktorých vznikajú bezpečnostné problémy.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Intenzita alebo prah bezpečnosti </a:t>
            </a:r>
            <a:r>
              <a:rPr lang="sk-SK" altLang="sk-SK" sz="1600"/>
              <a:t>– odkedy sa z nejakého problému či hrozby stáva problém resp. hrozba špecificky bezpečnostná.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/>
              <a:t>	Podľa Kodanskej školy sa pojem </a:t>
            </a:r>
            <a:r>
              <a:rPr lang="sk-SK" altLang="sk-SK" sz="1600" b="1"/>
              <a:t>bezpečnosť </a:t>
            </a:r>
            <a:r>
              <a:rPr lang="sk-SK" altLang="sk-SK" sz="1600"/>
              <a:t>tiež vzťahuje priamo na konkrétny </a:t>
            </a:r>
            <a:r>
              <a:rPr lang="sk-SK" altLang="sk-SK" sz="1600" b="1"/>
              <a:t>subjekt </a:t>
            </a:r>
            <a:r>
              <a:rPr lang="sk-SK" altLang="sk-SK" sz="1600"/>
              <a:t>alebo </a:t>
            </a:r>
            <a:r>
              <a:rPr lang="sk-SK" altLang="sk-SK" sz="1600" b="1"/>
              <a:t>subjekty, </a:t>
            </a:r>
            <a:r>
              <a:rPr lang="sk-SK" altLang="sk-SK" sz="1600" b="1" i="1"/>
              <a:t>ktoré usilujú o dosiahnutie svojej bezpečnosti </a:t>
            </a:r>
            <a:r>
              <a:rPr lang="sk-SK" altLang="sk-SK" sz="1600"/>
              <a:t>– teda </a:t>
            </a:r>
            <a:r>
              <a:rPr lang="sk-SK" altLang="sk-SK" sz="1600" b="1"/>
              <a:t>aktérov bezpečnosti, </a:t>
            </a:r>
            <a:r>
              <a:rPr lang="sk-SK" altLang="sk-SK" sz="1600"/>
              <a:t>ktorých nazýva: 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sk-SK" altLang="sk-SK" sz="1600" b="1"/>
              <a:t>REFERENČNÉ OBJEKTY</a:t>
            </a:r>
            <a:endParaRPr lang="sk-SK" altLang="sk-SK" sz="1600"/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 b="1"/>
              <a:t>	Referenčný objekt </a:t>
            </a:r>
            <a:r>
              <a:rPr lang="sk-SK" altLang="sk-SK" sz="1600"/>
              <a:t>je </a:t>
            </a:r>
            <a:r>
              <a:rPr lang="sk-SK" altLang="sk-SK" sz="1600" b="1" i="1"/>
              <a:t>základným prvkom bezpečnosti</a:t>
            </a:r>
            <a:r>
              <a:rPr lang="sk-SK" altLang="sk-SK" sz="1600"/>
              <a:t>, odpovedá na otázku o čiu bezpečnosť sa jedná, je to jednotka, ktorú je treba chrániť, pokiaľ je existenčne ohrozená – </a:t>
            </a:r>
            <a:r>
              <a:rPr lang="sk-SK" altLang="sk-SK" sz="1600" b="1" i="1"/>
              <a:t>chránená hodnota. </a:t>
            </a:r>
            <a:endParaRPr lang="sk-SK" altLang="sk-SK" sz="1600"/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 b="1"/>
              <a:t>	Referenčné objekty </a:t>
            </a:r>
            <a:r>
              <a:rPr lang="sk-SK" altLang="sk-SK" sz="1600"/>
              <a:t>sú </a:t>
            </a:r>
            <a:r>
              <a:rPr lang="sk-SK" altLang="sk-SK" sz="1600" b="1" i="1"/>
              <a:t>entity, ktoré sú existenčne ohrozené a môžu si legitímne nárokovať právo na prežitie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adpis 1">
            <a:extLst>
              <a:ext uri="{FF2B5EF4-FFF2-40B4-BE49-F238E27FC236}">
                <a16:creationId xmlns:a16="http://schemas.microsoft.com/office/drawing/2014/main" id="{F166330E-28B3-44EF-9363-B597A8AF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09588"/>
          </a:xfrm>
        </p:spPr>
        <p:txBody>
          <a:bodyPr/>
          <a:lstStyle/>
          <a:p>
            <a:pPr algn="ctr"/>
            <a:r>
              <a:rPr lang="sk-SK" altLang="sk-SK" sz="2000" b="1"/>
              <a:t>REFERENČNÉ OBJEKTY</a:t>
            </a:r>
          </a:p>
        </p:txBody>
      </p:sp>
      <p:sp>
        <p:nvSpPr>
          <p:cNvPr id="44035" name="Zástupný symbol pro obsah 2">
            <a:extLst>
              <a:ext uri="{FF2B5EF4-FFF2-40B4-BE49-F238E27FC236}">
                <a16:creationId xmlns:a16="http://schemas.microsoft.com/office/drawing/2014/main" id="{1AF1F595-29A6-4EB7-A2A7-EE2F6779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341438"/>
            <a:ext cx="8643937" cy="5302250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 </a:t>
            </a:r>
            <a:r>
              <a:rPr lang="sk-SK" sz="1600" dirty="0"/>
              <a:t>Tradičným referenčným objektom bol vždy </a:t>
            </a:r>
            <a:r>
              <a:rPr lang="sk-SK" sz="1600" b="1" dirty="0"/>
              <a:t>štát a národ</a:t>
            </a:r>
            <a:r>
              <a:rPr lang="sk-SK" sz="1600" dirty="0"/>
              <a:t>. </a:t>
            </a:r>
            <a:endParaRPr lang="sk-SK" altLang="sk-SK" sz="1600" dirty="0"/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Referenčným objektom bezpečnosti </a:t>
            </a:r>
            <a:r>
              <a:rPr lang="sk-SK" altLang="sk-SK" sz="1600" dirty="0"/>
              <a:t>môže byť: </a:t>
            </a:r>
            <a:r>
              <a:rPr lang="sk-SK" altLang="sk-SK" sz="1600" b="1" i="1" dirty="0"/>
              <a:t>medzinárodný systém, medzinárodné organizácie a aliancie, štát, </a:t>
            </a:r>
            <a:r>
              <a:rPr lang="sk-SK" altLang="sk-SK" sz="1600" b="1" i="1" dirty="0" err="1"/>
              <a:t>subštátny</a:t>
            </a:r>
            <a:r>
              <a:rPr lang="sk-SK" altLang="sk-SK" sz="1600" b="1" i="1" dirty="0"/>
              <a:t> systém </a:t>
            </a:r>
            <a:r>
              <a:rPr lang="sk-SK" altLang="sk-SK" sz="1600" i="1" dirty="0"/>
              <a:t>(územné a správne jednotky štátu), </a:t>
            </a:r>
            <a:r>
              <a:rPr lang="sk-SK" altLang="sk-SK" sz="1600" b="1" i="1" dirty="0"/>
              <a:t>nehmotné entit</a:t>
            </a:r>
            <a:r>
              <a:rPr lang="sk-SK" altLang="sk-SK" sz="1600" b="1" dirty="0"/>
              <a:t>y </a:t>
            </a:r>
            <a:r>
              <a:rPr lang="sk-SK" altLang="sk-SK" sz="1600" i="1" dirty="0"/>
              <a:t>(ľudské práva, princíp demokracie, informácie), </a:t>
            </a:r>
            <a:r>
              <a:rPr lang="sk-SK" altLang="sk-SK" sz="1600" b="1" i="1" dirty="0"/>
              <a:t>sociálna skupina </a:t>
            </a:r>
            <a:r>
              <a:rPr lang="sk-SK" altLang="sk-SK" sz="1600" i="1" dirty="0"/>
              <a:t>(národ, národnostná menšina, ženy), </a:t>
            </a:r>
            <a:r>
              <a:rPr lang="sk-SK" altLang="sk-SK" sz="1600" b="1" i="1" dirty="0"/>
              <a:t>jedinci</a:t>
            </a:r>
            <a:r>
              <a:rPr lang="sk-SK" altLang="sk-SK" sz="1600" dirty="0"/>
              <a:t>.</a:t>
            </a:r>
          </a:p>
          <a:p>
            <a:pPr marL="265113" indent="-265113" algn="just"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Vo vojenskom sektore </a:t>
            </a:r>
            <a:r>
              <a:rPr lang="sk-SK" altLang="sk-SK" sz="1600" dirty="0"/>
              <a:t>najdôležitejšími referenčnými objektmi (objekty skúmania) boli a sú: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sk-SK" altLang="sk-SK" sz="1600" b="1" dirty="0"/>
              <a:t>štáty, 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sk-SK" altLang="sk-SK" sz="1600" b="1" dirty="0"/>
              <a:t>medzinárodné aliancie, regionálne organizácie,</a:t>
            </a:r>
            <a:r>
              <a:rPr lang="sk-SK" altLang="sk-SK" sz="1600" dirty="0"/>
              <a:t> prípadne </a:t>
            </a:r>
            <a:r>
              <a:rPr lang="sk-SK" altLang="sk-SK" sz="1600" b="1" dirty="0"/>
              <a:t>medzinárodné spoločenstvo</a:t>
            </a:r>
            <a:r>
              <a:rPr lang="sk-SK" altLang="sk-SK" sz="1600" dirty="0"/>
              <a:t>, 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sk-SK" altLang="sk-SK" sz="1600" b="1" dirty="0"/>
              <a:t>jednotky v rámci štátu: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600" b="1" i="1" dirty="0"/>
              <a:t>národy, kmene), 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600" b="1" i="1" dirty="0"/>
              <a:t>náboženstvá, 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600" b="1" i="1" dirty="0"/>
              <a:t>spoločnosť, 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600" b="1" i="1" dirty="0"/>
              <a:t>opozičné skupiny (napríklad separatistické hnutia, povstalci, národy žijúce v diaspóre či organizovaný zločin).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V politickom sektore </a:t>
            </a:r>
            <a:r>
              <a:rPr lang="sk-SK" altLang="sk-SK" sz="1600" dirty="0"/>
              <a:t>sú referenčnými objektmi: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i="1" dirty="0"/>
              <a:t>štát, ako politická organizácia,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i="1" dirty="0"/>
              <a:t>nadštátne útvary (EÚ,OSN,NATO),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i="1" dirty="0"/>
              <a:t>spoločenské skupiny so silnými politickými inštitúciami (národnostné menšiny),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i="1" dirty="0"/>
              <a:t>medzinárodné hnutia (cirkvi, ideové politické hnutia),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600" b="1" i="1" dirty="0"/>
              <a:t>prípadne medzinárodné právo, medzinárodné organizácie.</a:t>
            </a:r>
            <a:endParaRPr lang="sk-SK" altLang="sk-SK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1">
            <a:extLst>
              <a:ext uri="{FF2B5EF4-FFF2-40B4-BE49-F238E27FC236}">
                <a16:creationId xmlns:a16="http://schemas.microsoft.com/office/drawing/2014/main" id="{77CB209F-D0C1-42F2-8C2C-47241AB2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20688"/>
          </a:xfrm>
        </p:spPr>
        <p:txBody>
          <a:bodyPr/>
          <a:lstStyle/>
          <a:p>
            <a:pPr algn="ctr"/>
            <a:r>
              <a:rPr lang="sk-SK" altLang="sk-SK" sz="2000" b="1"/>
              <a:t>REFERENČNÉ OBJEKTY</a:t>
            </a:r>
          </a:p>
        </p:txBody>
      </p:sp>
      <p:sp>
        <p:nvSpPr>
          <p:cNvPr id="44035" name="Zástupný symbol pro obsah 2">
            <a:extLst>
              <a:ext uri="{FF2B5EF4-FFF2-40B4-BE49-F238E27FC236}">
                <a16:creationId xmlns:a16="http://schemas.microsoft.com/office/drawing/2014/main" id="{A09D1B38-6844-4731-BF81-644A9800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628775"/>
            <a:ext cx="8643937" cy="5014913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altLang="sk-SK" sz="1600" b="1" dirty="0"/>
              <a:t>	</a:t>
            </a:r>
            <a:r>
              <a:rPr lang="sk-SK" altLang="sk-SK" sz="1500" b="1" dirty="0"/>
              <a:t>V ekonomickom sektore </a:t>
            </a:r>
            <a:r>
              <a:rPr lang="sk-SK" altLang="sk-SK" sz="1500" dirty="0"/>
              <a:t>sú referenčnými objektmi: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500" dirty="0"/>
              <a:t> </a:t>
            </a:r>
            <a:r>
              <a:rPr lang="sk-SK" altLang="sk-SK" sz="1500" b="1" i="1" dirty="0"/>
              <a:t>jednotlivci, 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500" b="1" i="1" dirty="0"/>
              <a:t>štáty (národné hospodárstva), 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500" b="1" i="1" dirty="0"/>
              <a:t>firmy, nadnárodné monopoly, 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500" b="1" i="1" dirty="0"/>
              <a:t>medzivládne organizácie (WTO, NAFTA, EU, WB), 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500" b="1" i="1" dirty="0"/>
              <a:t>banky, trh či finančný systém. </a:t>
            </a:r>
          </a:p>
          <a:p>
            <a:pPr marL="265113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500" b="1" dirty="0"/>
              <a:t>V </a:t>
            </a:r>
            <a:r>
              <a:rPr lang="sk-SK" altLang="sk-SK" sz="1500" b="1" dirty="0" err="1"/>
              <a:t>societálnom</a:t>
            </a:r>
            <a:r>
              <a:rPr lang="sk-SK" altLang="sk-SK" sz="1500" b="1" dirty="0"/>
              <a:t> sektore </a:t>
            </a:r>
            <a:r>
              <a:rPr lang="sk-SK" altLang="sk-SK" sz="1500" dirty="0"/>
              <a:t>referenčné objekty predstavujú: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500" b="1" i="1" dirty="0"/>
              <a:t>národy,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500" b="1" i="1" dirty="0"/>
              <a:t>národnostné menšiny,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500" b="1" i="1" dirty="0"/>
              <a:t>etnické skupiny,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500" b="1" i="1" dirty="0"/>
              <a:t>civilizácia,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500" b="1" i="1" dirty="0"/>
              <a:t>náboženské systémy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1500" b="1" i="1" dirty="0"/>
              <a:t>rasy.</a:t>
            </a:r>
          </a:p>
          <a:p>
            <a:pPr marL="0" indent="265113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altLang="sk-SK" sz="1500" b="1" dirty="0"/>
              <a:t>V environmentálnom sektore </a:t>
            </a:r>
            <a:r>
              <a:rPr lang="sk-SK" altLang="sk-SK" sz="1500" dirty="0"/>
              <a:t>sú referenčnými objektmi: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500" b="1" i="1" dirty="0"/>
              <a:t>ľudstvo, 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500" b="1" i="1" dirty="0"/>
              <a:t>životné prostredie, </a:t>
            </a:r>
          </a:p>
          <a:p>
            <a:pPr marL="446088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500" b="1" i="1" dirty="0"/>
              <a:t>zachovanie biosféry a ekosystémov. </a:t>
            </a:r>
          </a:p>
          <a:p>
            <a:pPr>
              <a:defRPr/>
            </a:pPr>
            <a:endParaRPr lang="sk-SK" altLang="sk-SK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>
            <a:extLst>
              <a:ext uri="{FF2B5EF4-FFF2-40B4-BE49-F238E27FC236}">
                <a16:creationId xmlns:a16="http://schemas.microsoft.com/office/drawing/2014/main" id="{BDE7C39E-E3C1-4381-9226-B774C740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63563"/>
          </a:xfrm>
        </p:spPr>
        <p:txBody>
          <a:bodyPr/>
          <a:lstStyle/>
          <a:p>
            <a:pPr algn="ctr"/>
            <a:r>
              <a:rPr lang="sk-SK" altLang="sk-SK" sz="2000" b="1"/>
              <a:t>REFERENČNÉ OBJEKTY</a:t>
            </a:r>
            <a:endParaRPr lang="sk-SK" altLang="sk-SK" sz="2000"/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2B0C0C2A-1558-47EA-89A5-80637D3A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032250"/>
          </a:xfrm>
        </p:spPr>
        <p:txBody>
          <a:bodyPr/>
          <a:lstStyle/>
          <a:p>
            <a:pPr marL="265113" indent="-265113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sk-SK" sz="1600" b="1" dirty="0"/>
              <a:t>	Z hľadiska druhu ohrozených subjektov:</a:t>
            </a:r>
            <a:endParaRPr lang="sk-SK" sz="1600" dirty="0"/>
          </a:p>
          <a:p>
            <a:pPr marL="265113" indent="-265113">
              <a:spcBef>
                <a:spcPts val="200"/>
              </a:spcBef>
              <a:buFont typeface="+mj-lt"/>
              <a:buAutoNum type="alphaLcPeriod"/>
              <a:defRPr/>
            </a:pPr>
            <a:r>
              <a:rPr lang="sk-SK" sz="1600" b="1" dirty="0"/>
              <a:t>osoby </a:t>
            </a:r>
            <a:r>
              <a:rPr lang="sk-SK" sz="1600" dirty="0"/>
              <a:t>– jednotlivci alebo skupiny (človek, malá skupina, spoločnosti, ľudstvo),</a:t>
            </a:r>
          </a:p>
          <a:p>
            <a:pPr marL="265113" indent="-265113">
              <a:spcBef>
                <a:spcPts val="200"/>
              </a:spcBef>
              <a:buFont typeface="+mj-lt"/>
              <a:buAutoNum type="alphaLcPeriod"/>
              <a:defRPr/>
            </a:pPr>
            <a:r>
              <a:rPr lang="sk-SK" sz="1600" b="1" dirty="0"/>
              <a:t>objekty s aktívami</a:t>
            </a:r>
            <a:r>
              <a:rPr lang="sk-SK" sz="1600" dirty="0"/>
              <a:t>, ktoré obsahujú:</a:t>
            </a:r>
          </a:p>
          <a:p>
            <a:pPr marL="446088" indent="-180975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sk-SK" sz="1600" dirty="0"/>
              <a:t>hmotný a nehmotný </a:t>
            </a:r>
            <a:r>
              <a:rPr lang="sk-SK" sz="1600" b="1" i="1" dirty="0"/>
              <a:t>majetok</a:t>
            </a:r>
            <a:r>
              <a:rPr lang="sk-SK" sz="1600" dirty="0"/>
              <a:t>, </a:t>
            </a:r>
          </a:p>
          <a:p>
            <a:pPr marL="446088" indent="-180975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sk-SK" sz="1600" b="1" i="1" dirty="0"/>
              <a:t>činnosti</a:t>
            </a:r>
            <a:r>
              <a:rPr lang="sk-SK" sz="1600" dirty="0"/>
              <a:t> na vytváranie určitých  produktov alebo poskytovanie služieb (prevádzka),</a:t>
            </a:r>
          </a:p>
          <a:p>
            <a:pPr marL="265113" indent="-265113">
              <a:spcBef>
                <a:spcPts val="200"/>
              </a:spcBef>
              <a:buFont typeface="+mj-lt"/>
              <a:buAutoNum type="alphaLcPeriod" startAt="3"/>
              <a:defRPr/>
            </a:pPr>
            <a:r>
              <a:rPr lang="sk-SK" sz="1600" b="1" dirty="0"/>
              <a:t>životné prostredie.</a:t>
            </a:r>
          </a:p>
          <a:p>
            <a:pPr marL="180975" indent="-180975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sk-SK" sz="1600" b="1" dirty="0"/>
              <a:t>	Z organizačného hľadiska ohrozených subjektov:</a:t>
            </a:r>
            <a:endParaRPr lang="sk-SK" sz="1600" dirty="0"/>
          </a:p>
          <a:p>
            <a:pPr marL="265113" indent="-265113">
              <a:spcBef>
                <a:spcPts val="200"/>
              </a:spcBef>
              <a:buFont typeface="+mj-lt"/>
              <a:buAutoNum type="alphaLcPeriod"/>
              <a:defRPr/>
            </a:pPr>
            <a:r>
              <a:rPr lang="sk-SK" sz="1600" b="1" dirty="0"/>
              <a:t>štátne orgány a organizácie</a:t>
            </a:r>
            <a:r>
              <a:rPr lang="sk-SK" sz="1600" dirty="0"/>
              <a:t>,</a:t>
            </a:r>
          </a:p>
          <a:p>
            <a:pPr marL="265113" indent="-265113">
              <a:spcBef>
                <a:spcPts val="200"/>
              </a:spcBef>
              <a:buFont typeface="+mj-lt"/>
              <a:buAutoNum type="alphaLcPeriod"/>
              <a:defRPr/>
            </a:pPr>
            <a:r>
              <a:rPr lang="sk-SK" sz="1600" b="1" dirty="0"/>
              <a:t>jednotky územnej samosprávy </a:t>
            </a:r>
            <a:r>
              <a:rPr lang="sk-SK" sz="1600" dirty="0"/>
              <a:t>– vyššie územné celky, mesto, obec,</a:t>
            </a:r>
          </a:p>
          <a:p>
            <a:pPr marL="265113" indent="-265113">
              <a:spcBef>
                <a:spcPts val="200"/>
              </a:spcBef>
              <a:buFont typeface="+mj-lt"/>
              <a:buAutoNum type="alphaLcPeriod"/>
              <a:defRPr/>
            </a:pPr>
            <a:r>
              <a:rPr lang="sk-SK" sz="1600" b="1" dirty="0"/>
              <a:t>výrobné podniky,</a:t>
            </a:r>
          </a:p>
          <a:p>
            <a:pPr marL="265113" indent="-265113">
              <a:spcBef>
                <a:spcPts val="200"/>
              </a:spcBef>
              <a:buFont typeface="+mj-lt"/>
              <a:buAutoNum type="alphaLcPeriod"/>
              <a:defRPr/>
            </a:pPr>
            <a:r>
              <a:rPr lang="sk-SK" sz="1600" b="1" dirty="0"/>
              <a:t>nevýrobné podniky poskytujúce služby,</a:t>
            </a:r>
          </a:p>
          <a:p>
            <a:pPr marL="265113" indent="-265113">
              <a:spcBef>
                <a:spcPts val="200"/>
              </a:spcBef>
              <a:buFont typeface="+mj-lt"/>
              <a:buAutoNum type="alphaLcPeriod"/>
              <a:defRPr/>
            </a:pPr>
            <a:r>
              <a:rPr lang="sk-SK" sz="1600" b="1" dirty="0"/>
              <a:t>ďalšie organizácie poskytujúce služby,</a:t>
            </a:r>
          </a:p>
          <a:p>
            <a:pPr marL="265113" indent="-265113">
              <a:spcBef>
                <a:spcPts val="200"/>
              </a:spcBef>
              <a:buFont typeface="+mj-lt"/>
              <a:buAutoNum type="alphaLcPeriod"/>
              <a:defRPr/>
            </a:pPr>
            <a:r>
              <a:rPr lang="sk-SK" sz="1600" b="1" dirty="0"/>
              <a:t>dobrovoľné ziskové a neziskové organizácie</a:t>
            </a:r>
            <a:endParaRPr lang="sk-SK" sz="2000" b="1" dirty="0"/>
          </a:p>
          <a:p>
            <a:pPr marL="265113" indent="-265113">
              <a:spcBef>
                <a:spcPts val="200"/>
              </a:spcBef>
              <a:buFont typeface="+mj-lt"/>
              <a:buAutoNum type="alphaLcPeriod"/>
              <a:defRPr/>
            </a:pPr>
            <a:endParaRPr lang="sk-SK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adpis 1">
            <a:extLst>
              <a:ext uri="{FF2B5EF4-FFF2-40B4-BE49-F238E27FC236}">
                <a16:creationId xmlns:a16="http://schemas.microsoft.com/office/drawing/2014/main" id="{CDB534E7-AFD7-4AAC-A338-19C7BBE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463"/>
          </a:xfrm>
        </p:spPr>
        <p:txBody>
          <a:bodyPr/>
          <a:lstStyle/>
          <a:p>
            <a:pPr algn="ctr"/>
            <a:r>
              <a:rPr lang="sk-SK" altLang="sk-SK" sz="2000" b="1"/>
              <a:t>REFERENČNÉ OBJEKTY</a:t>
            </a:r>
            <a:endParaRPr lang="sk-SK" altLang="sk-SK" sz="2000"/>
          </a:p>
        </p:txBody>
      </p:sp>
      <p:sp>
        <p:nvSpPr>
          <p:cNvPr id="43011" name="Zástupný symbol obsahu 2">
            <a:extLst>
              <a:ext uri="{FF2B5EF4-FFF2-40B4-BE49-F238E27FC236}">
                <a16:creationId xmlns:a16="http://schemas.microsoft.com/office/drawing/2014/main" id="{D6CC36DC-4C4A-4DBD-9F95-19B5D9D8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3527425"/>
          </a:xfrm>
        </p:spPr>
        <p:txBody>
          <a:bodyPr/>
          <a:lstStyle/>
          <a:p>
            <a:pPr marL="180975" indent="-180975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sk-SK" altLang="sk-SK" sz="1600" b="1"/>
              <a:t>	Z hľadiska právneho sa jedná o právnické osoby</a:t>
            </a:r>
            <a:endParaRPr lang="sk-SK" altLang="sk-SK" sz="1600"/>
          </a:p>
          <a:p>
            <a:pPr marL="180975" indent="-1809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združenia fyzických alebo právnických osôb, </a:t>
            </a:r>
          </a:p>
          <a:p>
            <a:pPr marL="180975" indent="-1809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občianske združenia, spolky, spoločnosti, zväzy, hnutia a kluby,</a:t>
            </a:r>
          </a:p>
          <a:p>
            <a:pPr marL="180975" indent="-1809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politické strany a hnutia,</a:t>
            </a:r>
          </a:p>
          <a:p>
            <a:pPr marL="180975" indent="-1809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cirkvi a náboženské spoločnosti a nimi založené komunity, </a:t>
            </a:r>
          </a:p>
          <a:p>
            <a:pPr marL="180975" indent="-1809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združenia, ktoré sú zriadené priamo osobitným zákonom,</a:t>
            </a:r>
          </a:p>
          <a:p>
            <a:pPr marL="180975" indent="-1809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verejnoprospešné organizácie,</a:t>
            </a:r>
          </a:p>
          <a:p>
            <a:pPr marL="180975" indent="-1809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účelové združenia majetku – nadácie a štátne fondy, </a:t>
            </a:r>
          </a:p>
          <a:p>
            <a:pPr marL="180975" indent="-1809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jednotky územnej samosprávy, </a:t>
            </a:r>
          </a:p>
          <a:p>
            <a:pPr marL="180975" indent="-1809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k-SK" altLang="sk-SK" sz="1600"/>
              <a:t>iné subjekty, o ktorých to ustanovuje zákon, napr. Rozhlas a televízia Slovenska.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adpis 1">
            <a:extLst>
              <a:ext uri="{FF2B5EF4-FFF2-40B4-BE49-F238E27FC236}">
                <a16:creationId xmlns:a16="http://schemas.microsoft.com/office/drawing/2014/main" id="{1547988A-100F-4048-BD47-AA100D9D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/>
            <a:r>
              <a:rPr lang="sk-SK" altLang="sk-SK" sz="2000" b="1"/>
              <a:t>OBJEKTY AKO REFERENČNÝ OBJEKT</a:t>
            </a:r>
            <a:br>
              <a:rPr lang="sk-SK" altLang="sk-SK" sz="2000" b="1"/>
            </a:br>
            <a:endParaRPr lang="sk-SK" altLang="sk-SK" sz="200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FD91FE-B218-4E12-A18B-EAAE22AD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752975"/>
          </a:xfrm>
        </p:spPr>
        <p:txBody>
          <a:bodyPr/>
          <a:lstStyle/>
          <a:p>
            <a:pPr marL="180975" indent="-180975" algn="just">
              <a:buFont typeface="+mj-lt"/>
              <a:buAutoNum type="alphaLcPeriod"/>
              <a:defRPr/>
            </a:pPr>
            <a:r>
              <a:rPr lang="sk-SK" sz="1400" b="1" dirty="0"/>
              <a:t>komplex zariadení slúžiaci istému cieľu, vymedzená časť územia, pozemky so stavbami (areál), výrobná alebo hospodárska jednotka, </a:t>
            </a:r>
            <a:endParaRPr lang="sk-SK" sz="1400" dirty="0"/>
          </a:p>
          <a:p>
            <a:pPr marL="180975" indent="-180975" algn="just">
              <a:spcBef>
                <a:spcPts val="600"/>
              </a:spcBef>
              <a:buFont typeface="+mj-lt"/>
              <a:buAutoNum type="alphaLcPeriod"/>
              <a:defRPr/>
            </a:pPr>
            <a:r>
              <a:rPr lang="sk-SK" sz="1400" b="1" dirty="0"/>
              <a:t>priestory </a:t>
            </a:r>
            <a:r>
              <a:rPr lang="sk-SK" sz="1400" i="1" dirty="0"/>
              <a:t>(</a:t>
            </a:r>
            <a:r>
              <a:rPr lang="sk-SK" sz="1400" i="1" dirty="0" err="1"/>
              <a:t>Premises</a:t>
            </a:r>
            <a:r>
              <a:rPr lang="sk-SK" sz="1400" i="1" dirty="0"/>
              <a:t>)</a:t>
            </a:r>
            <a:r>
              <a:rPr lang="sk-SK" sz="1400" dirty="0"/>
              <a:t>, </a:t>
            </a:r>
            <a:r>
              <a:rPr lang="sk-SK" sz="1400" b="1" dirty="0"/>
              <a:t>areál,</a:t>
            </a:r>
            <a:r>
              <a:rPr lang="sk-SK" sz="1400" dirty="0"/>
              <a:t> ktorý stavebne a obvykle aj z hľadiska účelu a vlastníckych vzťahov tvorí jeden funkčný celok, zvyčajne zahŕňa viac budov a priestor medzi nimi, väčšinou býva areál uzavretý (ohradený) a prístup ľudí a vozidiel je možný cez jeden či viac vchodov (východov) či vjazdov, niekedy vybavených aj vrátnicou.</a:t>
            </a:r>
          </a:p>
          <a:p>
            <a:pPr marL="180975" indent="-180975" algn="just">
              <a:spcBef>
                <a:spcPts val="600"/>
              </a:spcBef>
              <a:buFont typeface="+mj-lt"/>
              <a:buAutoNum type="alphaLcPeriod"/>
              <a:defRPr/>
            </a:pPr>
            <a:r>
              <a:rPr lang="sk-SK" sz="1400" b="1" dirty="0"/>
              <a:t>budova alebo iný stavebne alebo inak ohraničený priestor, v ktorom sa nachádzajú  chránené priestory: </a:t>
            </a:r>
            <a:r>
              <a:rPr lang="sk-SK" sz="1400" dirty="0"/>
              <a:t>podľa Zákona č.215/2004 Z. z. o ochrane utajovaných skutočností </a:t>
            </a:r>
            <a:r>
              <a:rPr lang="sk-SK" sz="1400" b="1" dirty="0"/>
              <a:t>chráneným priestorom</a:t>
            </a:r>
            <a:r>
              <a:rPr lang="sk-SK" sz="1400" dirty="0"/>
              <a:t> sa rozumie </a:t>
            </a:r>
            <a:r>
              <a:rPr lang="sk-SK" sz="1400" i="1" dirty="0"/>
              <a:t>stavebne alebo inak ohraničený priestor vo vnútri objektu,</a:t>
            </a:r>
            <a:r>
              <a:rPr lang="sk-SK" sz="1400" dirty="0"/>
              <a:t> ktorý je určený na ukladanie a manipuláciu s  utajovanými skutočnosťami, zodpovedajúci príslušnému stupňu utajenia.</a:t>
            </a:r>
          </a:p>
          <a:p>
            <a:pPr marL="180975" indent="-180975" algn="just">
              <a:spcBef>
                <a:spcPts val="600"/>
              </a:spcBef>
              <a:buFont typeface="+mj-lt"/>
              <a:buAutoNum type="alphaLcPeriod"/>
              <a:defRPr/>
            </a:pPr>
            <a:r>
              <a:rPr lang="sk-SK" sz="1400" b="1" dirty="0"/>
              <a:t>pozemné stavby </a:t>
            </a:r>
            <a:r>
              <a:rPr lang="sk-SK" sz="1400" i="1" dirty="0"/>
              <a:t>(Zákon č.50/1976 Zb. o územnom plánovaní a stavebnom poriadku, Stavebný zákon)</a:t>
            </a:r>
          </a:p>
          <a:p>
            <a:pPr marL="361950" indent="-180975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sz="1400" b="1" dirty="0"/>
              <a:t>bytové budovy</a:t>
            </a:r>
            <a:endParaRPr lang="sk-SK" sz="1400" dirty="0"/>
          </a:p>
          <a:p>
            <a:pPr marL="361950" indent="-180975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sz="1400" b="1" dirty="0"/>
              <a:t>nebytové budovy</a:t>
            </a:r>
            <a:endParaRPr lang="sk-SK" sz="1400" dirty="0"/>
          </a:p>
          <a:p>
            <a:pPr marL="180975" indent="-180975">
              <a:spcBef>
                <a:spcPts val="600"/>
              </a:spcBef>
              <a:buFont typeface="+mj-lt"/>
              <a:buAutoNum type="alphaLcPeriod" startAt="5"/>
              <a:defRPr/>
            </a:pPr>
            <a:r>
              <a:rPr lang="sk-SK" sz="1400" b="1" dirty="0"/>
              <a:t>inžinierske stavby </a:t>
            </a:r>
            <a:r>
              <a:rPr lang="sk-SK" sz="1400" i="1" dirty="0"/>
              <a:t>(Stavebný zákon)</a:t>
            </a:r>
          </a:p>
          <a:p>
            <a:pPr marL="180975" indent="-180975">
              <a:spcBef>
                <a:spcPts val="600"/>
              </a:spcBef>
              <a:buFont typeface="+mj-lt"/>
              <a:buAutoNum type="alphaLcPeriod" startAt="5"/>
              <a:defRPr/>
            </a:pPr>
            <a:r>
              <a:rPr lang="sk-SK" sz="1400" b="1" dirty="0"/>
              <a:t>ostatné inžinierske stavby,</a:t>
            </a:r>
            <a:r>
              <a:rPr lang="sk-SK" sz="1400" dirty="0"/>
              <a:t> napríklad skládky odpadu </a:t>
            </a:r>
            <a:r>
              <a:rPr lang="sk-SK" sz="1400" i="1" dirty="0"/>
              <a:t>(Stavebný zákon)</a:t>
            </a:r>
            <a:endParaRPr lang="sk-SK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adpis 1">
            <a:extLst>
              <a:ext uri="{FF2B5EF4-FFF2-40B4-BE49-F238E27FC236}">
                <a16:creationId xmlns:a16="http://schemas.microsoft.com/office/drawing/2014/main" id="{148A85DF-12A7-43C4-8848-2D481633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altLang="sk-SK" sz="2000" b="1"/>
              <a:t>ORGANIZÁCIE AKO REFERENČNÝ OBJEKT</a:t>
            </a:r>
            <a:br>
              <a:rPr lang="sk-SK" altLang="sk-SK" sz="2000" b="1"/>
            </a:br>
            <a:endParaRPr lang="sk-SK" altLang="sk-SK" sz="2000"/>
          </a:p>
        </p:txBody>
      </p:sp>
      <p:sp>
        <p:nvSpPr>
          <p:cNvPr id="45059" name="Zástupný symbol obsahu 2">
            <a:extLst>
              <a:ext uri="{FF2B5EF4-FFF2-40B4-BE49-F238E27FC236}">
                <a16:creationId xmlns:a16="http://schemas.microsoft.com/office/drawing/2014/main" id="{56CB9D10-6AC8-4314-9E37-00BF12ED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4795" indent="-264795">
              <a:spcBef>
                <a:spcPct val="0"/>
              </a:spcBef>
              <a:buNone/>
            </a:pPr>
            <a:r>
              <a:rPr lang="sk-SK" altLang="sk-SK" sz="1600" b="1" dirty="0"/>
              <a:t>	</a:t>
            </a:r>
            <a:r>
              <a:rPr lang="sk-SK" sz="1600" b="1" dirty="0">
                <a:ea typeface="+mn-lt"/>
                <a:cs typeface="+mn-lt"/>
              </a:rPr>
              <a:t>ORGANIZÁCIE AKO REFERENČNÝ OBJEKT</a:t>
            </a:r>
            <a:br>
              <a:rPr lang="sk-SK" sz="1600" b="1" dirty="0">
                <a:ea typeface="+mn-lt"/>
                <a:cs typeface="+mn-lt"/>
              </a:rPr>
            </a:br>
            <a:endParaRPr lang="sk-SK" sz="1600">
              <a:ea typeface="+mn-lt"/>
              <a:cs typeface="+mn-lt"/>
            </a:endParaRPr>
          </a:p>
          <a:p>
            <a:pPr marL="264795" indent="-264795">
              <a:spcBef>
                <a:spcPct val="0"/>
              </a:spcBef>
              <a:buNone/>
            </a:pPr>
            <a:endParaRPr lang="sk-SK" altLang="sk-SK" sz="1600" b="1" dirty="0"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adpis 1">
            <a:extLst>
              <a:ext uri="{FF2B5EF4-FFF2-40B4-BE49-F238E27FC236}">
                <a16:creationId xmlns:a16="http://schemas.microsoft.com/office/drawing/2014/main" id="{16F8160F-BA61-48FB-A76A-E0487FE7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1223962"/>
          </a:xfrm>
        </p:spPr>
        <p:txBody>
          <a:bodyPr/>
          <a:lstStyle/>
          <a:p>
            <a:pPr algn="ctr"/>
            <a:r>
              <a:rPr lang="sk-SK" altLang="sk-SK" sz="2000" b="1"/>
              <a:t>ORGANIZÁCIE AKO REFERENČNÝ OBJEKT</a:t>
            </a:r>
            <a:br>
              <a:rPr lang="sk-SK" altLang="sk-SK" sz="5400" b="1"/>
            </a:br>
            <a:endParaRPr lang="sk-SK" altLang="sk-SK"/>
          </a:p>
        </p:txBody>
      </p:sp>
      <p:sp>
        <p:nvSpPr>
          <p:cNvPr id="46083" name="Zástupný symbol obsahu 2">
            <a:extLst>
              <a:ext uri="{FF2B5EF4-FFF2-40B4-BE49-F238E27FC236}">
                <a16:creationId xmlns:a16="http://schemas.microsoft.com/office/drawing/2014/main" id="{5F676BF6-766D-4505-87CE-3C7E9FF1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 algn="just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sk-SK" altLang="sk-SK" sz="1600" b="1"/>
              <a:t>	Nevýrobné podniky poskytujúce služby:</a:t>
            </a:r>
            <a:endParaRPr lang="sk-SK" altLang="sk-SK" sz="1600"/>
          </a:p>
          <a:p>
            <a:pPr marL="265113" indent="-265113" algn="just">
              <a:spcBef>
                <a:spcPts val="6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obchodné a sprostredkovateľské</a:t>
            </a:r>
            <a:r>
              <a:rPr lang="sk-SK" altLang="sk-SK" sz="1600"/>
              <a:t>: nákup a predaj tovarov – obchody, supermarkety, holdingy, trhy,</a:t>
            </a:r>
          </a:p>
          <a:p>
            <a:pPr marL="265113" indent="-265113" algn="just">
              <a:spcBef>
                <a:spcPts val="2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finančné (finančný sektor):</a:t>
            </a:r>
            <a:r>
              <a:rPr lang="sk-SK" altLang="sk-SK" sz="1600"/>
              <a:t> banky, poisťovne, zmenárne – vedenie účtov, poskytovanie úverov, pôžičiek,</a:t>
            </a:r>
          </a:p>
          <a:p>
            <a:pPr marL="265113" indent="-265113" algn="just">
              <a:spcBef>
                <a:spcPts val="2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dopravné, prepravné a transportné </a:t>
            </a:r>
            <a:r>
              <a:rPr lang="sk-SK" altLang="sk-SK" sz="1600"/>
              <a:t>– preprava tovaru a osôb,</a:t>
            </a:r>
          </a:p>
          <a:p>
            <a:pPr marL="265113" indent="-265113" algn="just">
              <a:spcBef>
                <a:spcPts val="2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skladovacie</a:t>
            </a:r>
            <a:r>
              <a:rPr lang="sk-SK" altLang="sk-SK" sz="1600"/>
              <a:t>: sklady,</a:t>
            </a:r>
          </a:p>
          <a:p>
            <a:pPr marL="265113" indent="-265113" algn="just">
              <a:spcBef>
                <a:spcPts val="2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informačné a komunikačné služby a priemysel,</a:t>
            </a:r>
            <a:endParaRPr lang="sk-SK" altLang="sk-SK" sz="1600"/>
          </a:p>
          <a:p>
            <a:pPr marL="265113" indent="-265113" algn="just">
              <a:spcBef>
                <a:spcPts val="2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stravovacie a ubytovacie:</a:t>
            </a:r>
            <a:r>
              <a:rPr lang="sk-SK" altLang="sk-SK" sz="1600"/>
              <a:t> predaj jedál, ubytovanie, rekreačné strediská, hotely,</a:t>
            </a:r>
          </a:p>
          <a:p>
            <a:pPr marL="265113" indent="-265113" algn="just">
              <a:spcBef>
                <a:spcPts val="2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cestovného ruchu:</a:t>
            </a:r>
            <a:r>
              <a:rPr lang="sk-SK" altLang="sk-SK" sz="1600"/>
              <a:t> cestovné kancelárie – organizovanie zájazdov, dovoleniek,</a:t>
            </a:r>
          </a:p>
          <a:p>
            <a:pPr marL="265113" indent="-265113" algn="just">
              <a:spcBef>
                <a:spcPts val="2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remeslá a opravy, atď.</a:t>
            </a:r>
            <a:endParaRPr lang="sk-SK" altLang="sk-SK" sz="1600"/>
          </a:p>
          <a:p>
            <a:pPr marL="265113" indent="-265113">
              <a:spcBef>
                <a:spcPts val="200"/>
              </a:spcBef>
              <a:buFont typeface="Times New Roman" panose="02020603050405020304" pitchFamily="18" charset="0"/>
              <a:buAutoNum type="alphaLcPeriod"/>
            </a:pPr>
            <a:endParaRPr lang="sk-SK" altLang="sk-SK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adpis 1">
            <a:extLst>
              <a:ext uri="{FF2B5EF4-FFF2-40B4-BE49-F238E27FC236}">
                <a16:creationId xmlns:a16="http://schemas.microsoft.com/office/drawing/2014/main" id="{5EDB7359-AABE-422A-82BF-61FEE649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altLang="sk-SK" sz="2000" b="1"/>
              <a:t>ORGANIZÁCIE AKO REFERENČNÝ OBJEKT</a:t>
            </a:r>
            <a:br>
              <a:rPr lang="sk-SK" altLang="sk-SK" sz="2000" b="1"/>
            </a:br>
            <a:endParaRPr lang="sk-SK" altLang="sk-SK" sz="2000"/>
          </a:p>
        </p:txBody>
      </p:sp>
      <p:sp>
        <p:nvSpPr>
          <p:cNvPr id="47107" name="Zástupný symbol obsahu 2">
            <a:extLst>
              <a:ext uri="{FF2B5EF4-FFF2-40B4-BE49-F238E27FC236}">
                <a16:creationId xmlns:a16="http://schemas.microsoft.com/office/drawing/2014/main" id="{D45B5572-D08A-49C9-B254-759D5F5D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 algn="just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sk-SK" altLang="sk-SK" sz="1600" b="1"/>
              <a:t>	Ďalšie organizácie sektoru  služieb:</a:t>
            </a:r>
            <a:endParaRPr lang="sk-SK" altLang="sk-SK" sz="1600"/>
          </a:p>
          <a:p>
            <a:pPr marL="265113" indent="-265113" algn="just">
              <a:spcBef>
                <a:spcPts val="6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vzdelávacie a vedecko-výskumné: </a:t>
            </a:r>
            <a:r>
              <a:rPr lang="sk-SK" altLang="sk-SK" sz="1600"/>
              <a:t>školy, univerzity, akadémie, výskumné ústavy, knižnice,</a:t>
            </a:r>
          </a:p>
          <a:p>
            <a:pPr marL="265113" indent="-265113" algn="just">
              <a:spcBef>
                <a:spcPts val="6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zábava, kultúra a šport:</a:t>
            </a:r>
            <a:r>
              <a:rPr lang="sk-SK" altLang="sk-SK" sz="1600"/>
              <a:t> múzeá, kiná, kongresové centrá, pamätníky, cintoríny, vydavateľstvá, športové strediská, štadióny, kúpaliská,</a:t>
            </a:r>
          </a:p>
          <a:p>
            <a:pPr marL="265113" indent="-265113" algn="just">
              <a:spcBef>
                <a:spcPts val="6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médiá, informácie a propagácia,</a:t>
            </a:r>
            <a:endParaRPr lang="sk-SK" altLang="sk-SK" sz="1600"/>
          </a:p>
          <a:p>
            <a:pPr marL="265113" indent="-265113" algn="just">
              <a:spcBef>
                <a:spcPts val="6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zdravotnícke a sociálnej starostlivosti:</a:t>
            </a:r>
            <a:r>
              <a:rPr lang="sk-SK" altLang="sk-SK" sz="1600"/>
              <a:t> polikliniky, nemocnice, rehabilitačné strediská, kúpele,</a:t>
            </a:r>
          </a:p>
          <a:p>
            <a:pPr marL="265113" indent="-265113" algn="just">
              <a:spcBef>
                <a:spcPts val="6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poradenstvo, právne a odborné služby:</a:t>
            </a:r>
            <a:r>
              <a:rPr lang="sk-SK" altLang="sk-SK" sz="1600"/>
              <a:t> súdy, právne poradne, väznice, nápravné ústavy,</a:t>
            </a:r>
          </a:p>
          <a:p>
            <a:pPr marL="265113" indent="-265113" algn="just">
              <a:spcBef>
                <a:spcPts val="600"/>
              </a:spcBef>
              <a:buFont typeface="Times New Roman" panose="02020603050405020304" pitchFamily="18" charset="0"/>
              <a:buAutoNum type="alphaLcPeriod"/>
            </a:pPr>
            <a:r>
              <a:rPr lang="sk-SK" altLang="sk-SK" sz="1600" b="1"/>
              <a:t>verejná správa, politické a náboženské</a:t>
            </a:r>
            <a:r>
              <a:rPr lang="sk-SK" altLang="sk-SK" sz="1600"/>
              <a:t> organizácie: úrady, kostoly, katedrály,</a:t>
            </a:r>
          </a:p>
          <a:p>
            <a:pPr marL="265113" indent="-265113" algn="just">
              <a:spcBef>
                <a:spcPts val="600"/>
              </a:spcBef>
              <a:buFont typeface="Times New Roman" panose="02020603050405020304" pitchFamily="18" charset="0"/>
              <a:buAutoNum type="alphaLcPeriod"/>
            </a:pPr>
            <a:endParaRPr lang="sk-SK" altLang="sk-SK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>
            <a:extLst>
              <a:ext uri="{FF2B5EF4-FFF2-40B4-BE49-F238E27FC236}">
                <a16:creationId xmlns:a16="http://schemas.microsoft.com/office/drawing/2014/main" id="{901F2E10-FC04-4D24-9DD7-D91748AC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58" y="1714488"/>
            <a:ext cx="8229600" cy="2786066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sk-SK" sz="2800" b="1" dirty="0"/>
            </a:br>
            <a:br>
              <a:rPr lang="sk-SK" sz="2800" b="1" dirty="0"/>
            </a:br>
            <a:r>
              <a:rPr lang="sk-SK" sz="2800" b="1" dirty="0"/>
              <a:t>5.</a:t>
            </a:r>
            <a:br>
              <a:rPr lang="sk-SK" sz="2800" b="1" dirty="0"/>
            </a:br>
            <a:r>
              <a:rPr lang="sk-SK" sz="3100" b="1" cap="all" dirty="0"/>
              <a:t>ROZPORY</a:t>
            </a:r>
            <a:br>
              <a:rPr lang="sk-SK" sz="3100" b="1" cap="all" dirty="0"/>
            </a:br>
            <a:br>
              <a:rPr lang="sk-SK" dirty="0"/>
            </a:b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BF27947-F065-415D-AA3F-87971716D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785813"/>
            <a:ext cx="8229600" cy="4111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sk-SK" sz="1800" b="1" dirty="0"/>
            </a:br>
            <a:r>
              <a:rPr lang="sk-SK" sz="2200" b="1" dirty="0"/>
              <a:t>1 ÚVOD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B7CF211-3977-49DE-A6E9-7EAB41D3F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341438"/>
            <a:ext cx="8661400" cy="5327650"/>
          </a:xfrm>
        </p:spPr>
        <p:txBody>
          <a:bodyPr>
            <a:normAutofit/>
          </a:bodyPr>
          <a:lstStyle/>
          <a:p>
            <a:pPr marL="363538" indent="-363538" algn="ctr" eaLnBrk="1" fontAlgn="auto" hangingPunct="1"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buFontTx/>
              <a:buNone/>
              <a:defRPr/>
            </a:pPr>
            <a:r>
              <a:rPr lang="sk-SK" sz="2000" b="1" dirty="0">
                <a:solidFill>
                  <a:srgbClr val="0070C0"/>
                </a:solidFill>
                <a:cs typeface="Times New Roman" pitchFamily="18" charset="0"/>
              </a:rPr>
              <a:t>Motto: </a:t>
            </a:r>
            <a:r>
              <a:rPr lang="sk-SK" sz="2000" b="1" i="1" dirty="0">
                <a:solidFill>
                  <a:srgbClr val="0070C0"/>
                </a:solidFill>
                <a:cs typeface="Times New Roman" pitchFamily="18" charset="0"/>
              </a:rPr>
              <a:t>Človek je súčasťou prírody a je na nej životne závislý</a:t>
            </a:r>
            <a:r>
              <a:rPr lang="sk-SK" sz="2000" b="1" dirty="0">
                <a:solidFill>
                  <a:srgbClr val="0070C0"/>
                </a:solidFill>
                <a:cs typeface="Times New Roman" pitchFamily="18" charset="0"/>
              </a:rPr>
              <a:t>.</a:t>
            </a:r>
          </a:p>
          <a:p>
            <a:pPr indent="0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sk-SK" sz="1600" b="1" dirty="0">
                <a:cs typeface="Times New Roman" pitchFamily="18" charset="0"/>
              </a:rPr>
              <a:t>Bezpečnosť </a:t>
            </a:r>
            <a:r>
              <a:rPr lang="sk-SK" sz="1600" dirty="0">
                <a:cs typeface="Times New Roman" pitchFamily="18" charset="0"/>
              </a:rPr>
              <a:t>(z lat. </a:t>
            </a:r>
            <a:r>
              <a:rPr lang="sk-SK" sz="1600" i="1" dirty="0" err="1">
                <a:cs typeface="Times New Roman" pitchFamily="18" charset="0"/>
              </a:rPr>
              <a:t>sēcūritās</a:t>
            </a:r>
            <a:r>
              <a:rPr lang="sk-SK" sz="1600" i="1" dirty="0">
                <a:cs typeface="Times New Roman" pitchFamily="18" charset="0"/>
              </a:rPr>
              <a:t>)</a:t>
            </a:r>
            <a:r>
              <a:rPr lang="sk-SK" sz="1600" dirty="0">
                <a:cs typeface="Times New Roman" pitchFamily="18" charset="0"/>
              </a:rPr>
              <a:t>  je už oddávna  </a:t>
            </a:r>
            <a:r>
              <a:rPr lang="sk-SK" sz="1600" b="1" i="1" dirty="0">
                <a:cs typeface="Times New Roman" pitchFamily="18" charset="0"/>
              </a:rPr>
              <a:t>jednou z najsilnejšie pociťovaných ľudských potrieb</a:t>
            </a:r>
            <a:r>
              <a:rPr lang="sk-SK" sz="1600" dirty="0">
                <a:cs typeface="Times New Roman" pitchFamily="18" charset="0"/>
              </a:rPr>
              <a:t>.</a:t>
            </a:r>
          </a:p>
          <a:p>
            <a:pPr indent="0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sk-SK" sz="1600" dirty="0">
                <a:cs typeface="Times New Roman" pitchFamily="18" charset="0"/>
              </a:rPr>
              <a:t>V </a:t>
            </a:r>
            <a:r>
              <a:rPr lang="sk-SK" sz="1600" b="1" dirty="0" err="1">
                <a:cs typeface="Times New Roman" pitchFamily="18" charset="0"/>
              </a:rPr>
              <a:t>Maslowovej</a:t>
            </a:r>
            <a:r>
              <a:rPr lang="sk-SK" sz="1600" b="1" dirty="0">
                <a:cs typeface="Times New Roman" pitchFamily="18" charset="0"/>
              </a:rPr>
              <a:t> teórii hierarchie potrieb </a:t>
            </a:r>
            <a:r>
              <a:rPr lang="sk-SK" sz="1600" dirty="0">
                <a:cs typeface="Times New Roman" pitchFamily="18" charset="0"/>
              </a:rPr>
              <a:t>je</a:t>
            </a:r>
            <a:r>
              <a:rPr lang="sk-SK" sz="1600" b="1" dirty="0">
                <a:cs typeface="Times New Roman" pitchFamily="18" charset="0"/>
              </a:rPr>
              <a:t> </a:t>
            </a:r>
            <a:r>
              <a:rPr lang="sk-SK" sz="1600" dirty="0">
                <a:cs typeface="Times New Roman" pitchFamily="18" charset="0"/>
              </a:rPr>
              <a:t>začlenená na </a:t>
            </a:r>
            <a:r>
              <a:rPr lang="sk-SK" sz="1600" b="1" dirty="0">
                <a:cs typeface="Times New Roman" pitchFamily="18" charset="0"/>
              </a:rPr>
              <a:t>druhé miesto </a:t>
            </a:r>
            <a:r>
              <a:rPr lang="sk-SK" sz="1600" dirty="0">
                <a:cs typeface="Times New Roman" pitchFamily="18" charset="0"/>
              </a:rPr>
              <a:t>(fyziologické potreby, </a:t>
            </a:r>
            <a:r>
              <a:rPr lang="sk-SK" sz="1600" b="1" i="1" dirty="0">
                <a:cs typeface="Times New Roman" pitchFamily="18" charset="0"/>
              </a:rPr>
              <a:t>bezpečnosť a istota</a:t>
            </a:r>
            <a:r>
              <a:rPr lang="sk-SK" sz="1600" dirty="0">
                <a:cs typeface="Times New Roman" pitchFamily="18" charset="0"/>
              </a:rPr>
              <a:t>, spoločenské potreby, potreba úcty a uznania, potreba sebarealizácie)</a:t>
            </a:r>
          </a:p>
          <a:p>
            <a:pPr indent="0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sk-SK" sz="1600" dirty="0">
                <a:cs typeface="Times New Roman" pitchFamily="18" charset="0"/>
              </a:rPr>
              <a:t>Ľudia vnímali odjakživa svoje postavenie v prostredí </a:t>
            </a:r>
            <a:r>
              <a:rPr lang="sk-SK" sz="1600" b="1" dirty="0">
                <a:cs typeface="Times New Roman" pitchFamily="18" charset="0"/>
              </a:rPr>
              <a:t>zápasu dobra</a:t>
            </a:r>
            <a:r>
              <a:rPr lang="sk-SK" sz="1600" dirty="0">
                <a:cs typeface="Times New Roman" pitchFamily="18" charset="0"/>
              </a:rPr>
              <a:t> (bezpečnosť, istota) </a:t>
            </a:r>
            <a:r>
              <a:rPr lang="sk-SK" sz="1600" b="1" dirty="0">
                <a:cs typeface="Times New Roman" pitchFamily="18" charset="0"/>
              </a:rPr>
              <a:t>a zla</a:t>
            </a:r>
            <a:r>
              <a:rPr lang="sk-SK" sz="1600" dirty="0">
                <a:cs typeface="Times New Roman" pitchFamily="18" charset="0"/>
              </a:rPr>
              <a:t> (nebezpečenstvo pre život a majetok človeka),</a:t>
            </a:r>
          </a:p>
          <a:p>
            <a:pPr marL="265113" indent="-265113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FontTx/>
              <a:buNone/>
              <a:defRPr/>
            </a:pPr>
            <a:r>
              <a:rPr lang="sk-SK" sz="1600" b="1" dirty="0">
                <a:cs typeface="Times New Roman" pitchFamily="18" charset="0"/>
              </a:rPr>
              <a:t>	Ľudia vnímali dva aspekty bezpečnosti:</a:t>
            </a:r>
          </a:p>
          <a:p>
            <a:pPr marL="265113" indent="-265113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CC3300"/>
              </a:buClr>
              <a:buFont typeface="Wingdings 2" panose="05020102010507070707" pitchFamily="18" charset="2"/>
              <a:buNone/>
              <a:defRPr/>
            </a:pPr>
            <a:r>
              <a:rPr lang="sk-SK" sz="1600" dirty="0">
                <a:cs typeface="Times New Roman" pitchFamily="18" charset="0"/>
              </a:rPr>
              <a:t>1.   ako ochranu pred nebezpečenstvami </a:t>
            </a:r>
            <a:r>
              <a:rPr lang="sk-SK" sz="1600" b="1" dirty="0">
                <a:cs typeface="Times New Roman" pitchFamily="18" charset="0"/>
              </a:rPr>
              <a:t>prírodnej povahy</a:t>
            </a:r>
            <a:r>
              <a:rPr lang="sk-SK" sz="1600" dirty="0">
                <a:cs typeface="Times New Roman" pitchFamily="18" charset="0"/>
              </a:rPr>
              <a:t> (prírodné živly, dravá zver..),</a:t>
            </a:r>
          </a:p>
          <a:p>
            <a:pPr marL="265113" indent="-265113" algn="just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987B02"/>
              </a:buClr>
              <a:buFont typeface="Wingdings 2" panose="05020102010507070707" pitchFamily="18" charset="2"/>
              <a:buNone/>
              <a:defRPr/>
            </a:pPr>
            <a:r>
              <a:rPr lang="sk-SK" sz="1600" dirty="0">
                <a:cs typeface="Times New Roman" pitchFamily="18" charset="0"/>
              </a:rPr>
              <a:t>2.   spojený s javmi a hrozbami </a:t>
            </a:r>
            <a:r>
              <a:rPr lang="sk-SK" sz="1600" b="1" dirty="0">
                <a:cs typeface="Times New Roman" pitchFamily="18" charset="0"/>
              </a:rPr>
              <a:t>spoločenskej povahy</a:t>
            </a:r>
            <a:r>
              <a:rPr lang="sk-SK" sz="1600" dirty="0">
                <a:cs typeface="Times New Roman" pitchFamily="18" charset="0"/>
              </a:rPr>
              <a:t> (násilie - väčší význam),</a:t>
            </a:r>
          </a:p>
          <a:p>
            <a:pPr marL="265113" indent="-265113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sk-SK" sz="1600" b="1" dirty="0">
                <a:cs typeface="Times New Roman" pitchFamily="18" charset="0"/>
              </a:rPr>
              <a:t>	V súčasnosti ľudské vedomosti, vedecký, technický a technologický pokrok:</a:t>
            </a:r>
          </a:p>
          <a:p>
            <a:pPr marL="265113" indent="-265113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sk-SK" sz="1600" dirty="0">
                <a:cs typeface="Times New Roman" pitchFamily="18" charset="0"/>
              </a:rPr>
              <a:t>na jednej strane odhaľujú človeku </a:t>
            </a:r>
            <a:r>
              <a:rPr lang="sk-SK" sz="1600" b="1" dirty="0">
                <a:cs typeface="Times New Roman" pitchFamily="18" charset="0"/>
              </a:rPr>
              <a:t>nové dimenzie,</a:t>
            </a:r>
            <a:r>
              <a:rPr lang="sk-SK" sz="1600" dirty="0">
                <a:cs typeface="Times New Roman" pitchFamily="18" charset="0"/>
              </a:rPr>
              <a:t> </a:t>
            </a:r>
          </a:p>
          <a:p>
            <a:pPr marL="265113" indent="-265113" algn="just" eaLnBrk="1" fontAlgn="auto" hangingPunct="1"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sk-SK" sz="1600" dirty="0">
                <a:cs typeface="Times New Roman" pitchFamily="18" charset="0"/>
              </a:rPr>
              <a:t>na druhej strane vyvolávajú, prípadne priamo so sebou prinášajú </a:t>
            </a:r>
            <a:r>
              <a:rPr lang="sk-SK" sz="1600" b="1" dirty="0">
                <a:cs typeface="Times New Roman" pitchFamily="18" charset="0"/>
              </a:rPr>
              <a:t>rad nebezpečenstiev a ohrození </a:t>
            </a:r>
            <a:r>
              <a:rPr lang="sk-SK" sz="1600" dirty="0">
                <a:cs typeface="Times New Roman" pitchFamily="18" charset="0"/>
              </a:rPr>
              <a:t>jeho samotnej existencie.</a:t>
            </a:r>
          </a:p>
          <a:p>
            <a:pPr marL="363538" indent="-363538" algn="just" eaLnBrk="1" fontAlgn="auto" hangingPunct="1">
              <a:lnSpc>
                <a:spcPct val="80000"/>
              </a:lnSpc>
              <a:spcAft>
                <a:spcPct val="35000"/>
              </a:spcAft>
              <a:buClr>
                <a:srgbClr val="987B02"/>
              </a:buClr>
              <a:buFontTx/>
              <a:buNone/>
              <a:defRPr/>
            </a:pPr>
            <a:endParaRPr lang="sk-SK" sz="1600" dirty="0">
              <a:cs typeface="Times New Roman" pitchFamily="18" charset="0"/>
            </a:endParaRPr>
          </a:p>
          <a:p>
            <a:pPr marL="481013" indent="-481013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endParaRPr lang="sk-SK" sz="1600" b="1" dirty="0">
              <a:solidFill>
                <a:schemeClr val="accent1"/>
              </a:solidFill>
              <a:cs typeface="Times New Roman" pitchFamily="18" charset="0"/>
            </a:endParaRPr>
          </a:p>
          <a:p>
            <a:pPr marL="481013" indent="-48101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sk-SK" sz="1600" dirty="0">
              <a:solidFill>
                <a:schemeClr val="accent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adpis 1">
            <a:extLst>
              <a:ext uri="{FF2B5EF4-FFF2-40B4-BE49-F238E27FC236}">
                <a16:creationId xmlns:a16="http://schemas.microsoft.com/office/drawing/2014/main" id="{7F735CA2-FC87-4979-847A-03790221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81025"/>
          </a:xfrm>
        </p:spPr>
        <p:txBody>
          <a:bodyPr/>
          <a:lstStyle/>
          <a:p>
            <a:pPr algn="ctr"/>
            <a:r>
              <a:rPr lang="sk-SK" altLang="sk-SK" sz="2000" b="1"/>
              <a:t>ZÁKON O JEDNOTE A BOJI PROTIKLADOV</a:t>
            </a:r>
          </a:p>
        </p:txBody>
      </p:sp>
      <p:sp>
        <p:nvSpPr>
          <p:cNvPr id="49155" name="Zástupný symbol pro obsah 2">
            <a:extLst>
              <a:ext uri="{FF2B5EF4-FFF2-40B4-BE49-F238E27FC236}">
                <a16:creationId xmlns:a16="http://schemas.microsoft.com/office/drawing/2014/main" id="{5A77F9E5-A9D3-4CEC-9D39-E8EF97AC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038725"/>
          </a:xfrm>
        </p:spPr>
        <p:txBody>
          <a:bodyPr/>
          <a:lstStyle/>
          <a:p>
            <a:pPr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/>
              <a:t>	</a:t>
            </a:r>
            <a:r>
              <a:rPr lang="sk-SK" altLang="sk-SK" sz="1600"/>
              <a:t>Rôzne filozofie, pokiaľ nejaký </a:t>
            </a:r>
            <a:r>
              <a:rPr lang="sk-SK" altLang="sk-SK" sz="1600" b="1"/>
              <a:t>vývoj</a:t>
            </a:r>
            <a:r>
              <a:rPr lang="sk-SK" altLang="sk-SK" sz="1600"/>
              <a:t> uznávali, hľadali obvykle iba jeho vonkajšie zdroje, ležiace mimo veci či javu a zvonku na ne pôsobiace. </a:t>
            </a:r>
          </a:p>
          <a:p>
            <a:pPr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Zatiaľ čo materialisti pátrali po hmotnej, idealisti predpokladali ideovú hmotnú silu. </a:t>
            </a:r>
          </a:p>
          <a:p>
            <a:pPr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Nikdy ich nenašli, a preto si ich museli vymýšľať. </a:t>
            </a:r>
          </a:p>
          <a:p>
            <a:pPr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A pritom je to jednoduché: 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zdroj vývoja je vo vnútri sveta, </a:t>
            </a:r>
            <a:r>
              <a:rPr lang="sk-SK" altLang="sk-SK" sz="1600" b="1" i="1"/>
              <a:t>v jeho vnútorných rozporoch,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hybnou silou sveta</a:t>
            </a:r>
            <a:r>
              <a:rPr lang="sk-SK" altLang="sk-SK" sz="1600"/>
              <a:t> je jeho </a:t>
            </a:r>
            <a:r>
              <a:rPr lang="sk-SK" altLang="sk-SK" sz="1600" b="1" i="1"/>
              <a:t>rozpornosť, ktorá ho udržiava v neustálom pohybe,</a:t>
            </a:r>
            <a:endParaRPr lang="sk-SK" altLang="sk-SK" sz="160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600" b="1"/>
              <a:t>hlavnú hybnú silu všetkého vo vesmíre musíme hľadať </a:t>
            </a:r>
            <a:r>
              <a:rPr lang="sk-SK" altLang="sk-SK" sz="1600" b="1" i="1"/>
              <a:t>vo vnútri podstaty všetkých vecí a javov.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 b="1"/>
              <a:t>	</a:t>
            </a:r>
            <a:r>
              <a:rPr lang="sk-SK" altLang="sk-SK" sz="1600"/>
              <a:t>Filozofický </a:t>
            </a:r>
            <a:r>
              <a:rPr lang="sk-SK" altLang="sk-SK" sz="1600" b="1"/>
              <a:t>zákon o jednote a boji protikladov</a:t>
            </a:r>
            <a:r>
              <a:rPr lang="sk-SK" altLang="sk-SK" sz="1600"/>
              <a:t>, ktorý to formuluje, sa nazýva tiež </a:t>
            </a:r>
            <a:r>
              <a:rPr lang="sk-SK" altLang="sk-SK" sz="1600" b="1" i="1"/>
              <a:t>zákonom rozporu</a:t>
            </a:r>
            <a:r>
              <a:rPr lang="sk-SK" altLang="sk-SK" sz="1600"/>
              <a:t>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/>
              <a:t>	Tento zákon objavuje príčiny vývoja, vyjadruje zdroj pohybu a vývoja (samopohybu a samovývoja) prírody a spoločnosti, je aj všeobecným zákonom poznania.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/>
              <a:t>	Vychádza z poznania, že </a:t>
            </a:r>
            <a:r>
              <a:rPr lang="sk-SK" altLang="sk-SK" sz="1600" b="1"/>
              <a:t>všetko v prírode, spoločnosti i v myslení</a:t>
            </a:r>
            <a:r>
              <a:rPr lang="sk-SK" altLang="sk-SK" sz="1600"/>
              <a:t> je vlastne </a:t>
            </a:r>
            <a:r>
              <a:rPr lang="sk-SK" altLang="sk-SK" sz="1600" b="1" i="1"/>
              <a:t>rozporné, protichodné, vzájomne proti sebe stojace a bojujúce.</a:t>
            </a:r>
            <a:endParaRPr lang="sk-SK" altLang="sk-SK" sz="1600"/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/>
              <a:t>	Každá vec a jav je </a:t>
            </a:r>
            <a:r>
              <a:rPr lang="sk-SK" altLang="sk-SK" sz="1600" b="1"/>
              <a:t>jednotou protikladnosti a protirečivosti, </a:t>
            </a:r>
            <a:r>
              <a:rPr lang="sk-SK" altLang="sk-SK" sz="1600"/>
              <a:t>neustále striedanie sa (boj protikladov) je </a:t>
            </a:r>
            <a:r>
              <a:rPr lang="sk-SK" altLang="sk-SK" sz="1600" b="1" i="1"/>
              <a:t>hybnou silou, dynamikou vývoja.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sk-SK" altLang="sk-SK" sz="1600"/>
              <a:t>	</a:t>
            </a:r>
            <a:r>
              <a:rPr lang="sk-SK" altLang="sk-SK" sz="1600" b="1"/>
              <a:t>Žijeme v období plnom rozporov</a:t>
            </a:r>
            <a:r>
              <a:rPr lang="sk-SK" altLang="sk-SK" sz="1600"/>
              <a:t>, ktoré sa ľudstvo snaží viac - menej úspešne riešiť. </a:t>
            </a:r>
          </a:p>
          <a:p>
            <a:pPr algn="just">
              <a:buFont typeface="Wingdings 2" panose="05020102010507070707" pitchFamily="18" charset="2"/>
              <a:buNone/>
            </a:pPr>
            <a:endParaRPr lang="sk-SK" altLang="sk-SK" sz="1600"/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sk-SK" altLang="sk-SK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adpis 1">
            <a:extLst>
              <a:ext uri="{FF2B5EF4-FFF2-40B4-BE49-F238E27FC236}">
                <a16:creationId xmlns:a16="http://schemas.microsoft.com/office/drawing/2014/main" id="{1D9EFAE4-422E-4EE9-A84D-56AD27AF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38150"/>
          </a:xfrm>
        </p:spPr>
        <p:txBody>
          <a:bodyPr/>
          <a:lstStyle/>
          <a:p>
            <a:pPr algn="ctr"/>
            <a:r>
              <a:rPr lang="sk-SK" altLang="sk-SK" sz="2000" b="1"/>
              <a:t>CHARAKTERISTIKA ROZPOROV</a:t>
            </a:r>
          </a:p>
        </p:txBody>
      </p:sp>
      <p:sp>
        <p:nvSpPr>
          <p:cNvPr id="50179" name="Zástupný symbol pro obsah 2">
            <a:extLst>
              <a:ext uri="{FF2B5EF4-FFF2-40B4-BE49-F238E27FC236}">
                <a16:creationId xmlns:a16="http://schemas.microsoft.com/office/drawing/2014/main" id="{98516F5B-E2CE-4DAA-83DB-7CC10861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454650"/>
          </a:xfrm>
        </p:spPr>
        <p:txBody>
          <a:bodyPr/>
          <a:lstStyle/>
          <a:p>
            <a:pPr marL="180975" indent="-180975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600"/>
              <a:t>	</a:t>
            </a:r>
            <a:r>
              <a:rPr lang="sk-SK" altLang="sk-SK" sz="1500"/>
              <a:t>Teóriu rozporu najobsiahlejšie pojmovo spracoval G. W. F. Hegel. </a:t>
            </a:r>
          </a:p>
          <a:p>
            <a:pPr marL="180975" indent="-180975" algn="just">
              <a:spcBef>
                <a:spcPts val="100"/>
              </a:spcBef>
              <a:buFont typeface="Wingdings 2" panose="05020102010507070707" pitchFamily="18" charset="2"/>
              <a:buNone/>
            </a:pPr>
            <a:r>
              <a:rPr lang="sk-SK" altLang="sk-SK" sz="1500"/>
              <a:t>	Dialektický </a:t>
            </a:r>
            <a:r>
              <a:rPr lang="sk-SK" altLang="sk-SK" sz="1500" b="1"/>
              <a:t>rozpor </a:t>
            </a:r>
            <a:r>
              <a:rPr lang="sk-SK" altLang="sk-SK" sz="1500"/>
              <a:t>podľa neho nie je  prázdnota protikladu medzi kontradiktórnymi pojmami, ale </a:t>
            </a:r>
            <a:r>
              <a:rPr lang="sk-SK" altLang="sk-SK" sz="1500" b="1" i="1"/>
              <a:t>jednota protikladného</a:t>
            </a:r>
            <a:r>
              <a:rPr lang="sk-SK" altLang="sk-SK" sz="1500"/>
              <a:t>. </a:t>
            </a:r>
          </a:p>
          <a:p>
            <a:pPr marL="180975" indent="-180975" algn="just">
              <a:spcBef>
                <a:spcPts val="100"/>
              </a:spcBef>
              <a:buFont typeface="Wingdings 2" panose="05020102010507070707" pitchFamily="18" charset="2"/>
              <a:buNone/>
            </a:pPr>
            <a:r>
              <a:rPr lang="sk-SK" altLang="sk-SK" sz="1500"/>
              <a:t>	Protikladné je to, čo v sebe samom obsahuje svoj protiklad. </a:t>
            </a:r>
          </a:p>
          <a:p>
            <a:pPr marL="180975" indent="-180975" algn="just">
              <a:spcBef>
                <a:spcPts val="100"/>
              </a:spcBef>
              <a:buFont typeface="Wingdings 2" panose="05020102010507070707" pitchFamily="18" charset="2"/>
              <a:buNone/>
            </a:pPr>
            <a:r>
              <a:rPr lang="sk-SK" altLang="sk-SK" sz="1500"/>
              <a:t>	Podľa Hegela sú všetky veci sami o sebe rozporné, </a:t>
            </a:r>
            <a:r>
              <a:rPr lang="sk-SK" altLang="sk-SK" sz="1500" b="1"/>
              <a:t>rozpor </a:t>
            </a:r>
            <a:r>
              <a:rPr lang="sk-SK" altLang="sk-SK" sz="1500" b="1" i="1"/>
              <a:t>je princíp všetkého samopohybu, koreňom všetkého žijúceho sveta, v ktorom človek žije</a:t>
            </a:r>
            <a:r>
              <a:rPr lang="sk-SK" altLang="sk-SK" sz="1500"/>
              <a:t>, </a:t>
            </a:r>
          </a:p>
          <a:p>
            <a:pPr marL="180975" indent="-180975" algn="just">
              <a:spcBef>
                <a:spcPts val="100"/>
              </a:spcBef>
              <a:buFont typeface="Wingdings 2" panose="05020102010507070707" pitchFamily="18" charset="2"/>
              <a:buNone/>
            </a:pPr>
            <a:r>
              <a:rPr lang="sk-SK" altLang="sk-SK" sz="1500"/>
              <a:t>	Život človeka je plný rozporov, sám ich vyvoláva i mení, bojuje s nimi i využíva ich, snaží sa ich odstraňovať, ale tým vyvoláva nové. </a:t>
            </a:r>
          </a:p>
          <a:p>
            <a:pPr marL="180975" indent="-180975" algn="just">
              <a:spcBef>
                <a:spcPts val="100"/>
              </a:spcBef>
              <a:buFont typeface="Wingdings 2" panose="05020102010507070707" pitchFamily="18" charset="2"/>
              <a:buNone/>
            </a:pPr>
            <a:r>
              <a:rPr lang="sk-SK" altLang="sk-SK" sz="1500" b="1"/>
              <a:t>	Rozpor</a:t>
            </a:r>
            <a:r>
              <a:rPr lang="sk-SK" altLang="sk-SK" sz="1500"/>
              <a:t> je jedna zo základných kategórií, ktorá vyjadruje </a:t>
            </a:r>
            <a:r>
              <a:rPr lang="sk-SK" altLang="sk-SK" sz="1500" b="1" i="1"/>
              <a:t>vzájomné pôsobenie dvoch existujúcich protikladov, ktoré sa navzájom podmieňujú, ale zároveň sa vylučujú. </a:t>
            </a:r>
          </a:p>
          <a:p>
            <a:pPr marL="180975" indent="-180975" algn="just">
              <a:spcBef>
                <a:spcPts val="100"/>
              </a:spcBef>
              <a:buFont typeface="Wingdings 2" panose="05020102010507070707" pitchFamily="18" charset="2"/>
              <a:buNone/>
            </a:pPr>
            <a:r>
              <a:rPr lang="sk-SK" altLang="sk-SK" sz="1500"/>
              <a:t>	</a:t>
            </a:r>
            <a:r>
              <a:rPr lang="sk-SK" altLang="sk-SK" sz="1500" b="1"/>
              <a:t>Rozpor je:</a:t>
            </a:r>
          </a:p>
          <a:p>
            <a:pPr marL="180975" indent="-180975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500"/>
              <a:t>výrazom </a:t>
            </a:r>
            <a:r>
              <a:rPr lang="sk-SK" altLang="sk-SK" sz="1500" b="1" i="1"/>
              <a:t>jednoty a boja protikladov, </a:t>
            </a:r>
          </a:p>
          <a:p>
            <a:pPr marL="180975" indent="-1809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500" b="1" i="1"/>
              <a:t>vzťahom zmien pôsobiacich rôznym smerom,</a:t>
            </a:r>
            <a:endParaRPr lang="sk-SK" altLang="sk-SK" sz="1500" i="1"/>
          </a:p>
          <a:p>
            <a:pPr marL="180975" indent="-1809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500" b="1" i="1"/>
              <a:t>podstatou boja i súladu,</a:t>
            </a:r>
          </a:p>
          <a:p>
            <a:pPr marL="180975" indent="-1809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500" b="1" i="1"/>
              <a:t>všeobecnou vlastnosťou hmoty a pohybu.</a:t>
            </a:r>
            <a:endParaRPr lang="sk-SK" altLang="sk-SK" sz="1500"/>
          </a:p>
          <a:p>
            <a:pPr marL="180975" indent="-180975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500"/>
              <a:t>	</a:t>
            </a:r>
            <a:r>
              <a:rPr lang="sk-SK" altLang="sk-SK" sz="1500" b="1"/>
              <a:t>Rozpory sú:</a:t>
            </a:r>
          </a:p>
          <a:p>
            <a:pPr marL="180975" indent="-1809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500" b="1" i="1"/>
              <a:t>vzťahy vyvolané a meniace sa pohybom</a:t>
            </a:r>
          </a:p>
          <a:p>
            <a:pPr marL="180975" indent="-1809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sk-SK" sz="1500" b="1"/>
              <a:t>vždy </a:t>
            </a:r>
            <a:r>
              <a:rPr lang="sk-SK" altLang="sk-SK" sz="1500" b="1" i="1"/>
              <a:t>konkrétne.</a:t>
            </a:r>
          </a:p>
          <a:p>
            <a:pPr marL="180975" indent="-180975"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500" b="1"/>
              <a:t>	Rozpor logický </a:t>
            </a:r>
            <a:r>
              <a:rPr lang="sk-SK" altLang="sk-SK" sz="1500"/>
              <a:t>existuje v  sfére myslenia, rozpor </a:t>
            </a:r>
            <a:r>
              <a:rPr lang="sk-SK" altLang="sk-SK" sz="1500" b="1"/>
              <a:t>dialektický </a:t>
            </a:r>
            <a:r>
              <a:rPr lang="sk-SK" altLang="sk-SK" sz="1500"/>
              <a:t>je vlastný všetkým veciam, procesom, systémom objektívnej reality, predstavuje zdroj všetkého pohybu.</a:t>
            </a:r>
          </a:p>
          <a:p>
            <a:pPr marL="180975" indent="-180975" algn="just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500"/>
              <a:t>	Funkcia rozporov je </a:t>
            </a:r>
            <a:r>
              <a:rPr lang="sk-SK" altLang="sk-SK" sz="1500" b="1" i="1"/>
              <a:t>konštruktívna i deštruktívna,</a:t>
            </a:r>
            <a:r>
              <a:rPr lang="sk-SK" altLang="sk-SK" sz="1500"/>
              <a:t> rozpor jednotu vytvára, udržiava, mení, ale aj borí.</a:t>
            </a:r>
          </a:p>
          <a:p>
            <a:pPr marL="180975" indent="-180975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sk-SK" altLang="sk-SK" sz="1500"/>
              <a:t>	Každá </a:t>
            </a:r>
            <a:r>
              <a:rPr lang="sk-SK" altLang="sk-SK" sz="1500" b="1"/>
              <a:t>zmena je</a:t>
            </a:r>
            <a:r>
              <a:rPr lang="sk-SK" altLang="sk-SK" sz="1500" b="1" i="1"/>
              <a:t> výsledkom rozporu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adpis 1">
            <a:extLst>
              <a:ext uri="{FF2B5EF4-FFF2-40B4-BE49-F238E27FC236}">
                <a16:creationId xmlns:a16="http://schemas.microsoft.com/office/drawing/2014/main" id="{20A286C2-D9CA-44BC-B6F3-C6E4E0C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09588"/>
          </a:xfrm>
        </p:spPr>
        <p:txBody>
          <a:bodyPr/>
          <a:lstStyle/>
          <a:p>
            <a:pPr algn="ctr"/>
            <a:r>
              <a:rPr lang="sk-SK" altLang="sk-SK" sz="2000" b="1"/>
              <a:t>POSTUPNÝ VÝVOJ ROZPORU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871232-7348-47ED-BE30-7302A5CF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3500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sz="1400" dirty="0"/>
              <a:t>	</a:t>
            </a:r>
            <a:r>
              <a:rPr lang="sk-SK" sz="1600" b="1" dirty="0"/>
              <a:t>Hlavné (základné ) rozpory </a:t>
            </a:r>
            <a:r>
              <a:rPr lang="sk-SK" sz="1600" dirty="0"/>
              <a:t>sú </a:t>
            </a:r>
            <a:r>
              <a:rPr lang="sk-SK" sz="1600" b="1" i="1" dirty="0"/>
              <a:t>nositeľom tendencie vývoja, pôsobia po celú dobu trvania javu ako takého, 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Vedľajšie rozpory </a:t>
            </a:r>
            <a:r>
              <a:rPr lang="sk-SK" sz="1600" dirty="0"/>
              <a:t>môžu vznikať a zanikať, </a:t>
            </a:r>
            <a:r>
              <a:rPr lang="sk-SK" sz="1600" b="1" i="1" dirty="0"/>
              <a:t>bez zmeny  podstaty javu,</a:t>
            </a:r>
            <a:r>
              <a:rPr lang="sk-SK" sz="1600" dirty="0"/>
              <a:t> ak sa  vedľajšie rozpory stávajú hlavnými, vedie to ku zmene javu. 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r>
              <a:rPr lang="sk-SK" sz="1600" dirty="0"/>
              <a:t>	Rozpory nie sú nemenné, </a:t>
            </a:r>
            <a:r>
              <a:rPr lang="sk-SK" sz="1600" b="1" dirty="0"/>
              <a:t>vyvíjajú sa nasledovným postupom:</a:t>
            </a:r>
          </a:p>
          <a:p>
            <a:pPr marL="265113" indent="-265113" algn="just">
              <a:spcBef>
                <a:spcPts val="100"/>
              </a:spcBef>
              <a:buFont typeface="+mj-lt"/>
              <a:buAutoNum type="arabicPeriod"/>
              <a:defRPr/>
            </a:pPr>
            <a:r>
              <a:rPr lang="sk-SK" sz="1600" b="1" dirty="0"/>
              <a:t>Rozdiel </a:t>
            </a:r>
            <a:r>
              <a:rPr lang="sk-SK" sz="1600" dirty="0"/>
              <a:t>– </a:t>
            </a:r>
            <a:r>
              <a:rPr lang="sk-SK" sz="1600" b="1" i="1" dirty="0"/>
              <a:t>univerzálna vlastnosť hmoty</a:t>
            </a:r>
            <a:r>
              <a:rPr lang="sk-SK" sz="1600" dirty="0"/>
              <a:t>, ktorej jednotlivé časti nie sú nikdy úplne totožné, sú vždy niečím rovnaké a súčasne odlišné. Je to počiatočné štádium, podmienka formovania rozporu, vzniká odlišným pohybom častí či jednotlivých stránok vo vnútri celku od samého počiatku jeho existencie. Nemení podstatu javu, je jeho súčasťou.</a:t>
            </a:r>
          </a:p>
          <a:p>
            <a:pPr marL="265113" indent="-265113" algn="just">
              <a:spcBef>
                <a:spcPts val="100"/>
              </a:spcBef>
              <a:buFont typeface="+mj-lt"/>
              <a:buAutoNum type="arabicPeriod"/>
              <a:defRPr/>
            </a:pPr>
            <a:r>
              <a:rPr lang="sk-SK" sz="1600" b="1" dirty="0"/>
              <a:t>Protiklad </a:t>
            </a:r>
            <a:r>
              <a:rPr lang="sk-SK" sz="1600" dirty="0"/>
              <a:t>– </a:t>
            </a:r>
            <a:r>
              <a:rPr lang="sk-SK" sz="1600" b="1" i="1" dirty="0"/>
              <a:t>protismerný pohyb orientovaný k budúcemu stretu</a:t>
            </a:r>
            <a:r>
              <a:rPr lang="sk-SK" sz="1600" dirty="0"/>
              <a:t>, ku ktorému ešte nedochádza, prípadne možnosť takého pohybu vyplýva z podmienok.</a:t>
            </a:r>
          </a:p>
          <a:p>
            <a:pPr marL="265113" indent="-265113" algn="just">
              <a:spcBef>
                <a:spcPts val="100"/>
              </a:spcBef>
              <a:buFont typeface="+mj-lt"/>
              <a:buAutoNum type="arabicPeriod"/>
              <a:defRPr/>
            </a:pPr>
            <a:r>
              <a:rPr lang="sk-SK" sz="1600" b="1" dirty="0"/>
              <a:t>Rozpor </a:t>
            </a:r>
            <a:r>
              <a:rPr lang="sk-SK" sz="1600" dirty="0"/>
              <a:t>– ďalšia </a:t>
            </a:r>
            <a:r>
              <a:rPr lang="sk-SK" sz="1600" b="1" i="1" dirty="0"/>
              <a:t>fáza, kedy sa už pohyby stretli, </a:t>
            </a:r>
            <a:r>
              <a:rPr lang="sk-SK" sz="1600" dirty="0"/>
              <a:t>bráni jeden druhému, vzájomne sa zadržujú, uvádzajú sa do dočasného zdanlivého pokoja alebo menia svoj smer či formu, jeho zvláštnym druhom je antagonizmus</a:t>
            </a:r>
            <a:r>
              <a:rPr lang="sk-SK" sz="1600" b="1" i="1" dirty="0"/>
              <a:t>.</a:t>
            </a:r>
            <a:endParaRPr lang="sk-SK" sz="1600" dirty="0"/>
          </a:p>
          <a:p>
            <a:pPr marL="265113" indent="-265113" algn="just">
              <a:spcBef>
                <a:spcPts val="100"/>
              </a:spcBef>
              <a:buFont typeface="+mj-lt"/>
              <a:buAutoNum type="arabicPeriod"/>
              <a:defRPr/>
            </a:pPr>
            <a:r>
              <a:rPr lang="sk-SK" sz="1600" b="1" dirty="0"/>
              <a:t>Odraz – </a:t>
            </a:r>
            <a:r>
              <a:rPr lang="sk-SK" sz="1600" b="1" i="1" dirty="0"/>
              <a:t>vyústenie a riešenie rozporu</a:t>
            </a:r>
            <a:r>
              <a:rPr lang="sk-SK" sz="1600" dirty="0"/>
              <a:t>, zmena pohybu, ktorý je syntézou, novou formou pohybov predchádzajúcich. </a:t>
            </a:r>
          </a:p>
          <a:p>
            <a:pPr marL="265113" indent="-265113" algn="just">
              <a:buFont typeface="Wingdings 2" panose="05020102010507070707" pitchFamily="18" charset="2"/>
              <a:buNone/>
              <a:defRPr/>
            </a:pPr>
            <a:r>
              <a:rPr lang="sk-SK" sz="1600" dirty="0"/>
              <a:t>	</a:t>
            </a:r>
            <a:r>
              <a:rPr lang="sk-SK" sz="1600" b="1" dirty="0"/>
              <a:t>Žiadny pohyb navyše tu nevznikol, žiadny nezanikol, iba sa zmenili pohyby doterajšie, </a:t>
            </a:r>
          </a:p>
          <a:p>
            <a:pPr marL="265113" indent="-265113" algn="just">
              <a:buFont typeface="Wingdings 2" panose="05020102010507070707" pitchFamily="18" charset="2"/>
              <a:buNone/>
              <a:defRPr/>
            </a:pPr>
            <a:r>
              <a:rPr lang="sk-SK" sz="1600" dirty="0"/>
              <a:t>	Výsledkom môže byť i </a:t>
            </a:r>
            <a:r>
              <a:rPr lang="sk-SK" sz="1600" b="1" i="1" dirty="0"/>
              <a:t>kvalitatívne vyššia forma pohybu, ktorá obsahuje formy nižšie a vzťahy medzi nimi, alebo naopak rozpad pohybu vyššieho v nižšiu formu.</a:t>
            </a:r>
            <a:endParaRPr lang="sk-SK" sz="1600" dirty="0"/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BA9BF67-AB0F-42C6-A50C-31357EBD22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357313"/>
            <a:ext cx="8709025" cy="5286375"/>
          </a:xfrm>
        </p:spPr>
        <p:txBody>
          <a:bodyPr/>
          <a:lstStyle/>
          <a:p>
            <a:pPr marL="234950" indent="-234950" algn="just" defTabSz="823913" eaLnBrk="1" hangingPunct="1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FontTx/>
              <a:buNone/>
              <a:defRPr/>
            </a:pPr>
            <a:r>
              <a:rPr lang="sk-SK" altLang="sk-SK" sz="1800" dirty="0">
                <a:solidFill>
                  <a:srgbClr val="0000CC"/>
                </a:solidFill>
              </a:rPr>
              <a:t>	</a:t>
            </a:r>
            <a:r>
              <a:rPr lang="sk-SK" altLang="sk-SK" sz="1600" b="1" dirty="0"/>
              <a:t>Rozpor je vyjadrovaný rôznymi spôsobmi</a:t>
            </a:r>
            <a:r>
              <a:rPr lang="sk-SK" altLang="sk-SK" sz="1600" dirty="0"/>
              <a:t> - spor, nezhoda, nesúlad, konflikt, kolízia, roztržka, rozbroj, zápletka, protiklad,  protirečenie, kontradikcia, antagonizmus, nesúhlas, konfrontácia, kontroverzia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sk-SK" altLang="sk-SK" sz="1600" dirty="0"/>
              <a:t>	</a:t>
            </a:r>
            <a:r>
              <a:rPr lang="sk-SK" altLang="sk-SK" sz="1600" b="1" dirty="0"/>
              <a:t>Základné a najaktuálnejšie rozpory:</a:t>
            </a:r>
          </a:p>
          <a:p>
            <a:pPr marL="265113" indent="-265113" algn="just" defTabSz="823913" eaLnBrk="1" hangingPunct="1">
              <a:lnSpc>
                <a:spcPct val="90000"/>
              </a:lnSpc>
              <a:buClr>
                <a:srgbClr val="987B02"/>
              </a:buClr>
              <a:buFont typeface="+mj-lt"/>
              <a:buAutoNum type="arabicPeriod"/>
              <a:defRPr/>
            </a:pPr>
            <a:r>
              <a:rPr lang="sk-SK" altLang="sk-SK" sz="1600" b="1" dirty="0"/>
              <a:t>človek a príroda </a:t>
            </a:r>
            <a:r>
              <a:rPr lang="sk-SK" altLang="sk-SK" sz="1600" dirty="0"/>
              <a:t>– </a:t>
            </a:r>
            <a:r>
              <a:rPr lang="sk-SK" sz="1600" b="1" i="1" dirty="0"/>
              <a:t>environmentálne riziká</a:t>
            </a:r>
            <a:r>
              <a:rPr lang="sk-SK" sz="1600" i="1" dirty="0"/>
              <a:t> sa prejavujú ako rôzne </a:t>
            </a:r>
            <a:r>
              <a:rPr lang="sk-SK" sz="1600" b="1" i="1" dirty="0"/>
              <a:t>živelné pohromy a katastrofy </a:t>
            </a:r>
            <a:r>
              <a:rPr lang="sk-SK" sz="1600" i="1" dirty="0"/>
              <a:t>s negatívnymi následkami na životné prostredie, ľudskú spoločnosť a jej  majetok.</a:t>
            </a:r>
          </a:p>
          <a:p>
            <a:pPr marL="265113" indent="-265113" algn="just" defTabSz="823913" eaLnBrk="1" hangingPunct="1">
              <a:lnSpc>
                <a:spcPct val="90000"/>
              </a:lnSpc>
              <a:buClr>
                <a:srgbClr val="987B02"/>
              </a:buClr>
              <a:buFont typeface="+mj-lt"/>
              <a:buAutoNum type="arabicPeriod"/>
              <a:defRPr/>
            </a:pPr>
            <a:r>
              <a:rPr lang="sk-SK" altLang="sk-SK" sz="1600" b="1" dirty="0"/>
              <a:t>človek a technika </a:t>
            </a:r>
            <a:r>
              <a:rPr lang="sk-SK" altLang="sk-SK" sz="1600" dirty="0"/>
              <a:t>-</a:t>
            </a:r>
            <a:r>
              <a:rPr lang="sk-SK" sz="1600" dirty="0"/>
              <a:t> </a:t>
            </a:r>
            <a:r>
              <a:rPr lang="sk-SK" sz="1600" b="1" i="1" dirty="0"/>
              <a:t>technické a technologické riziká</a:t>
            </a:r>
            <a:r>
              <a:rPr lang="sk-SK" sz="1600" dirty="0"/>
              <a:t> </a:t>
            </a:r>
            <a:r>
              <a:rPr lang="sk-SK" sz="1600" i="1" dirty="0"/>
              <a:t>môžu spôsobiť </a:t>
            </a:r>
            <a:r>
              <a:rPr lang="sk-SK" sz="1600" b="1" i="1" dirty="0"/>
              <a:t>incidenty, nehody, poruchy, prerušenie činností, havárie a katastrofy, </a:t>
            </a:r>
            <a:r>
              <a:rPr lang="sk-SK" sz="1600" i="1" dirty="0"/>
              <a:t>s rozsiahlymi negatívnymi následkami pre osoby, majetok (produkciu), ale určitým spôsobom aj na životné prostredie</a:t>
            </a:r>
            <a:r>
              <a:rPr lang="sk-SK" altLang="sk-SK" sz="1600" i="1" dirty="0"/>
              <a:t> ,</a:t>
            </a:r>
          </a:p>
          <a:p>
            <a:pPr marL="265113" indent="-265113">
              <a:buFont typeface="+mj-lt"/>
              <a:buAutoNum type="arabicPeriod"/>
              <a:defRPr/>
            </a:pPr>
            <a:r>
              <a:rPr lang="sk-SK" altLang="sk-SK" sz="1600" b="1" dirty="0"/>
              <a:t>človek a ľudská spoločnosť </a:t>
            </a:r>
            <a:r>
              <a:rPr lang="sk-SK" altLang="sk-SK" sz="1600" dirty="0"/>
              <a:t>-</a:t>
            </a:r>
            <a:r>
              <a:rPr lang="sk-SK" sz="1600" b="1" dirty="0"/>
              <a:t> </a:t>
            </a:r>
            <a:r>
              <a:rPr lang="sk-SK" sz="1600" b="1" i="1" dirty="0"/>
              <a:t>tradičné sociálne rozpory</a:t>
            </a:r>
            <a:r>
              <a:rPr lang="sk-SK" sz="1600" i="1" dirty="0"/>
              <a:t> – spoločnosť rozdelená na vládnucu a ovládanú časť a </a:t>
            </a:r>
            <a:r>
              <a:rPr lang="sk-SK" sz="1600" b="1" i="1" dirty="0"/>
              <a:t>súčasné sociálne rozpory</a:t>
            </a:r>
            <a:r>
              <a:rPr lang="sk-SK" sz="1600" i="1" dirty="0"/>
              <a:t> – sociálna stratifikácia (rozvrstvenie spoločnosti):</a:t>
            </a:r>
            <a:r>
              <a:rPr lang="sk-SK" altLang="sk-SK" sz="1600" i="1" dirty="0"/>
              <a:t> ,</a:t>
            </a:r>
          </a:p>
          <a:p>
            <a:pPr marL="265113" indent="-265113" algn="just" defTabSz="823913" eaLnBrk="1" hangingPunct="1">
              <a:lnSpc>
                <a:spcPct val="90000"/>
              </a:lnSpc>
              <a:spcAft>
                <a:spcPct val="75000"/>
              </a:spcAft>
              <a:buClr>
                <a:srgbClr val="987B02"/>
              </a:buClr>
              <a:buFont typeface="+mj-lt"/>
              <a:buAutoNum type="arabicPeriod"/>
              <a:defRPr/>
            </a:pPr>
            <a:r>
              <a:rPr lang="sk-SK" altLang="sk-SK" sz="1600" b="1" dirty="0"/>
              <a:t>ľudské spoločnosti navzájom  - </a:t>
            </a:r>
            <a:r>
              <a:rPr lang="sk-SK" altLang="sk-SK" sz="1600" b="1" i="1" dirty="0"/>
              <a:t>globalizácia, nerovnomerný vývoj,  vznik nových bezpečnostných ohrození, zvyšujúca sa agresivita medzinárodného terorizmu</a:t>
            </a:r>
          </a:p>
          <a:p>
            <a:pPr marL="265113" indent="-265113" algn="just" defTabSz="823913" eaLnBrk="1" hangingPunct="1">
              <a:spcBef>
                <a:spcPts val="0"/>
              </a:spcBef>
              <a:spcAft>
                <a:spcPts val="0"/>
              </a:spcAft>
              <a:buClr>
                <a:srgbClr val="987B02"/>
              </a:buClr>
              <a:buFont typeface="Wingdings 2" panose="05020102010507070707" pitchFamily="18" charset="2"/>
              <a:buNone/>
              <a:defRPr/>
            </a:pPr>
            <a:r>
              <a:rPr lang="sk-SK" sz="1600" b="1" i="1" dirty="0"/>
              <a:t>	</a:t>
            </a:r>
            <a:r>
              <a:rPr lang="sk-SK" sz="1600" b="1" dirty="0"/>
              <a:t>Z bezpečnostného hľadiska</a:t>
            </a:r>
            <a:r>
              <a:rPr lang="sk-SK" sz="1600" dirty="0"/>
              <a:t> vo všetkých veciach a javoch je </a:t>
            </a:r>
            <a:r>
              <a:rPr lang="sk-SK" sz="1600" b="1" dirty="0"/>
              <a:t>hlavným rozporom:</a:t>
            </a:r>
            <a:endParaRPr lang="sk-SK" sz="1600" dirty="0"/>
          </a:p>
          <a:p>
            <a:pPr algn="ctr">
              <a:buFont typeface="Wingdings 2" panose="05020102010507070707" pitchFamily="18" charset="2"/>
              <a:buNone/>
              <a:defRPr/>
            </a:pPr>
            <a:r>
              <a:rPr lang="sk-SK" sz="1600" b="1" dirty="0"/>
              <a:t>BEZPEČNOSŤ</a:t>
            </a:r>
            <a:r>
              <a:rPr lang="sk-SK" sz="1600" dirty="0"/>
              <a:t>   –   </a:t>
            </a:r>
            <a:r>
              <a:rPr lang="sk-SK" sz="1600" b="1" dirty="0"/>
              <a:t>NEBEZPEČNOSŤ</a:t>
            </a:r>
            <a:endParaRPr lang="sk-SK" sz="1600" dirty="0"/>
          </a:p>
          <a:p>
            <a:pPr algn="ctr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sk-SK" sz="1600" dirty="0"/>
              <a:t>bezpečne   –   nebezpečne</a:t>
            </a:r>
          </a:p>
          <a:p>
            <a:pPr algn="ctr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sk-SK" sz="1600" dirty="0"/>
              <a:t>bezpečný   –   nebezpečný</a:t>
            </a:r>
          </a:p>
          <a:p>
            <a:pPr marL="234950" indent="-234950" algn="just" defTabSz="823913" eaLnBrk="1" hangingPunct="1">
              <a:lnSpc>
                <a:spcPct val="90000"/>
              </a:lnSpc>
              <a:spcAft>
                <a:spcPct val="75000"/>
              </a:spcAft>
              <a:buClr>
                <a:srgbClr val="987B02"/>
              </a:buClr>
              <a:buFont typeface="Wingdings" pitchFamily="2" charset="2"/>
              <a:buChar char="§"/>
              <a:defRPr/>
            </a:pPr>
            <a:endParaRPr lang="sk-SK" altLang="sk-SK" sz="1400" dirty="0">
              <a:solidFill>
                <a:srgbClr val="0000CC"/>
              </a:solidFill>
            </a:endParaRPr>
          </a:p>
          <a:p>
            <a:pPr marL="234950" indent="-234950" algn="just" defTabSz="823913" eaLnBrk="1" hangingPunct="1">
              <a:lnSpc>
                <a:spcPct val="8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endParaRPr lang="sk-SK" altLang="sk-SK" sz="1400" dirty="0">
              <a:solidFill>
                <a:srgbClr val="0000CC"/>
              </a:solidFill>
            </a:endParaRPr>
          </a:p>
          <a:p>
            <a:pPr marL="234950" indent="-234950" algn="just" defTabSz="823913" eaLnBrk="1" hangingPunct="1">
              <a:lnSpc>
                <a:spcPct val="80000"/>
              </a:lnSpc>
              <a:defRPr/>
            </a:pPr>
            <a:endParaRPr lang="sk-SK" altLang="sk-SK" sz="1800" dirty="0">
              <a:solidFill>
                <a:srgbClr val="0000CC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378A127-C136-4811-9C37-4EA86EDA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85813"/>
            <a:ext cx="82153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479" tIns="41239" rIns="82479" bIns="41239">
            <a:spAutoFit/>
          </a:bodyPr>
          <a:lstStyle/>
          <a:p>
            <a:pPr algn="ctr" eaLnBrk="1" hangingPunct="1">
              <a:defRPr/>
            </a:pPr>
            <a:r>
              <a:rPr lang="sk-SK" sz="2000" b="1" dirty="0">
                <a:solidFill>
                  <a:schemeClr val="tx2"/>
                </a:solidFill>
                <a:latin typeface="+mn-lt"/>
              </a:rPr>
              <a:t>ZÁKLADNÉ  ROZPORY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>
            <a:extLst>
              <a:ext uri="{FF2B5EF4-FFF2-40B4-BE49-F238E27FC236}">
                <a16:creationId xmlns:a16="http://schemas.microsoft.com/office/drawing/2014/main" id="{EE5A9DBF-C561-4270-87C3-ACA9CFC4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00313"/>
            <a:ext cx="8229600" cy="11430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lang="sk-SK" b="1" dirty="0">
                <a:solidFill>
                  <a:srgbClr val="FF3300"/>
                </a:solidFill>
                <a:cs typeface="Times New Roman" pitchFamily="18" charset="0"/>
              </a:rPr>
            </a:br>
            <a:r>
              <a:rPr lang="sk-SK" sz="3600" b="1" dirty="0">
                <a:solidFill>
                  <a:schemeClr val="tx1"/>
                </a:solidFill>
                <a:cs typeface="Times New Roman" pitchFamily="18" charset="0"/>
              </a:rPr>
              <a:t>5.</a:t>
            </a:r>
            <a:br>
              <a:rPr lang="sk-SK" sz="3600" b="1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sk-SK" sz="2700" b="1" dirty="0">
                <a:solidFill>
                  <a:schemeClr val="tx1"/>
                </a:solidFill>
              </a:rPr>
              <a:t>NEBEZPEČENSTVO A NEBEZPEČNÉ UDALOSTI</a:t>
            </a:r>
            <a:endParaRPr lang="sk-SK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39E74-2D7C-4A5B-BC63-DC057BA3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3476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sk-SK" sz="2000" b="1" dirty="0">
                <a:cs typeface="Times New Roman" panose="02020603050405020304" pitchFamily="18" charset="0"/>
              </a:rPr>
              <a:t>NEBEZPEČENSTVO</a:t>
            </a:r>
            <a:endParaRPr lang="sk-SK" sz="2000" dirty="0"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0DE1F884-4AA6-4F63-9E64-4159C06E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875"/>
            <a:ext cx="8496300" cy="5184775"/>
          </a:xfrm>
        </p:spPr>
        <p:txBody>
          <a:bodyPr>
            <a:normAutofit fontScale="55000" lnSpcReduction="20000"/>
          </a:bodyPr>
          <a:lstStyle/>
          <a:p>
            <a:pPr marL="180975" indent="-180975" algn="just">
              <a:lnSpc>
                <a:spcPct val="120000"/>
              </a:lnSpc>
              <a:spcBef>
                <a:spcPts val="300"/>
              </a:spcBef>
              <a:buFont typeface="Wingdings 2" panose="05020102010507070707" pitchFamily="18" charset="2"/>
              <a:buNone/>
              <a:defRPr/>
            </a:pPr>
            <a:r>
              <a:rPr lang="sk-SK" b="1" dirty="0">
                <a:cs typeface="Times New Roman" panose="02020603050405020304" pitchFamily="18" charset="0"/>
              </a:rPr>
              <a:t>	Nebezpečenstvo</a:t>
            </a:r>
            <a:r>
              <a:rPr lang="sk-SK" dirty="0">
                <a:cs typeface="Times New Roman" panose="02020603050405020304" pitchFamily="18" charset="0"/>
              </a:rPr>
              <a:t>  </a:t>
            </a:r>
            <a:r>
              <a:rPr lang="sk-SK" i="1" dirty="0">
                <a:cs typeface="Times New Roman" panose="02020603050405020304" pitchFamily="18" charset="0"/>
              </a:rPr>
              <a:t>(hazard) </a:t>
            </a:r>
            <a:r>
              <a:rPr lang="sk-SK" dirty="0">
                <a:cs typeface="Times New Roman" panose="02020603050405020304" pitchFamily="18" charset="0"/>
              </a:rPr>
              <a:t>predstavuje </a:t>
            </a:r>
            <a:r>
              <a:rPr lang="sk-SK" b="1" i="1" dirty="0">
                <a:cs typeface="Times New Roman" panose="02020603050405020304" pitchFamily="18" charset="0"/>
              </a:rPr>
              <a:t>zdroj možného poškodenia</a:t>
            </a:r>
            <a:r>
              <a:rPr lang="sk-SK" dirty="0">
                <a:cs typeface="Times New Roman" panose="02020603050405020304" pitchFamily="18" charset="0"/>
              </a:rPr>
              <a:t>, je </a:t>
            </a:r>
            <a:r>
              <a:rPr lang="sk-SK" b="1" i="1" dirty="0">
                <a:cs typeface="Times New Roman" panose="02020603050405020304" pitchFamily="18" charset="0"/>
              </a:rPr>
              <a:t>zdrojom bezpečnostného rizika. </a:t>
            </a:r>
          </a:p>
          <a:p>
            <a:pPr marL="180975" indent="-180975" algn="just">
              <a:lnSpc>
                <a:spcPct val="120000"/>
              </a:lnSpc>
              <a:spcBef>
                <a:spcPts val="300"/>
              </a:spcBef>
              <a:buFont typeface="Wingdings 2" panose="05020102010507070707" pitchFamily="18" charset="2"/>
              <a:buNone/>
              <a:defRPr/>
            </a:pPr>
            <a:r>
              <a:rPr lang="sk-SK" b="1" dirty="0">
                <a:cs typeface="Times New Roman" panose="02020603050405020304" pitchFamily="18" charset="0"/>
              </a:rPr>
              <a:t>	Nebezpečenstvo </a:t>
            </a:r>
            <a:r>
              <a:rPr lang="sk-SK" dirty="0">
                <a:cs typeface="Times New Roman" panose="02020603050405020304" pitchFamily="18" charset="0"/>
              </a:rPr>
              <a:t>je vlastnosť alebo schopnosť objektu (systému, stroja, materiálu, výrobnej technológie a pracovnej činnosti, prípadne ich komponentov) spôsobovať </a:t>
            </a:r>
            <a:r>
              <a:rPr lang="sk-SK" b="1" i="1" dirty="0">
                <a:cs typeface="Times New Roman" panose="02020603050405020304" pitchFamily="18" charset="0"/>
              </a:rPr>
              <a:t>nežiaduce nebezpečné udalosti,</a:t>
            </a:r>
            <a:r>
              <a:rPr lang="sk-SK" dirty="0">
                <a:cs typeface="Times New Roman" panose="02020603050405020304" pitchFamily="18" charset="0"/>
              </a:rPr>
              <a:t> ktoré môžu narušiť bezpečnosť, ohroziť stabilitu a fungovanie príslušného systému, prípadne aj jeho okolia. </a:t>
            </a:r>
          </a:p>
          <a:p>
            <a:pPr marL="180975" indent="-180975" algn="just">
              <a:lnSpc>
                <a:spcPct val="120000"/>
              </a:lnSpc>
              <a:spcBef>
                <a:spcPts val="300"/>
              </a:spcBef>
              <a:buFont typeface="Wingdings 2" panose="05020102010507070707" pitchFamily="18" charset="2"/>
              <a:buNone/>
              <a:defRPr/>
            </a:pPr>
            <a:r>
              <a:rPr lang="sk-SK" dirty="0">
                <a:cs typeface="Times New Roman" panose="02020603050405020304" pitchFamily="18" charset="0"/>
              </a:rPr>
              <a:t>	</a:t>
            </a:r>
            <a:r>
              <a:rPr lang="sk-SK" b="1" dirty="0">
                <a:cs typeface="Times New Roman" panose="02020603050405020304" pitchFamily="18" charset="0"/>
              </a:rPr>
              <a:t>Nebezpečenstvo</a:t>
            </a:r>
            <a:r>
              <a:rPr lang="sk-SK" dirty="0">
                <a:cs typeface="Times New Roman" panose="02020603050405020304" pitchFamily="18" charset="0"/>
              </a:rPr>
              <a:t> prestavuje možnosť niečoho zlého, všetko, čo </a:t>
            </a:r>
            <a:r>
              <a:rPr lang="sk-SK" b="1" i="1" dirty="0">
                <a:cs typeface="Times New Roman" panose="02020603050405020304" pitchFamily="18" charset="0"/>
              </a:rPr>
              <a:t>môže spôsobiť škodu alebo niekomu ublížiť</a:t>
            </a:r>
            <a:r>
              <a:rPr lang="sk-SK" dirty="0">
                <a:cs typeface="Times New Roman" panose="02020603050405020304" pitchFamily="18" charset="0"/>
              </a:rPr>
              <a:t>, od obyčajných schodov až po nebezpečné látky</a:t>
            </a:r>
          </a:p>
          <a:p>
            <a:pPr marL="180975" indent="-180975" algn="just">
              <a:lnSpc>
                <a:spcPct val="120000"/>
              </a:lnSpc>
              <a:spcBef>
                <a:spcPts val="300"/>
              </a:spcBef>
              <a:buFont typeface="Wingdings 2" panose="05020102010507070707" pitchFamily="18" charset="2"/>
              <a:buNone/>
              <a:defRPr/>
            </a:pPr>
            <a:r>
              <a:rPr lang="sk-SK" b="1" dirty="0">
                <a:cs typeface="Times New Roman" panose="02020603050405020304" pitchFamily="18" charset="0"/>
              </a:rPr>
              <a:t>	</a:t>
            </a:r>
            <a:r>
              <a:rPr lang="sk-SK" dirty="0" err="1">
                <a:cs typeface="Times New Roman" panose="02020603050405020304" pitchFamily="18" charset="0"/>
              </a:rPr>
              <a:t>Sperber</a:t>
            </a:r>
            <a:r>
              <a:rPr lang="sk-SK" dirty="0">
                <a:cs typeface="Times New Roman" panose="02020603050405020304" pitchFamily="18" charset="0"/>
              </a:rPr>
              <a:t> charakterizuje</a:t>
            </a:r>
            <a:r>
              <a:rPr lang="sk-SK" b="1" dirty="0">
                <a:cs typeface="Times New Roman" panose="02020603050405020304" pitchFamily="18" charset="0"/>
              </a:rPr>
              <a:t> nebezpečenstvo</a:t>
            </a:r>
            <a:r>
              <a:rPr lang="sk-SK" dirty="0">
                <a:cs typeface="Times New Roman" panose="02020603050405020304" pitchFamily="18" charset="0"/>
              </a:rPr>
              <a:t> ako </a:t>
            </a:r>
            <a:r>
              <a:rPr lang="sk-SK" b="1" i="1" dirty="0">
                <a:cs typeface="Times New Roman" panose="02020603050405020304" pitchFamily="18" charset="0"/>
              </a:rPr>
              <a:t>akýkoľvek mechanický, biologický, chemický, ekologický, fyzikálny alebo sociálny faktor,</a:t>
            </a:r>
            <a:r>
              <a:rPr lang="sk-SK" dirty="0">
                <a:cs typeface="Times New Roman" panose="02020603050405020304" pitchFamily="18" charset="0"/>
              </a:rPr>
              <a:t> ktorý môže potenciálne spôsobiť zranenie alebo smrť osôb alebo iných organizmov, škody na majetku alebo životnom prostredí</a:t>
            </a:r>
            <a:r>
              <a:rPr lang="sk-SK" i="1" dirty="0">
                <a:cs typeface="Times New Roman" panose="02020603050405020304" pitchFamily="18" charset="0"/>
              </a:rPr>
              <a:t>.</a:t>
            </a:r>
            <a:endParaRPr lang="sk-SK" dirty="0">
              <a:cs typeface="Times New Roman" panose="02020603050405020304" pitchFamily="18" charset="0"/>
            </a:endParaRPr>
          </a:p>
          <a:p>
            <a:pPr marL="180975" indent="-180975" algn="just">
              <a:lnSpc>
                <a:spcPct val="120000"/>
              </a:lnSpc>
              <a:spcBef>
                <a:spcPts val="300"/>
              </a:spcBef>
              <a:buFont typeface="Wingdings 2" panose="05020102010507070707" pitchFamily="18" charset="2"/>
              <a:buNone/>
              <a:defRPr/>
            </a:pPr>
            <a:r>
              <a:rPr lang="sk-SK" dirty="0">
                <a:cs typeface="Times New Roman" panose="02020603050405020304" pitchFamily="18" charset="0"/>
              </a:rPr>
              <a:t>	Medzi nebezpečenstvá, ktoré znamenajú pre organizáciu vždy pravdepodobnosť straty možno zaradiť najmä nebezpečenstvá: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biologické,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chemické,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fyzikálne,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mechanické,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ergonomické,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technologické,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sociálne,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psychologické,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ekologické, </a:t>
            </a:r>
          </a:p>
          <a:p>
            <a:pPr marL="180975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cs typeface="Times New Roman" panose="02020603050405020304" pitchFamily="18" charset="0"/>
              </a:rPr>
              <a:t>prírodné.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sk-SK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adpis 1">
            <a:extLst>
              <a:ext uri="{FF2B5EF4-FFF2-40B4-BE49-F238E27FC236}">
                <a16:creationId xmlns:a16="http://schemas.microsoft.com/office/drawing/2014/main" id="{5FFAF29A-44C7-4BF0-AA3D-CBD3C4E0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8025"/>
          </a:xfrm>
        </p:spPr>
        <p:txBody>
          <a:bodyPr/>
          <a:lstStyle/>
          <a:p>
            <a:pPr algn="ctr"/>
            <a:r>
              <a:rPr lang="sk-SK" altLang="sk-SK" sz="1800" b="1">
                <a:cs typeface="Times New Roman" panose="02020603050405020304" pitchFamily="18" charset="0"/>
              </a:rPr>
              <a:t>MOŽNOSTI VZNIKU NEBEZPEČENSTVA</a:t>
            </a:r>
            <a:endParaRPr lang="sk-SK" altLang="sk-SK" sz="2000"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DB8D82C2-5930-4FE3-B90E-0CD893E1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916113"/>
            <a:ext cx="8496300" cy="4033837"/>
          </a:xfrm>
        </p:spPr>
        <p:txBody>
          <a:bodyPr>
            <a:normAutofit fontScale="62500" lnSpcReduction="20000"/>
          </a:bodyPr>
          <a:lstStyle/>
          <a:p>
            <a:pPr marL="265113" indent="-265113" algn="just">
              <a:lnSpc>
                <a:spcPct val="12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b="1" dirty="0">
                <a:cs typeface="Times New Roman" panose="02020603050405020304" pitchFamily="18" charset="0"/>
              </a:rPr>
              <a:t>	</a:t>
            </a:r>
            <a:r>
              <a:rPr lang="sk-SK" dirty="0">
                <a:cs typeface="Times New Roman" panose="02020603050405020304" pitchFamily="18" charset="0"/>
              </a:rPr>
              <a:t>Všeobecne možno hovoriť o nasledujúcich </a:t>
            </a:r>
            <a:r>
              <a:rPr lang="sk-SK" b="1" dirty="0">
                <a:cs typeface="Times New Roman" panose="02020603050405020304" pitchFamily="18" charset="0"/>
              </a:rPr>
              <a:t>možnostiach vzniku nebezpečenstva:</a:t>
            </a:r>
          </a:p>
          <a:p>
            <a:pPr marL="265113" indent="-265113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k-SK" b="1" dirty="0">
                <a:cs typeface="Times New Roman" panose="02020603050405020304" pitchFamily="18" charset="0"/>
              </a:rPr>
              <a:t>prítomnosť </a:t>
            </a:r>
            <a:r>
              <a:rPr lang="sk-SK" b="1" dirty="0">
                <a:solidFill>
                  <a:srgbClr val="FF0000"/>
                </a:solidFill>
                <a:cs typeface="Times New Roman" panose="02020603050405020304" pitchFamily="18" charset="0"/>
              </a:rPr>
              <a:t>akumulovanej energie</a:t>
            </a:r>
            <a:r>
              <a:rPr lang="sk-SK" b="1" dirty="0">
                <a:cs typeface="Times New Roman" panose="02020603050405020304" pitchFamily="18" charset="0"/>
              </a:rPr>
              <a:t>,</a:t>
            </a:r>
            <a:r>
              <a:rPr lang="sk-SK" dirty="0">
                <a:cs typeface="Times New Roman" panose="02020603050405020304" pitchFamily="18" charset="0"/>
              </a:rPr>
              <a:t> ktorá pri uvoľnení môže spôsobiť škodu, táto uložená energia sa môže objaviť v mnohých podobách: </a:t>
            </a:r>
            <a:r>
              <a:rPr lang="sk-SK" b="1" i="1" dirty="0">
                <a:cs typeface="Times New Roman" panose="02020603050405020304" pitchFamily="18" charset="0"/>
              </a:rPr>
              <a:t>chemickej, mechanickej, tepelnej, rádioaktívnej, elektrickej, atď.,</a:t>
            </a:r>
            <a:endParaRPr lang="sk-SK" dirty="0">
              <a:cs typeface="Times New Roman" panose="02020603050405020304" pitchFamily="18" charset="0"/>
            </a:endParaRPr>
          </a:p>
          <a:p>
            <a:pPr marL="265113" indent="-265113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k-SK" b="1" dirty="0">
                <a:cs typeface="Times New Roman" panose="02020603050405020304" pitchFamily="18" charset="0"/>
              </a:rPr>
              <a:t>prítomnosť </a:t>
            </a:r>
            <a:r>
              <a:rPr lang="sk-SK" b="1" dirty="0">
                <a:solidFill>
                  <a:srgbClr val="FF0000"/>
                </a:solidFill>
                <a:cs typeface="Times New Roman" panose="02020603050405020304" pitchFamily="18" charset="0"/>
              </a:rPr>
              <a:t>nebezpečných látok </a:t>
            </a:r>
            <a:r>
              <a:rPr lang="sk-SK" b="1" dirty="0">
                <a:cs typeface="Times New Roman" panose="02020603050405020304" pitchFamily="18" charset="0"/>
              </a:rPr>
              <a:t>- </a:t>
            </a:r>
            <a:r>
              <a:rPr lang="sk-SK" dirty="0">
                <a:cs typeface="Times New Roman" panose="02020603050405020304" pitchFamily="18" charset="0"/>
              </a:rPr>
              <a:t> podľa Zák. č.42/1994 Z. z. o civilnej ochrane obyvateľstva sú to </a:t>
            </a:r>
            <a:r>
              <a:rPr lang="sk-SK" b="1" i="1" dirty="0">
                <a:cs typeface="Times New Roman" panose="02020603050405020304" pitchFamily="18" charset="0"/>
              </a:rPr>
              <a:t>prírodné alebo syntetické látky, ktoré svojimi chemickými, fyzikálnymi, toxikologickými alebo biologickými vlastnosťami samostatne alebo v kombinácii môžu spôsobiť ohrozenie života, zdravia alebo majetku.</a:t>
            </a:r>
            <a:endParaRPr lang="sk-SK" dirty="0">
              <a:cs typeface="Times New Roman" panose="02020603050405020304" pitchFamily="18" charset="0"/>
            </a:endParaRPr>
          </a:p>
          <a:p>
            <a:pPr marL="265113" indent="-265113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k-SK" b="1" dirty="0">
                <a:solidFill>
                  <a:srgbClr val="FF0000"/>
                </a:solidFill>
                <a:cs typeface="Times New Roman" panose="02020603050405020304" pitchFamily="18" charset="0"/>
              </a:rPr>
              <a:t>podmienky pre vznik nebezpečných situácií</a:t>
            </a:r>
            <a:r>
              <a:rPr lang="sk-SK" b="1" dirty="0">
                <a:cs typeface="Times New Roman" panose="02020603050405020304" pitchFamily="18" charset="0"/>
              </a:rPr>
              <a:t>, </a:t>
            </a:r>
            <a:r>
              <a:rPr lang="sk-SK" dirty="0">
                <a:cs typeface="Times New Roman" panose="02020603050405020304" pitchFamily="18" charset="0"/>
              </a:rPr>
              <a:t>napr.: </a:t>
            </a:r>
          </a:p>
          <a:p>
            <a:pPr marL="446088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i="1" dirty="0">
                <a:cs typeface="Times New Roman" panose="02020603050405020304" pitchFamily="18" charset="0"/>
              </a:rPr>
              <a:t>obmedzené alebo ohraničené priestory východov, </a:t>
            </a:r>
          </a:p>
          <a:p>
            <a:pPr marL="446088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i="1" dirty="0">
                <a:cs typeface="Times New Roman" panose="02020603050405020304" pitchFamily="18" charset="0"/>
              </a:rPr>
              <a:t>priestory so zníženým obsahom kyslíka</a:t>
            </a:r>
            <a:r>
              <a:rPr lang="sk-SK" dirty="0">
                <a:cs typeface="Times New Roman" panose="02020603050405020304" pitchFamily="18" charset="0"/>
              </a:rPr>
              <a:t>, </a:t>
            </a:r>
          </a:p>
          <a:p>
            <a:pPr marL="446088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i="1" dirty="0">
                <a:cs typeface="Times New Roman" panose="02020603050405020304" pitchFamily="18" charset="0"/>
              </a:rPr>
              <a:t>nevhodne umiestnené stanovištia, </a:t>
            </a:r>
          </a:p>
          <a:p>
            <a:pPr marL="446088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i="1" dirty="0">
                <a:cs typeface="Times New Roman" panose="02020603050405020304" pitchFamily="18" charset="0"/>
              </a:rPr>
              <a:t>opakujúce sa pohyby, </a:t>
            </a:r>
          </a:p>
          <a:p>
            <a:pPr marL="446088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b="1" i="1" dirty="0">
                <a:cs typeface="Times New Roman" panose="02020603050405020304" pitchFamily="18" charset="0"/>
              </a:rPr>
              <a:t>nízko visiace alebo vyčnievajúce predmety </a:t>
            </a:r>
          </a:p>
          <a:p>
            <a:pPr marL="446088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dirty="0">
                <a:cs typeface="Times New Roman" panose="02020603050405020304" pitchFamily="18" charset="0"/>
              </a:rPr>
              <a:t>a pod.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sk-SK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adpis 1">
            <a:extLst>
              <a:ext uri="{FF2B5EF4-FFF2-40B4-BE49-F238E27FC236}">
                <a16:creationId xmlns:a16="http://schemas.microsoft.com/office/drawing/2014/main" id="{BB763A80-1635-405A-905E-25B6B895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63563"/>
          </a:xfrm>
        </p:spPr>
        <p:txBody>
          <a:bodyPr/>
          <a:lstStyle/>
          <a:p>
            <a:pPr algn="ctr"/>
            <a:r>
              <a:rPr lang="sk-SK" altLang="sk-SK" sz="2000" b="1"/>
              <a:t>UDALOSTI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23CFAFCE-6EEC-499B-AD6C-C0D83F76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767262"/>
          </a:xfrm>
        </p:spPr>
        <p:txBody>
          <a:bodyPr/>
          <a:lstStyle/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sz="1600" dirty="0"/>
              <a:t>	Osoby, majetok, životné prostredie a všetky druhy činností v organizácii sú ovplyvňované </a:t>
            </a:r>
            <a:r>
              <a:rPr lang="sk-SK" sz="1600" b="1" dirty="0"/>
              <a:t>udalosťami, </a:t>
            </a:r>
            <a:r>
              <a:rPr lang="sk-SK" sz="1600" dirty="0"/>
              <a:t>ktoré môžu pozitívne alebo negatívne ovplyvniť dosahovanie jej cieľov.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sz="1600" b="1" dirty="0"/>
              <a:t>	Udalosť :</a:t>
            </a:r>
            <a:endParaRPr lang="sk-SK" sz="1600" dirty="0"/>
          </a:p>
          <a:p>
            <a:pPr marL="180975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600" dirty="0"/>
              <a:t>predstavuje </a:t>
            </a:r>
            <a:r>
              <a:rPr lang="sk-SK" altLang="sk-SK" sz="1600" b="1" i="1" dirty="0"/>
              <a:t>výskyt</a:t>
            </a:r>
            <a:r>
              <a:rPr lang="sk-SK" altLang="sk-SK" sz="1600" dirty="0"/>
              <a:t> alebo </a:t>
            </a:r>
            <a:r>
              <a:rPr lang="sk-SK" altLang="sk-SK" sz="1600" b="1" i="1" dirty="0"/>
              <a:t>zmenu konkrétneho súboru (množiny) okolností</a:t>
            </a:r>
            <a:r>
              <a:rPr lang="sk-SK" altLang="sk-SK" sz="1600" dirty="0"/>
              <a:t>, je to </a:t>
            </a:r>
            <a:r>
              <a:rPr lang="sk-SK" altLang="sk-SK" sz="1600" b="1" i="1" dirty="0"/>
              <a:t>niečo, čo sa stalo, stane, alebo sa koná,  </a:t>
            </a:r>
          </a:p>
          <a:p>
            <a:pPr marL="180975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600" dirty="0"/>
              <a:t>je </a:t>
            </a:r>
            <a:r>
              <a:rPr lang="sk-SK" altLang="sk-SK" sz="1600" b="1" i="1" dirty="0"/>
              <a:t>objektívna právna skutočnosť</a:t>
            </a:r>
            <a:r>
              <a:rPr lang="sk-SK" altLang="sk-SK" sz="1600" dirty="0"/>
              <a:t>, nezávislá na ľudskej vôli a právo s ňou spája určité právne následky,</a:t>
            </a:r>
          </a:p>
          <a:p>
            <a:pPr marL="180975" indent="-180975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k-SK" altLang="sk-SK" sz="1600" dirty="0"/>
              <a:t>najvšeobecnejšie je definovaná </a:t>
            </a:r>
            <a:r>
              <a:rPr lang="sk-SK" altLang="sk-SK" sz="1600" b="1" dirty="0"/>
              <a:t>vo filozofii</a:t>
            </a:r>
            <a:r>
              <a:rPr lang="sk-SK" altLang="sk-SK" sz="1600" dirty="0"/>
              <a:t>, kde sa chápe ako </a:t>
            </a:r>
            <a:r>
              <a:rPr lang="sk-SK" altLang="sk-SK" sz="1600" b="1" i="1" dirty="0"/>
              <a:t>fenomén, ktorý nasleduje a je spôsobený nejakým predchádzajúcim fenoménom.</a:t>
            </a:r>
            <a:r>
              <a:rPr lang="sk-SK" altLang="sk-SK" sz="1600" dirty="0"/>
              <a:t>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sz="1600" b="1" dirty="0"/>
              <a:t>	Udalosti </a:t>
            </a:r>
            <a:r>
              <a:rPr lang="sk-SK" sz="1600" dirty="0"/>
              <a:t>majú </a:t>
            </a:r>
            <a:r>
              <a:rPr lang="sk-SK" sz="1600" b="1" dirty="0"/>
              <a:t>vždy príčiny </a:t>
            </a:r>
            <a:r>
              <a:rPr lang="sk-SK" sz="1600" dirty="0"/>
              <a:t>a </a:t>
            </a:r>
            <a:r>
              <a:rPr lang="sk-SK" sz="1600" b="1" dirty="0"/>
              <a:t>obvykle aj</a:t>
            </a:r>
            <a:r>
              <a:rPr lang="sk-SK" sz="1600" b="1" i="1" dirty="0"/>
              <a:t> </a:t>
            </a:r>
            <a:r>
              <a:rPr lang="sk-SK" sz="1600" b="1" dirty="0"/>
              <a:t>následky.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sz="1600" b="1" dirty="0"/>
              <a:t>	Následok udalosti</a:t>
            </a:r>
            <a:r>
              <a:rPr lang="sk-SK" sz="1600" dirty="0"/>
              <a:t> môže byť </a:t>
            </a:r>
            <a:r>
              <a:rPr lang="sk-SK" sz="1600" b="1" i="1" dirty="0"/>
              <a:t>pozitívny</a:t>
            </a:r>
            <a:r>
              <a:rPr lang="sk-SK" sz="1600" b="1" dirty="0"/>
              <a:t> </a:t>
            </a:r>
            <a:r>
              <a:rPr lang="sk-SK" sz="1600" dirty="0"/>
              <a:t>alebo </a:t>
            </a:r>
            <a:r>
              <a:rPr lang="sk-SK" sz="1600" b="1" i="1" dirty="0"/>
              <a:t>negatívny.</a:t>
            </a:r>
            <a:r>
              <a:rPr lang="sk-SK" sz="1600" i="1" dirty="0"/>
              <a:t>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sz="1600" dirty="0"/>
              <a:t>	O </a:t>
            </a:r>
            <a:r>
              <a:rPr lang="sk-SK" sz="1600" b="1" i="1" dirty="0"/>
              <a:t>udalosti bez následkov</a:t>
            </a:r>
            <a:r>
              <a:rPr lang="sk-SK" sz="1600" dirty="0"/>
              <a:t> sa môže hovoriť aj ako o takmer strate, príhode, šťastnej náhode alebo o dôvernom upozornení (</a:t>
            </a:r>
            <a:r>
              <a:rPr lang="sk-SK" sz="1600" dirty="0" err="1"/>
              <a:t>skoronehode</a:t>
            </a:r>
            <a:r>
              <a:rPr lang="sk-SK" sz="1600" dirty="0"/>
              <a:t>).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sk-SK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adpis 1">
            <a:extLst>
              <a:ext uri="{FF2B5EF4-FFF2-40B4-BE49-F238E27FC236}">
                <a16:creationId xmlns:a16="http://schemas.microsoft.com/office/drawing/2014/main" id="{C05C1CB5-4016-42A3-839E-E63556DE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63563"/>
          </a:xfrm>
        </p:spPr>
        <p:txBody>
          <a:bodyPr/>
          <a:lstStyle/>
          <a:p>
            <a:pPr algn="ctr"/>
            <a:r>
              <a:rPr lang="sk-SK" altLang="sk-SK" sz="2000" b="1"/>
              <a:t>UDALOSTI</a:t>
            </a:r>
          </a:p>
        </p:txBody>
      </p:sp>
      <p:sp>
        <p:nvSpPr>
          <p:cNvPr id="57347" name="Zástupný symbol obsahu 2">
            <a:extLst>
              <a:ext uri="{FF2B5EF4-FFF2-40B4-BE49-F238E27FC236}">
                <a16:creationId xmlns:a16="http://schemas.microsoft.com/office/drawing/2014/main" id="{1A569CB5-A565-42B2-AA5B-C9043FDB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895850"/>
          </a:xfrm>
        </p:spPr>
        <p:txBody>
          <a:bodyPr/>
          <a:lstStyle/>
          <a:p>
            <a:pPr marL="180975" indent="-180975" algn="just">
              <a:buFont typeface="Wingdings 2" panose="05020102010507070707" pitchFamily="18" charset="2"/>
              <a:buNone/>
            </a:pPr>
            <a:r>
              <a:rPr lang="sk-SK" altLang="sk-SK" sz="1600"/>
              <a:t>	</a:t>
            </a:r>
            <a:r>
              <a:rPr lang="sk-SK" altLang="sk-SK" sz="1600" b="1"/>
              <a:t>Existujú tri základné typy udalostí:</a:t>
            </a:r>
          </a:p>
          <a:p>
            <a:pPr marL="180975" indent="-180975" algn="just">
              <a:spcBef>
                <a:spcPts val="600"/>
              </a:spcBef>
              <a:buFont typeface="Times New Roman" panose="02020603050405020304" pitchFamily="18" charset="0"/>
              <a:buAutoNum type="arabicPeriod"/>
            </a:pPr>
            <a:r>
              <a:rPr lang="sk-SK" altLang="sk-SK" sz="1600" b="1"/>
              <a:t>Normálna udalosť - </a:t>
            </a:r>
            <a:r>
              <a:rPr lang="sk-SK" altLang="sk-SK" sz="1600" b="1" i="1"/>
              <a:t>nemá vplyv </a:t>
            </a:r>
            <a:r>
              <a:rPr lang="sk-SK" altLang="sk-SK" sz="1600"/>
              <a:t>na rozhodujúce zložky alebo požiadavky na zmenu riadiacich prvkov pred implementáciou rozhodnutia,</a:t>
            </a:r>
          </a:p>
          <a:p>
            <a:pPr marL="180975" indent="-180975" algn="just">
              <a:spcBef>
                <a:spcPts val="600"/>
              </a:spcBef>
              <a:buFont typeface="Times New Roman" panose="02020603050405020304" pitchFamily="18" charset="0"/>
              <a:buAutoNum type="arabicPeriod" startAt="2"/>
            </a:pPr>
            <a:r>
              <a:rPr lang="sk-SK" altLang="sk-SK" sz="1600" b="1"/>
              <a:t>Vystupňovanie - </a:t>
            </a:r>
            <a:r>
              <a:rPr lang="sk-SK" altLang="sk-SK" sz="1600"/>
              <a:t>narastanie udalosti </a:t>
            </a:r>
            <a:r>
              <a:rPr lang="sk-SK" altLang="sk-SK" sz="1600" b="1" i="1"/>
              <a:t>ovplyvňuje</a:t>
            </a:r>
            <a:r>
              <a:rPr lang="sk-SK" altLang="sk-SK" sz="1600"/>
              <a:t> rozhodujúce systémy produkcie alebo </a:t>
            </a:r>
            <a:r>
              <a:rPr lang="sk-SK" altLang="sk-SK" sz="1600" b="1" i="1"/>
              <a:t>vyžaduje vydanie rozhodnutia,</a:t>
            </a:r>
            <a:r>
              <a:rPr lang="sk-SK" altLang="sk-SK" sz="1600"/>
              <a:t> ktoré musí následne zmeniť riadiaci proces,</a:t>
            </a:r>
          </a:p>
          <a:p>
            <a:pPr marL="180975" indent="-180975" algn="just">
              <a:spcBef>
                <a:spcPts val="600"/>
              </a:spcBef>
              <a:buFont typeface="Times New Roman" panose="02020603050405020304" pitchFamily="18" charset="0"/>
              <a:buAutoNum type="arabicPeriod" startAt="2"/>
            </a:pPr>
            <a:r>
              <a:rPr lang="sk-SK" altLang="sk-SK" sz="1600" b="1"/>
              <a:t>Stav núdze </a:t>
            </a:r>
            <a:r>
              <a:rPr lang="sk-SK" altLang="sk-SK" sz="1600" i="1"/>
              <a:t>(emergency)</a:t>
            </a:r>
            <a:r>
              <a:rPr lang="sk-SK" altLang="sk-SK" sz="1600" b="1"/>
              <a:t> </a:t>
            </a:r>
            <a:r>
              <a:rPr lang="sk-SK" altLang="sk-SK" sz="1600"/>
              <a:t>- situácia, ktorá </a:t>
            </a:r>
            <a:r>
              <a:rPr lang="sk-SK" altLang="sk-SK" sz="1600" b="1" i="1"/>
              <a:t>predstavuje bezprostredné riziko pre zdravie, život, majetok či životné prostredie, </a:t>
            </a:r>
            <a:r>
              <a:rPr lang="sk-SK" altLang="sk-SK" sz="1600"/>
              <a:t>väčšinou vyžaduje </a:t>
            </a:r>
            <a:r>
              <a:rPr lang="sk-SK" altLang="sk-SK" sz="1600" b="1" i="1"/>
              <a:t>urgentný zásah, </a:t>
            </a:r>
            <a:r>
              <a:rPr lang="sk-SK" altLang="sk-SK" sz="1600"/>
              <a:t>aby sa zabránilo zhoršeniu situácie.</a:t>
            </a:r>
          </a:p>
          <a:p>
            <a:pPr marL="180975" indent="-180975" algn="just">
              <a:buFont typeface="Wingdings 2" panose="05020102010507070707" pitchFamily="18" charset="2"/>
              <a:buNone/>
            </a:pPr>
            <a:r>
              <a:rPr lang="sk-SK" altLang="sk-SK" sz="1600" b="1"/>
              <a:t>	Udalosti s negatívnymi následkami</a:t>
            </a:r>
            <a:r>
              <a:rPr lang="sk-SK" altLang="sk-SK" sz="1600"/>
              <a:t> predstavujú </a:t>
            </a:r>
            <a:r>
              <a:rPr lang="sk-SK" altLang="sk-SK" sz="1600" b="1"/>
              <a:t>nebezpečné nežiaduce udalosti</a:t>
            </a:r>
            <a:r>
              <a:rPr lang="sk-SK" altLang="sk-SK" sz="1600"/>
              <a:t>, napr. </a:t>
            </a:r>
            <a:r>
              <a:rPr lang="sk-SK" altLang="sk-SK" sz="1600" b="1" i="1"/>
              <a:t>incidenty (incident), nehody (accident), prerušenie činnosti, mimoriadne udalosti </a:t>
            </a:r>
            <a:r>
              <a:rPr lang="sk-SK" altLang="sk-SK" sz="1600"/>
              <a:t>a</a:t>
            </a:r>
            <a:r>
              <a:rPr lang="sk-SK" altLang="sk-SK" sz="1600" b="1" i="1"/>
              <a:t> </a:t>
            </a:r>
            <a:r>
              <a:rPr lang="sk-SK" altLang="sk-SK" sz="1600"/>
              <a:t>pod. </a:t>
            </a:r>
          </a:p>
          <a:p>
            <a:pPr marL="180975" indent="-180975" algn="just">
              <a:buFont typeface="Wingdings 2" panose="05020102010507070707" pitchFamily="18" charset="2"/>
              <a:buNone/>
            </a:pPr>
            <a:r>
              <a:rPr lang="sk-SK" altLang="sk-SK" sz="1600"/>
              <a:t>	Špecifickou udalosťou s negatívnymi následkami je </a:t>
            </a:r>
            <a:r>
              <a:rPr lang="sk-SK" altLang="sk-SK" sz="1600" b="1" i="1"/>
              <a:t>úmyselné napadnutie </a:t>
            </a:r>
            <a:r>
              <a:rPr lang="sk-SK" altLang="sk-SK" sz="1600"/>
              <a:t>osoby, majetku, alebo životného prostredia. </a:t>
            </a:r>
          </a:p>
          <a:p>
            <a:pPr marL="180975" indent="-180975" algn="just">
              <a:buFont typeface="Wingdings 2" panose="05020102010507070707" pitchFamily="18" charset="2"/>
              <a:buNone/>
            </a:pPr>
            <a:r>
              <a:rPr lang="sk-SK" altLang="sk-SK" sz="1600"/>
              <a:t>	Všetky </a:t>
            </a:r>
            <a:r>
              <a:rPr lang="sk-SK" altLang="sk-SK" sz="1600" b="1"/>
              <a:t>udalosti s negatívnym následkom majú zdroj </a:t>
            </a:r>
            <a:r>
              <a:rPr lang="sk-SK" altLang="sk-SK" sz="1600" b="1" i="1"/>
              <a:t>v určitom druhu nebezpečenstva</a:t>
            </a:r>
            <a:r>
              <a:rPr lang="sk-SK" altLang="sk-SK" sz="1600" b="1"/>
              <a:t> </a:t>
            </a:r>
            <a:r>
              <a:rPr lang="sk-SK" altLang="sk-SK" sz="1600"/>
              <a:t>a sú schopné spôsobiť škody, ujmy, čím môžu negatívne ovplyvniť plnenie stanovených cieľov.</a:t>
            </a:r>
          </a:p>
          <a:p>
            <a:pPr marL="180975" indent="-180975" algn="just">
              <a:buFont typeface="Wingdings 2" panose="05020102010507070707" pitchFamily="18" charset="2"/>
              <a:buNone/>
            </a:pPr>
            <a:r>
              <a:rPr lang="sk-SK" altLang="sk-SK" sz="1600" b="1"/>
              <a:t>	Udalosti s pozitívnymi následkami </a:t>
            </a:r>
            <a:r>
              <a:rPr lang="sk-SK" altLang="sk-SK" sz="1600"/>
              <a:t>predstavujú </a:t>
            </a:r>
            <a:r>
              <a:rPr lang="sk-SK" altLang="sk-SK" sz="1600" b="1" i="1"/>
              <a:t>príležitosti. </a:t>
            </a:r>
          </a:p>
          <a:p>
            <a:pPr marL="180975" indent="-180975" algn="just">
              <a:buFont typeface="Wingdings 2" panose="05020102010507070707" pitchFamily="18" charset="2"/>
              <a:buNone/>
            </a:pPr>
            <a:r>
              <a:rPr lang="sk-SK" altLang="sk-SK" sz="1600" b="1"/>
              <a:t>	Príležitosť </a:t>
            </a:r>
            <a:r>
              <a:rPr lang="sk-SK" altLang="sk-SK" sz="1600"/>
              <a:t>je pojem, ktorý označuje priaznivú, vhodnú okolnosť, chvíľu, situáciu, hovorovo šanca.</a:t>
            </a:r>
          </a:p>
          <a:p>
            <a:pPr marL="180975" indent="-180975" algn="just">
              <a:spcBef>
                <a:spcPct val="0"/>
              </a:spcBef>
              <a:buFont typeface="Times New Roman" panose="02020603050405020304" pitchFamily="18" charset="0"/>
              <a:buAutoNum type="arabicPeriod" startAt="2"/>
            </a:pPr>
            <a:endParaRPr lang="sk-SK" altLang="sk-SK" sz="1600"/>
          </a:p>
          <a:p>
            <a:pPr marL="180975" indent="-180975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sk-SK" altLang="sk-SK" sz="1600" b="1"/>
              <a:t>	</a:t>
            </a:r>
            <a:endParaRPr lang="sk-SK" altLang="sk-SK" sz="1600" b="1" i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0883C-6937-4F0D-9090-003BEAC9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48648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sk-SK" sz="2000" b="1" dirty="0">
                <a:cs typeface="Times New Roman" panose="02020603050405020304" pitchFamily="18" charset="0"/>
              </a:rPr>
              <a:t>POJMY NA VYMEDZENIE STAVU A ÚROVNE BEZPEČNOSTI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12D327F0-3D8E-4800-87E0-CC5483D43B8B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412875"/>
          <a:ext cx="6842125" cy="1706880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1436827601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3142851912"/>
                    </a:ext>
                  </a:extLst>
                </a:gridCol>
                <a:gridCol w="2449513">
                  <a:extLst>
                    <a:ext uri="{9D8B030D-6E8A-4147-A177-3AD203B41FA5}">
                      <a16:colId xmlns:a16="http://schemas.microsoft.com/office/drawing/2014/main" val="1799004030"/>
                    </a:ext>
                  </a:extLst>
                </a:gridCol>
              </a:tblGrid>
              <a:tr h="2127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NEBEZPEČENSTVO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NEŽIADUCA UDALOSŤ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BEZPEČNOSTNÉ RIZIKO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22346"/>
                  </a:ext>
                </a:extLst>
              </a:tr>
              <a:tr h="11445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vnútorná vlastnosť objektu alebo deja,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ktorá môže spôsobiť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nežiaducu</a:t>
                      </a: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udalosť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udalosť</a:t>
                      </a: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, pri ktorej je aktivované 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nebezpečenstvo (incident, nehoda, skoronehoda, nebezpečná udalosť, porucha, prerušenie činnosti, ohrozenie,  mimoriadna udalosť)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zdrojom je určitý druh nebezpečenstva,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úroveň rizika sa vyjadruje kombináciou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pravdepodobnosti  vzniku </a:t>
                      </a: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nebezpečnej </a:t>
                      </a: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udalosti </a:t>
                      </a: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veľkosti jej následku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4189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FD785D72-5377-4BFF-AB72-4268CC16B7BA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3357563"/>
          <a:ext cx="6842125" cy="648335"/>
        </p:xfrm>
        <a:graphic>
          <a:graphicData uri="http://schemas.openxmlformats.org/drawingml/2006/table">
            <a:tbl>
              <a:tblPr/>
              <a:tblGrid>
                <a:gridCol w="1630362">
                  <a:extLst>
                    <a:ext uri="{9D8B030D-6E8A-4147-A177-3AD203B41FA5}">
                      <a16:colId xmlns:a16="http://schemas.microsoft.com/office/drawing/2014/main" val="139000198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1297808558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1859860716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4027909144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4155236622"/>
                    </a:ext>
                  </a:extLst>
                </a:gridCol>
              </a:tblGrid>
              <a:tr h="71438">
                <a:tc gridSpan="5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MIMORIADNA </a:t>
                      </a:r>
                      <a:r>
                        <a:rPr kumimoji="0" lang="sk-SK" altLang="sk-SK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UDALOSŤ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17600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živelná pohroma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havária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katastrofa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ohrozenie verejného zdravia II. stupňa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teroristický útok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77418"/>
                  </a:ext>
                </a:extLst>
              </a:tr>
            </a:tbl>
          </a:graphicData>
        </a:graphic>
      </p:graphicFrame>
      <p:graphicFrame>
        <p:nvGraphicFramePr>
          <p:cNvPr id="10" name="Tabulka 7">
            <a:extLst>
              <a:ext uri="{FF2B5EF4-FFF2-40B4-BE49-F238E27FC236}">
                <a16:creationId xmlns:a16="http://schemas.microsoft.com/office/drawing/2014/main" id="{F0067C18-B038-4DA2-A0BD-ED2B502B4B20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292600"/>
          <a:ext cx="6913562" cy="649288"/>
        </p:xfrm>
        <a:graphic>
          <a:graphicData uri="http://schemas.openxmlformats.org/drawingml/2006/table">
            <a:tbl>
              <a:tblPr/>
              <a:tblGrid>
                <a:gridCol w="691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Calibri" pitchFamily="34" charset="0"/>
                        </a:rPr>
                        <a:t>OHROZENIE</a:t>
                      </a:r>
                      <a:endParaRPr kumimoji="0" lang="sk-SK" altLang="sk-SK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4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obdobie,</a:t>
                      </a:r>
                      <a:r>
                        <a:rPr kumimoji="0" lang="sk-SK" sz="14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počas ktorého sa predpokladá </a:t>
                      </a:r>
                      <a:r>
                        <a:rPr kumimoji="0" lang="sk-SK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nebezpečenstvo vzniku</a:t>
                      </a:r>
                      <a:r>
                        <a:rPr kumimoji="0" lang="sk-SK" sz="14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alebo </a:t>
                      </a:r>
                      <a:r>
                        <a:rPr kumimoji="0" lang="sk-SK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rozšírenia následkov mimoriadnej udalosti</a:t>
                      </a:r>
                      <a:endParaRPr kumimoji="0" lang="sk-SK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A54D8167-56C5-4F87-85B3-4E938B2A39D7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5229225"/>
          <a:ext cx="6913562" cy="647700"/>
        </p:xfrm>
        <a:graphic>
          <a:graphicData uri="http://schemas.openxmlformats.org/drawingml/2006/table">
            <a:tbl>
              <a:tblPr/>
              <a:tblGrid>
                <a:gridCol w="691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Calibri" pitchFamily="34" charset="0"/>
                        </a:rPr>
                        <a:t>STAV NÚDZE</a:t>
                      </a:r>
                      <a:endParaRPr kumimoji="0" lang="sk-SK" altLang="sk-SK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 algn="ctr">
                        <a:spcBef>
                          <a:spcPts val="300"/>
                        </a:spcBef>
                        <a:buFont typeface="+mj-lt"/>
                        <a:buNone/>
                        <a:tabLst/>
                      </a:pPr>
                      <a:r>
                        <a:rPr lang="sk-SK" sz="1400" b="1" i="1" dirty="0"/>
                        <a:t>        </a:t>
                      </a:r>
                      <a:r>
                        <a:rPr lang="sk-SK" sz="1400" b="1" i="1" dirty="0">
                          <a:solidFill>
                            <a:schemeClr val="tx1"/>
                          </a:solidFill>
                        </a:rPr>
                        <a:t>obdobie, </a:t>
                      </a:r>
                      <a:r>
                        <a:rPr lang="sk-SK" sz="1400" b="0" i="0" dirty="0">
                          <a:solidFill>
                            <a:schemeClr val="tx1"/>
                          </a:solidFill>
                        </a:rPr>
                        <a:t>počas ktorého sa prejavuje </a:t>
                      </a:r>
                      <a:r>
                        <a:rPr lang="sk-SK" sz="1400" b="1" i="1" dirty="0">
                          <a:solidFill>
                            <a:schemeClr val="tx1"/>
                          </a:solidFill>
                        </a:rPr>
                        <a:t>výrazný nedostatok základných životných potrieb</a:t>
                      </a:r>
                      <a:r>
                        <a:rPr lang="sk-SK" sz="140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sk-SK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k-SK" sz="1400" dirty="0">
                          <a:solidFill>
                            <a:schemeClr val="tx1"/>
                          </a:solidFill>
                        </a:rPr>
                        <a:t>dôsledku </a:t>
                      </a:r>
                      <a:r>
                        <a:rPr lang="sk-SK" sz="1400" b="1" i="1" dirty="0">
                          <a:solidFill>
                            <a:schemeClr val="tx1"/>
                          </a:solidFill>
                        </a:rPr>
                        <a:t>ohrozenia </a:t>
                      </a:r>
                      <a:r>
                        <a:rPr lang="sk-SK" sz="1400" b="0" i="0" dirty="0">
                          <a:solidFill>
                            <a:schemeClr val="tx1"/>
                          </a:solidFill>
                        </a:rPr>
                        <a:t>alebo v dôsledku </a:t>
                      </a:r>
                      <a:r>
                        <a:rPr lang="sk-SK" sz="1400" b="1" i="1" dirty="0">
                          <a:solidFill>
                            <a:schemeClr val="tx1"/>
                          </a:solidFill>
                        </a:rPr>
                        <a:t>pôsobenia následkov mimoriadnej udalosti</a:t>
                      </a: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BEC687-56AA-498F-90B7-E7605AF4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300976"/>
          </a:xfrm>
        </p:spPr>
        <p:txBody>
          <a:bodyPr/>
          <a:lstStyle/>
          <a:p>
            <a:pPr algn="ctr">
              <a:defRPr/>
            </a:pPr>
            <a:r>
              <a:rPr lang="sk-SK" sz="2800" b="1" dirty="0"/>
              <a:t>2.</a:t>
            </a:r>
            <a:br>
              <a:rPr lang="sk-SK" sz="2800" b="1" dirty="0"/>
            </a:br>
            <a:r>
              <a:rPr lang="sk-SK" sz="2800" b="1" dirty="0"/>
              <a:t>BEZPEČNOSŤ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18F60E-AB0F-408C-AB82-F7BBAD69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3476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sk-SK" sz="2000" b="1" dirty="0"/>
              <a:t>NEŽIADUCE UDALOSTI VŠEOBECNÉ</a:t>
            </a:r>
            <a:endParaRPr lang="sk-SK" sz="200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26A839F-749B-4A95-9D82-F8D715A5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700213"/>
            <a:ext cx="8429625" cy="396081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sk-SK" sz="2200" b="1" dirty="0"/>
              <a:t>Bezpečnostný incident</a:t>
            </a:r>
            <a:r>
              <a:rPr lang="sk-SK" sz="2200" i="1" dirty="0"/>
              <a:t> (</a:t>
            </a:r>
            <a:r>
              <a:rPr lang="sk-SK" sz="2200" i="1" dirty="0" err="1"/>
              <a:t>Security</a:t>
            </a:r>
            <a:r>
              <a:rPr lang="sk-SK" sz="2200" i="1" dirty="0"/>
              <a:t> incident)</a:t>
            </a:r>
            <a:r>
              <a:rPr lang="sk-SK" sz="2200" b="1" dirty="0"/>
              <a:t> – neplánovaná,</a:t>
            </a:r>
            <a:r>
              <a:rPr lang="sk-SK" sz="2200" dirty="0"/>
              <a:t> </a:t>
            </a:r>
            <a:r>
              <a:rPr lang="sk-SK" sz="2200" b="1" dirty="0"/>
              <a:t>neštandardná, nepríjemná, nežiaduca bezpečnostná udalosť,</a:t>
            </a:r>
            <a:r>
              <a:rPr lang="sk-SK" sz="2200" dirty="0"/>
              <a:t> ktorá </a:t>
            </a:r>
            <a:r>
              <a:rPr lang="sk-SK" sz="2200" b="1" dirty="0"/>
              <a:t>môže viesť </a:t>
            </a:r>
            <a:r>
              <a:rPr lang="sk-SK" sz="2200" b="1" i="1" dirty="0"/>
              <a:t>k narušeniu pravidiel bezpečnosti v organizácii, strate alebo k prerušeniu činnosti, služby alebo funkcie organizácie, </a:t>
            </a:r>
            <a:r>
              <a:rPr lang="sk-SK" sz="2200" dirty="0"/>
              <a:t>môže vzniknúť </a:t>
            </a:r>
            <a:r>
              <a:rPr lang="sk-SK" sz="2200" b="1" i="1" dirty="0"/>
              <a:t>v ktorejkoľvek oblasti prevádzky, od budov, cez informačné technológie až po právne záležitosti.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sk-SK" sz="2200" b="1" dirty="0"/>
              <a:t>Nehoda </a:t>
            </a:r>
            <a:r>
              <a:rPr lang="sk-SK" sz="2200" i="1" dirty="0"/>
              <a:t>(</a:t>
            </a:r>
            <a:r>
              <a:rPr lang="sk-SK" sz="2200" i="1" dirty="0" err="1"/>
              <a:t>Accident</a:t>
            </a:r>
            <a:r>
              <a:rPr lang="sk-SK" sz="2200" i="1" dirty="0"/>
              <a:t>) </a:t>
            </a:r>
            <a:r>
              <a:rPr lang="sk-SK" sz="2200" dirty="0"/>
              <a:t>ako incident  je </a:t>
            </a:r>
            <a:r>
              <a:rPr lang="sk-SK" sz="2200" b="1" dirty="0"/>
              <a:t>nežiaduca náhodná (neúmyselná) udalosť alebo sled udalostí, </a:t>
            </a:r>
            <a:r>
              <a:rPr lang="sk-SK" sz="2200" dirty="0"/>
              <a:t>ktorá </a:t>
            </a:r>
            <a:r>
              <a:rPr lang="sk-SK" sz="2200" b="1" i="1" dirty="0"/>
              <a:t>spôsobí zranenie, zlý zdravotný stav, poškodenie majetku osôb alebo majetkovú ujmu organizácii.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sk-SK" sz="2200" b="1" dirty="0"/>
              <a:t>Nebezpečná udalosť</a:t>
            </a:r>
            <a:r>
              <a:rPr lang="sk-SK" sz="2200" dirty="0"/>
              <a:t>, niekedy aj</a:t>
            </a:r>
            <a:r>
              <a:rPr lang="sk-SK" sz="2200" b="1" dirty="0"/>
              <a:t> nebezpečný incident </a:t>
            </a:r>
            <a:r>
              <a:rPr lang="sk-SK" sz="2200" i="1" dirty="0"/>
              <a:t>(</a:t>
            </a:r>
            <a:r>
              <a:rPr lang="sk-SK" sz="2200" i="1" dirty="0" err="1"/>
              <a:t>Dangerous</a:t>
            </a:r>
            <a:r>
              <a:rPr lang="sk-SK" sz="2200" i="1" dirty="0"/>
              <a:t> </a:t>
            </a:r>
            <a:r>
              <a:rPr lang="sk-SK" sz="2200" i="1" dirty="0" err="1"/>
              <a:t>Occurrence</a:t>
            </a:r>
            <a:r>
              <a:rPr lang="sk-SK" sz="2200" i="1" dirty="0"/>
              <a:t>) </a:t>
            </a:r>
            <a:r>
              <a:rPr lang="sk-SK" sz="2200" dirty="0"/>
              <a:t>je </a:t>
            </a:r>
            <a:r>
              <a:rPr lang="sk-SK" sz="2200" b="1" dirty="0"/>
              <a:t>neplánovaná a nežiaduca udalosť</a:t>
            </a:r>
            <a:r>
              <a:rPr lang="sk-SK" sz="2200" b="1" i="1" dirty="0"/>
              <a:t> </a:t>
            </a:r>
            <a:r>
              <a:rPr lang="sk-SK" sz="2200" dirty="0"/>
              <a:t>(incident), ktorá má potenciál </a:t>
            </a:r>
            <a:r>
              <a:rPr lang="sk-SK" sz="2200" b="1" i="1" dirty="0"/>
              <a:t>spôsobiť zranenie </a:t>
            </a:r>
            <a:r>
              <a:rPr lang="sk-SK" sz="2200" dirty="0"/>
              <a:t>a ktorá môže alebo nemusí v organizácii</a:t>
            </a:r>
            <a:r>
              <a:rPr lang="sk-SK" sz="2200" b="1" i="1" dirty="0"/>
              <a:t> spôsobiť škody </a:t>
            </a:r>
            <a:r>
              <a:rPr lang="sk-SK" sz="2200" dirty="0"/>
              <a:t>na majetku, zariadení alebo životnom prostredí.</a:t>
            </a:r>
            <a:r>
              <a:rPr lang="sk-SK" sz="2200" b="1" dirty="0"/>
              <a:t> </a:t>
            </a:r>
            <a:endParaRPr lang="sk-SK" sz="2200" dirty="0"/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sk-SK" sz="2200" b="1" dirty="0" err="1"/>
              <a:t>Skoronehoda</a:t>
            </a:r>
            <a:r>
              <a:rPr lang="sk-SK" sz="2200" b="1" dirty="0"/>
              <a:t> </a:t>
            </a:r>
            <a:r>
              <a:rPr lang="sk-SK" sz="2200" i="1" dirty="0"/>
              <a:t>(</a:t>
            </a:r>
            <a:r>
              <a:rPr lang="sk-SK" sz="2200" i="1" dirty="0" err="1"/>
              <a:t>Near</a:t>
            </a:r>
            <a:r>
              <a:rPr lang="sk-SK" sz="2200" i="1" dirty="0"/>
              <a:t> Miss)</a:t>
            </a:r>
            <a:r>
              <a:rPr lang="sk-SK" sz="2200" dirty="0"/>
              <a:t> je termín, ktorý popisuje </a:t>
            </a:r>
            <a:r>
              <a:rPr lang="sk-SK" sz="2200" b="1" dirty="0"/>
              <a:t>incidenty, </a:t>
            </a:r>
            <a:r>
              <a:rPr lang="sk-SK" sz="2200" dirty="0"/>
              <a:t>pri ktorých iba </a:t>
            </a:r>
            <a:r>
              <a:rPr lang="sk-SK" sz="2200" b="1" dirty="0"/>
              <a:t>mierny časový posun, </a:t>
            </a:r>
            <a:r>
              <a:rPr lang="sk-SK" sz="2200" dirty="0"/>
              <a:t>alebo</a:t>
            </a:r>
            <a:r>
              <a:rPr lang="sk-SK" sz="2200" b="1" dirty="0"/>
              <a:t> vzdialenosť od neho </a:t>
            </a:r>
            <a:r>
              <a:rPr lang="sk-SK" sz="2200" dirty="0"/>
              <a:t>zabránili zraneniu, poškodeniu zdravia, alebo škode.</a:t>
            </a:r>
          </a:p>
          <a:p>
            <a:pPr marL="177800" indent="-177800" algn="just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endParaRPr lang="sk-SK" sz="2200" dirty="0"/>
          </a:p>
          <a:p>
            <a:pPr marL="177800" indent="-177800" algn="just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endParaRPr lang="sk-SK" dirty="0"/>
          </a:p>
          <a:p>
            <a:pPr marL="177800" indent="-177800" algn="just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3AA084-7711-456C-845D-2C3AAFCD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3476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sk-SK" sz="2000" b="1" dirty="0"/>
              <a:t>NEŽIADUCE UDALOSTI – </a:t>
            </a:r>
            <a:r>
              <a:rPr lang="sk-SK" sz="2000" b="1"/>
              <a:t>TECHNIKA A </a:t>
            </a:r>
            <a:r>
              <a:rPr lang="sk-SK" sz="2000" b="1" dirty="0"/>
              <a:t>TECHNOLÓGIE</a:t>
            </a:r>
            <a:endParaRPr lang="sk-SK" sz="200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F566B30-6924-49D8-99CA-BFA4528E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628775"/>
            <a:ext cx="8429625" cy="331311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2200" b="1" dirty="0"/>
              <a:t>Porucha </a:t>
            </a:r>
            <a:r>
              <a:rPr lang="sk-SK" sz="2200" i="1" dirty="0"/>
              <a:t>(</a:t>
            </a:r>
            <a:r>
              <a:rPr lang="sk-SK" sz="2200" i="1" dirty="0" err="1"/>
              <a:t>Fault</a:t>
            </a:r>
            <a:r>
              <a:rPr lang="sk-SK" sz="2200" i="1" dirty="0"/>
              <a:t>) </a:t>
            </a:r>
            <a:r>
              <a:rPr lang="sk-SK" sz="2200" dirty="0"/>
              <a:t>môže znamenať:</a:t>
            </a:r>
          </a:p>
          <a:p>
            <a:pPr marL="446088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2200" b="1" dirty="0"/>
              <a:t>chybu v činnosti nejakého mechanizmu</a:t>
            </a:r>
            <a:r>
              <a:rPr lang="sk-SK" sz="2200" dirty="0"/>
              <a:t> na úrovni komponentov, vybavenia, alebo subsystému, čo môže viesť k</a:t>
            </a:r>
            <a:r>
              <a:rPr lang="sk-SK" sz="2200" b="1" i="1" dirty="0"/>
              <a:t> </a:t>
            </a:r>
            <a:r>
              <a:rPr lang="sk-SK" sz="2200" dirty="0"/>
              <a:t>jeho</a:t>
            </a:r>
            <a:r>
              <a:rPr lang="sk-SK" sz="2200" b="1" i="1" dirty="0"/>
              <a:t> zlyhaniu a narušeniu či neplneniu požadovanej funkcie,</a:t>
            </a:r>
            <a:r>
              <a:rPr lang="sk-SK" sz="2200" b="1" dirty="0"/>
              <a:t> </a:t>
            </a:r>
            <a:r>
              <a:rPr lang="sk-SK" sz="2200" dirty="0"/>
              <a:t>napr.: mechanická porucha, porucha stroja, </a:t>
            </a:r>
          </a:p>
          <a:p>
            <a:pPr marL="446088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2200" b="1" dirty="0"/>
              <a:t>nepriaznivú zmenu normálneho stavu, </a:t>
            </a:r>
            <a:r>
              <a:rPr lang="sk-SK" sz="2200" dirty="0"/>
              <a:t>čo môže viesť k</a:t>
            </a:r>
            <a:r>
              <a:rPr lang="sk-SK" sz="2200" b="1" i="1" dirty="0"/>
              <a:t> </a:t>
            </a:r>
            <a:r>
              <a:rPr lang="sk-SK" sz="2200" b="1" dirty="0"/>
              <a:t>prerušeniu určitej činnosti alebo plynulej prevádzky, </a:t>
            </a:r>
            <a:r>
              <a:rPr lang="sk-SK" sz="2200" dirty="0"/>
              <a:t>napr. porucha v zásobovaní; duševná porucha, porucha trávenia, poruchy reči;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sk-SK" sz="2200" b="1" dirty="0"/>
              <a:t>Prerušenie činnosti </a:t>
            </a:r>
            <a:r>
              <a:rPr lang="sk-SK" sz="2200" dirty="0"/>
              <a:t>(</a:t>
            </a:r>
            <a:r>
              <a:rPr lang="sk-SK" sz="2200" i="1" dirty="0" err="1"/>
              <a:t>Business</a:t>
            </a:r>
            <a:r>
              <a:rPr lang="sk-SK" sz="2200" i="1" dirty="0"/>
              <a:t> </a:t>
            </a:r>
            <a:r>
              <a:rPr lang="sk-SK" sz="2200" i="1" dirty="0" err="1"/>
              <a:t>Interruption</a:t>
            </a:r>
            <a:r>
              <a:rPr lang="sk-SK" sz="2200" dirty="0"/>
              <a:t>) možno chápať ako akúkoľvek </a:t>
            </a:r>
            <a:r>
              <a:rPr lang="sk-SK" sz="2200" b="1" dirty="0"/>
              <a:t>očakávanú </a:t>
            </a:r>
            <a:r>
              <a:rPr lang="sk-SK" sz="2200" dirty="0"/>
              <a:t>(napr. štrajk)</a:t>
            </a:r>
            <a:r>
              <a:rPr lang="sk-SK" sz="2200" b="1" i="1" dirty="0"/>
              <a:t> </a:t>
            </a:r>
            <a:r>
              <a:rPr lang="sk-SK" sz="2200" dirty="0"/>
              <a:t>alebo </a:t>
            </a:r>
            <a:r>
              <a:rPr lang="sk-SK" sz="2200" b="1" dirty="0"/>
              <a:t>neočakávanú udalosť </a:t>
            </a:r>
            <a:r>
              <a:rPr lang="sk-SK" sz="2200" dirty="0"/>
              <a:t>(napr. výpadok elektrického prúdu), ktorá </a:t>
            </a:r>
            <a:r>
              <a:rPr lang="sk-SK" sz="2200" b="1" i="1" dirty="0"/>
              <a:t>je príčinou narušenia normálneho priebehu činností organizácie. </a:t>
            </a:r>
          </a:p>
          <a:p>
            <a:pPr marL="177800" indent="-177800" algn="just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endParaRPr lang="sk-SK" sz="2200" dirty="0"/>
          </a:p>
          <a:p>
            <a:pPr marL="177800" indent="-177800" algn="just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endParaRPr lang="sk-SK" dirty="0"/>
          </a:p>
          <a:p>
            <a:pPr marL="177800" indent="-177800" algn="just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adpis 1">
            <a:extLst>
              <a:ext uri="{FF2B5EF4-FFF2-40B4-BE49-F238E27FC236}">
                <a16:creationId xmlns:a16="http://schemas.microsoft.com/office/drawing/2014/main" id="{FDB38D8A-2BE1-4852-8FAE-7BC78FB9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8025"/>
          </a:xfrm>
        </p:spPr>
        <p:txBody>
          <a:bodyPr/>
          <a:lstStyle/>
          <a:p>
            <a:pPr algn="ctr"/>
            <a:r>
              <a:rPr lang="sk-SK" altLang="sk-SK" sz="2000" b="1"/>
              <a:t>BEZPEČNOSTNÉ POJMY </a:t>
            </a:r>
            <a:br>
              <a:rPr lang="sk-SK" altLang="sk-SK" sz="2000" b="1"/>
            </a:br>
            <a:r>
              <a:rPr lang="sk-SK" altLang="sk-SK" sz="2000" b="1"/>
              <a:t>podľa Zák. č. 124/2006 Z. z. o bezpečnosti a ochrane zdravia pri práci</a:t>
            </a:r>
          </a:p>
        </p:txBody>
      </p:sp>
      <p:sp>
        <p:nvSpPr>
          <p:cNvPr id="61443" name="Zástupný symbol obsahu 2">
            <a:extLst>
              <a:ext uri="{FF2B5EF4-FFF2-40B4-BE49-F238E27FC236}">
                <a16:creationId xmlns:a16="http://schemas.microsoft.com/office/drawing/2014/main" id="{6900E884-3CBF-445D-A995-ACCF420D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624387"/>
          </a:xfrm>
        </p:spPr>
        <p:txBody>
          <a:bodyPr/>
          <a:lstStyle/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Nebezpečenstvo</a:t>
            </a:r>
            <a:r>
              <a:rPr lang="sk-SK" altLang="sk-SK" sz="1600"/>
              <a:t> - stav alebo vlastnosť faktora pracovného procesu a pracovného prostredia, ktoré môžu poškodiť zdravie zamestnanca. 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Neodstrániteľné nebezpečenstvo </a:t>
            </a:r>
            <a:r>
              <a:rPr lang="sk-SK" altLang="sk-SK" sz="1600"/>
              <a:t>- nebezpečenstvo, ktoré podľa súčasných vedeckých a technických poznatkov nemožno vylúčiť ani obmedziť. 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Nebezpečná udalosť </a:t>
            </a:r>
            <a:r>
              <a:rPr lang="sk-SK" altLang="sk-SK" sz="1600" i="1"/>
              <a:t>(Dangerous Occurrence) </a:t>
            </a:r>
            <a:r>
              <a:rPr lang="sk-SK" altLang="sk-SK" sz="1600"/>
              <a:t>- udalosť, ktorá nastala a pri ktorej bola ohrozená bezpečnosť alebo zdravie zamestnanca alebo mohlo prísť k poškodeniu zariadenia (poprípade k obom prípadom súčasne) ale iba náhodnou zhodou okolností k tomuto následku nedošlo; (nežiaduca udalosť, pri ktorej nedôjde k ujme na zdraví, poraneniu, škode alebo inej strate). 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Ohrozenie </a:t>
            </a:r>
            <a:r>
              <a:rPr lang="sk-SK" altLang="sk-SK" sz="1600"/>
              <a:t>- situácia, v ktorej nemožno vylúčiť, že zdravie zamestnanca bude poškodené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Neodstrániteľné ohrozenie </a:t>
            </a:r>
            <a:r>
              <a:rPr lang="sk-SK" altLang="sk-SK" sz="1600"/>
              <a:t>- ohrozenie, ktoré podľa súčasných vedeckých a technických poznatkov nemožno vylúčiť ani obmedziť. 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Riziko</a:t>
            </a:r>
            <a:r>
              <a:rPr lang="sk-SK" altLang="sk-SK" sz="1600"/>
              <a:t> je pravdepodobnosť vzniku poškodenia zdravia zamestnanca pri práci a stupeň možných následkov na zdraví, 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sk-SK" altLang="sk-SK" sz="1600" b="1"/>
              <a:t>Bezpečnosť technického zariadenia </a:t>
            </a:r>
            <a:r>
              <a:rPr lang="sk-SK" altLang="sk-SK" sz="1600"/>
              <a:t>je stav technického zariadenia a spôsob jeho používania, pri ktorom nie je ohrozená bezpečnosť a zdravie zamestnanca; bezpečnosť technického zariadenia je neoddeliteľnou súčasťou bezpečnosti a ochrany zdravia pri práci,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sk-SK" altLang="sk-SK"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adpis 1">
            <a:extLst>
              <a:ext uri="{FF2B5EF4-FFF2-40B4-BE49-F238E27FC236}">
                <a16:creationId xmlns:a16="http://schemas.microsoft.com/office/drawing/2014/main" id="{6C047ACA-2B31-4DE7-89AB-F23F5EC6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347663"/>
          </a:xfrm>
        </p:spPr>
        <p:txBody>
          <a:bodyPr/>
          <a:lstStyle/>
          <a:p>
            <a:pPr algn="ctr"/>
            <a:r>
              <a:rPr lang="sk-SK" altLang="sk-SK" sz="2000" b="1"/>
              <a:t>MIMORIADNA UDALOSŤ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821CB37D-ECEF-4E38-83E5-89D82939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968875"/>
          </a:xfrm>
        </p:spPr>
        <p:txBody>
          <a:bodyPr/>
          <a:lstStyle/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sk-SK" sz="1500" dirty="0"/>
              <a:t>Podľa Zák. č. 42/1994 o civilnej ochrane obyvateľstva pod mimoriadnou udalosťou rozumie </a:t>
            </a:r>
            <a:r>
              <a:rPr lang="sk-SK" sz="1500" b="1" i="1" dirty="0"/>
              <a:t>živelná pohroma, havária, katastrofa, ohrozenie verejného zdravia II. stupňa</a:t>
            </a:r>
            <a:r>
              <a:rPr lang="sk-SK" sz="1500" dirty="0"/>
              <a:t> alebo </a:t>
            </a:r>
            <a:r>
              <a:rPr lang="sk-SK" sz="1500" b="1" i="1" dirty="0"/>
              <a:t>teroristický útok</a:t>
            </a:r>
            <a:r>
              <a:rPr lang="sk-SK" sz="1500" dirty="0"/>
              <a:t>: </a:t>
            </a:r>
            <a:endParaRPr lang="sk-SK" sz="1500" b="1" dirty="0"/>
          </a:p>
          <a:p>
            <a:pPr marL="265113" indent="-265113" algn="just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sk-SK" sz="1500" b="1" dirty="0"/>
              <a:t>Živelná pohroma </a:t>
            </a:r>
            <a:r>
              <a:rPr lang="sk-SK" sz="1500" dirty="0"/>
              <a:t>je mimoriadna udalosť, pri ktorej dôjde k: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dirty="0"/>
              <a:t>nežiaducemu </a:t>
            </a:r>
            <a:r>
              <a:rPr lang="sk-SK" sz="1500" b="1" i="1" dirty="0"/>
              <a:t>uvoľneniu kumulovaných energií alebo hmôt </a:t>
            </a:r>
            <a:r>
              <a:rPr lang="sk-SK" sz="1500" dirty="0"/>
              <a:t>v dôsledku </a:t>
            </a:r>
            <a:r>
              <a:rPr lang="sk-SK" sz="1500" b="1" i="1" dirty="0"/>
              <a:t>nepriaznivého pôsobenia prírodných síl,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dirty="0"/>
              <a:t>pri ktorej </a:t>
            </a:r>
            <a:r>
              <a:rPr lang="sk-SK" sz="1500" b="1" i="1" dirty="0"/>
              <a:t>môžu pôsobiť nebezpečné látky alebo pôsobia ničivé faktory,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dirty="0"/>
              <a:t>ktoré majú </a:t>
            </a:r>
            <a:r>
              <a:rPr lang="sk-SK" sz="1500" b="1" i="1" dirty="0"/>
              <a:t>negatívny vplyv na život, zdravie alebo na majetok</a:t>
            </a:r>
            <a:r>
              <a:rPr lang="sk-SK" sz="1500" dirty="0"/>
              <a:t>. 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sk-SK" sz="1500" b="1" dirty="0"/>
              <a:t>Havária</a:t>
            </a:r>
            <a:r>
              <a:rPr lang="sk-SK" sz="1500" dirty="0"/>
              <a:t> je mimoriadna udalosť, ktorá spôsobí: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b="1" i="1" dirty="0"/>
              <a:t>odchýlku od ustáleného prevádzkového stavu,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dirty="0"/>
              <a:t>v dôsledku čoho dôjde </a:t>
            </a:r>
            <a:r>
              <a:rPr lang="sk-SK" sz="1500" b="1" i="1" dirty="0"/>
              <a:t>k úniku nebezpečných látok alebo k pôsobeniu iných ničivých faktorov,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dirty="0"/>
              <a:t>ktoré majú </a:t>
            </a:r>
            <a:r>
              <a:rPr lang="sk-SK" sz="1500" b="1" i="1" dirty="0"/>
              <a:t>vplyv na život, zdravie alebo na majetok, 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sk-SK" sz="1500" b="1" dirty="0"/>
              <a:t>Katastrofa</a:t>
            </a:r>
            <a:r>
              <a:rPr lang="sk-SK" sz="1500" dirty="0"/>
              <a:t> je mimoriadna udalosť, pri ktorej dôjde k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b="1" i="1" dirty="0"/>
              <a:t>narastaniu ničivých faktorov a ich následnej kumulácii 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dirty="0"/>
              <a:t>v dôsledku </a:t>
            </a:r>
            <a:r>
              <a:rPr lang="sk-SK" sz="1500" b="1" i="1" dirty="0"/>
              <a:t>živelnej pohromy a havárie</a:t>
            </a:r>
            <a:r>
              <a:rPr lang="sk-SK" sz="1500" dirty="0"/>
              <a:t>.</a:t>
            </a:r>
          </a:p>
          <a:p>
            <a:pPr marL="446088" indent="-180975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sk-SK" sz="1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adpis 1">
            <a:extLst>
              <a:ext uri="{FF2B5EF4-FFF2-40B4-BE49-F238E27FC236}">
                <a16:creationId xmlns:a16="http://schemas.microsoft.com/office/drawing/2014/main" id="{A0A03E6C-1C51-4FB9-937B-DE55C2CB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347663"/>
          </a:xfrm>
        </p:spPr>
        <p:txBody>
          <a:bodyPr/>
          <a:lstStyle/>
          <a:p>
            <a:pPr algn="ctr"/>
            <a:r>
              <a:rPr lang="sk-SK" altLang="sk-SK" sz="2000" b="1"/>
              <a:t>MIMORIADNA UDALOSŤ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F52F0F13-ED21-4A1B-BF03-483C934C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543550"/>
          </a:xfrm>
        </p:spPr>
        <p:txBody>
          <a:bodyPr/>
          <a:lstStyle/>
          <a:p>
            <a:pPr algn="just">
              <a:spcBef>
                <a:spcPts val="300"/>
              </a:spcBef>
              <a:buFont typeface="Wingdings" panose="05000000000000000000" pitchFamily="2" charset="2"/>
              <a:buChar char="q"/>
              <a:defRPr/>
            </a:pPr>
            <a:r>
              <a:rPr lang="sk-SK" sz="1500" b="1" dirty="0"/>
              <a:t>Ohrozenie verejného zdravia II. stupňa </a:t>
            </a:r>
            <a:r>
              <a:rPr lang="sk-SK" sz="1500" dirty="0"/>
              <a:t>nastáva, </a:t>
            </a:r>
            <a:r>
              <a:rPr lang="sk-SK" sz="1500" b="1" i="1" dirty="0"/>
              <a:t>ak je potrebné prijať opatrenia </a:t>
            </a:r>
            <a:r>
              <a:rPr lang="sk-SK" sz="1500" dirty="0"/>
              <a:t>podľa osobitného predpisu pri: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b="1" i="1" dirty="0"/>
              <a:t>radiačnej nehode </a:t>
            </a:r>
            <a:r>
              <a:rPr lang="sk-SK" sz="1500" dirty="0"/>
              <a:t>alebo </a:t>
            </a:r>
            <a:r>
              <a:rPr lang="sk-SK" sz="1500" b="1" i="1" dirty="0"/>
              <a:t>radiačnej havárii, 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dirty="0"/>
              <a:t>výskyte </a:t>
            </a:r>
            <a:r>
              <a:rPr lang="sk-SK" sz="1500" b="1" i="1" dirty="0"/>
              <a:t>prenosného ochorenia, </a:t>
            </a:r>
            <a:r>
              <a:rPr lang="sk-SK" sz="1500" dirty="0"/>
              <a:t>podozrení na prenosné ochorenie alebo podozrení na úmrtie na prenosné ochorenie </a:t>
            </a:r>
            <a:r>
              <a:rPr lang="sk-SK" sz="1500" b="1" i="1" dirty="0"/>
              <a:t>nad predpokladanú úroveň,</a:t>
            </a:r>
            <a:r>
              <a:rPr lang="sk-SK" sz="1500" dirty="0"/>
              <a:t> 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dirty="0"/>
              <a:t>uvoľnení </a:t>
            </a:r>
            <a:r>
              <a:rPr lang="sk-SK" sz="1500" b="1" i="1" dirty="0"/>
              <a:t>chemických látok ohrozujúcich život, zdravie, životné prostredie a majetok </a:t>
            </a:r>
            <a:r>
              <a:rPr lang="sk-SK" sz="1500" dirty="0"/>
              <a:t>alebo </a:t>
            </a:r>
          </a:p>
          <a:p>
            <a:pPr marL="446088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500" b="1" i="1" dirty="0"/>
              <a:t>úniku mikroorganizmov alebo toxínov z uzavretých priestorov.</a:t>
            </a:r>
          </a:p>
          <a:p>
            <a:pPr marL="265113" indent="-265113" algn="just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sk-SK" sz="1400" b="1" dirty="0"/>
              <a:t>Teroristický útok</a:t>
            </a:r>
          </a:p>
          <a:p>
            <a:pPr marL="265113" indent="-265113" algn="just">
              <a:buFont typeface="Wingdings 2" panose="05020102010507070707" pitchFamily="18" charset="2"/>
              <a:buNone/>
              <a:defRPr/>
            </a:pPr>
            <a:r>
              <a:rPr lang="sk-SK" sz="1400" dirty="0"/>
              <a:t>	Podľa Rady EÚ (2008) medzi teroristické trestné činy patria:</a:t>
            </a:r>
          </a:p>
          <a:p>
            <a:pPr marL="550863" indent="-28575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sk-SK" sz="1400" b="1" dirty="0"/>
              <a:t>násilná trestná činnosť :</a:t>
            </a:r>
          </a:p>
          <a:p>
            <a:pPr marL="712788" indent="-16986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400" dirty="0"/>
              <a:t>vydieranie, zastrašovanie a vyhrážanie sa,  </a:t>
            </a:r>
          </a:p>
          <a:p>
            <a:pPr marL="712788" indent="-16986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400" dirty="0"/>
              <a:t>vraždy alebo likvidácia dôležitých osôb, </a:t>
            </a:r>
          </a:p>
          <a:p>
            <a:pPr marL="712788" indent="-16986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400" dirty="0"/>
              <a:t>samovražedné útoky rôznymi prostriedkami,</a:t>
            </a:r>
          </a:p>
          <a:p>
            <a:pPr marL="550863" indent="-28575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sk-SK" sz="1400" b="1" dirty="0"/>
              <a:t>únosy, branie rukojemníkov </a:t>
            </a:r>
            <a:r>
              <a:rPr lang="sk-SK" sz="1400" dirty="0"/>
              <a:t>(únosy dopravných prostriedkov), </a:t>
            </a:r>
          </a:p>
          <a:p>
            <a:pPr marL="550863" indent="-28575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sk-SK" sz="1400" b="1" dirty="0"/>
              <a:t>zničenie infraštruktúry - </a:t>
            </a:r>
            <a:r>
              <a:rPr lang="sk-SK" sz="1400" dirty="0"/>
              <a:t>deštrukcia informačných systémov, elektronických a počítačových systémov, sabotáže a diverzia.</a:t>
            </a:r>
          </a:p>
          <a:p>
            <a:pPr marL="550863" indent="-28575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sk-SK" sz="1400" b="1" dirty="0"/>
              <a:t>výroba a používanie zbraní, výbušnín alebo CRBN látok:</a:t>
            </a:r>
          </a:p>
          <a:p>
            <a:pPr marL="712788" indent="-16986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400" dirty="0"/>
              <a:t>bombové útoky, </a:t>
            </a:r>
          </a:p>
          <a:p>
            <a:pPr marL="712788" indent="-16986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400" dirty="0" err="1"/>
              <a:t>bioterorizmus</a:t>
            </a:r>
            <a:r>
              <a:rPr lang="sk-SK" sz="1400" dirty="0"/>
              <a:t> – použitie biologických bojových použitie biologických bojových látok,</a:t>
            </a:r>
          </a:p>
          <a:p>
            <a:pPr marL="712788" indent="-169863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400" dirty="0"/>
              <a:t>útoky rádiologickým materiálom alebo chemickými otravnými látkami  </a:t>
            </a:r>
          </a:p>
          <a:p>
            <a:pPr marL="542925" indent="-277813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sk-SK" sz="1400" b="1" dirty="0"/>
              <a:t>alebo hrozba spáchať niektorý z týchto činov - </a:t>
            </a:r>
            <a:r>
              <a:rPr lang="sk-SK" sz="1400" dirty="0"/>
              <a:t>dezinformácia a propaganda,  </a:t>
            </a:r>
          </a:p>
          <a:p>
            <a:pPr marL="265113" indent="-265113" algn="just">
              <a:buFont typeface="Wingdings 2" panose="05020102010507070707" pitchFamily="18" charset="2"/>
              <a:buNone/>
              <a:defRPr/>
            </a:pPr>
            <a:r>
              <a:rPr lang="sk-SK" sz="1400" dirty="0"/>
              <a:t>	Tieto trestné činy sú charakterizované ako </a:t>
            </a:r>
            <a:r>
              <a:rPr lang="sk-SK" sz="1400" b="1" dirty="0"/>
              <a:t>úmyselné činy</a:t>
            </a:r>
            <a:r>
              <a:rPr lang="sk-SK" sz="1400" dirty="0"/>
              <a:t>, ktoré majú za cieľ, okrem iného, destabilizovať alebo zničiť základné politické, ústavné, hospodárske alebo sociálne štruktúry krajiny alebo medzinárodnej organizácie.</a:t>
            </a:r>
          </a:p>
          <a:p>
            <a:pPr marL="361950" indent="-18097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k-SK" sz="1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E56BF7-9AA0-4C46-AE25-85D6E139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27664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sk-SK" sz="2000" b="1" dirty="0">
                <a:cs typeface="Times New Roman" panose="02020603050405020304" pitchFamily="18" charset="0"/>
              </a:rPr>
              <a:t>KRÍZOVÉ SITUÁCIE A STAVY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FAC57526-A03C-4DC0-A6FB-74DF7E0FCCC3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844675"/>
          <a:ext cx="7993063" cy="933450"/>
        </p:xfrm>
        <a:graphic>
          <a:graphicData uri="http://schemas.openxmlformats.org/drawingml/2006/table">
            <a:tbl>
              <a:tblPr/>
              <a:tblGrid>
                <a:gridCol w="799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Calibri" pitchFamily="34" charset="0"/>
                        </a:rPr>
                        <a:t>KRÍZOVÁ SITUÁCIA</a:t>
                      </a:r>
                      <a:endParaRPr kumimoji="0" lang="sk-SK" altLang="sk-SK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3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obdobie</a:t>
                      </a:r>
                      <a:r>
                        <a:rPr kumimoji="0" lang="sk-SK" sz="13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, počas ktorého je </a:t>
                      </a:r>
                      <a:r>
                        <a:rPr kumimoji="0" lang="sk-SK" sz="1300" b="1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bezprostredne ohrozená alebo narušená bezpečnosť štátu</a:t>
                      </a:r>
                      <a:r>
                        <a:rPr kumimoji="0" lang="sk-SK" sz="13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a ústavné orgány môžu po</a:t>
                      </a:r>
                      <a:r>
                        <a:rPr kumimoji="0" lang="sk-SK" sz="1300" kern="12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sk-SK" sz="13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splnení podmienok ustanovených v ústavnom zákone alebo osobitnom zákone na jej riešenie </a:t>
                      </a:r>
                      <a:r>
                        <a:rPr kumimoji="0" lang="sk-SK" sz="13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vyhlásiť príslušný krízový stav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ulka 7">
            <a:extLst>
              <a:ext uri="{FF2B5EF4-FFF2-40B4-BE49-F238E27FC236}">
                <a16:creationId xmlns:a16="http://schemas.microsoft.com/office/drawing/2014/main" id="{B4F8B6CA-8C7A-4BC6-9397-A46925DBB5B6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052513"/>
          <a:ext cx="7993063" cy="647700"/>
        </p:xfrm>
        <a:graphic>
          <a:graphicData uri="http://schemas.openxmlformats.org/drawingml/2006/table">
            <a:tbl>
              <a:tblPr/>
              <a:tblGrid>
                <a:gridCol w="799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Calibri" pitchFamily="34" charset="0"/>
                        </a:rPr>
                        <a:t>OHROZENIE</a:t>
                      </a:r>
                      <a:endParaRPr kumimoji="0" lang="sk-SK" altLang="sk-SK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3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obdobie,</a:t>
                      </a:r>
                      <a:r>
                        <a:rPr kumimoji="0" lang="sk-SK" sz="13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počas ktorého sa predpokladá </a:t>
                      </a:r>
                      <a:r>
                        <a:rPr kumimoji="0" lang="sk-SK" sz="1300" b="1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nebezpečenstvo vzniku</a:t>
                      </a:r>
                      <a:r>
                        <a:rPr kumimoji="0" lang="sk-SK" sz="13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alebo </a:t>
                      </a:r>
                      <a:r>
                        <a:rPr kumimoji="0" lang="sk-SK" sz="1300" b="1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rozšírenia následkov mimoriadnej udalosti</a:t>
                      </a:r>
                      <a:r>
                        <a:rPr kumimoji="0" lang="sk-SK" sz="13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lang="sk-SK" sz="1300" dirty="0"/>
                        <a:t>Zák. č. 42/1994 Z. z</a:t>
                      </a:r>
                      <a:endParaRPr kumimoji="0" lang="sk-SK" sz="13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dĺžnik 3">
            <a:extLst>
              <a:ext uri="{FF2B5EF4-FFF2-40B4-BE49-F238E27FC236}">
                <a16:creationId xmlns:a16="http://schemas.microsoft.com/office/drawing/2014/main" id="{B5CEDBC5-85FA-4D29-AE06-AC56C2F11858}"/>
              </a:ext>
            </a:extLst>
          </p:cNvPr>
          <p:cNvSpPr/>
          <p:nvPr/>
        </p:nvSpPr>
        <p:spPr>
          <a:xfrm>
            <a:off x="1033463" y="4005263"/>
            <a:ext cx="3313112" cy="1423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1200" dirty="0">
                <a:solidFill>
                  <a:schemeClr val="tx1"/>
                </a:solidFill>
              </a:rPr>
              <a:t> </a:t>
            </a:r>
          </a:p>
          <a:p>
            <a:pPr algn="just" eaLnBrk="1" hangingPunct="1">
              <a:defRPr/>
            </a:pPr>
            <a:r>
              <a:rPr lang="sk-SK" sz="1200" dirty="0">
                <a:solidFill>
                  <a:schemeClr val="tx1"/>
                </a:solidFill>
              </a:rPr>
              <a:t>v zmysle Zák. č. 387/2002 Z. z. ústavné orgány môžu </a:t>
            </a:r>
            <a:r>
              <a:rPr lang="sk-SK" sz="1200" b="1" dirty="0">
                <a:solidFill>
                  <a:schemeClr val="tx1"/>
                </a:solidFill>
              </a:rPr>
              <a:t>vyhlásiť:</a:t>
            </a:r>
          </a:p>
          <a:p>
            <a:pPr marL="180975" indent="-180975" algn="just" eaLnBrk="1" hangingPunct="1">
              <a:buFont typeface="Arial" panose="020B0604020202020204" pitchFamily="34" charset="0"/>
              <a:buChar char="•"/>
              <a:defRPr/>
            </a:pPr>
            <a:r>
              <a:rPr lang="sk-SK" sz="1200" b="1" i="1" dirty="0">
                <a:solidFill>
                  <a:schemeClr val="tx1"/>
                </a:solidFill>
              </a:rPr>
              <a:t>výnimočný stav</a:t>
            </a:r>
          </a:p>
          <a:p>
            <a:pPr marL="180975" indent="-180975" algn="just" eaLnBrk="1" hangingPunct="1">
              <a:buFont typeface="Arial" panose="020B0604020202020204" pitchFamily="34" charset="0"/>
              <a:buChar char="•"/>
              <a:defRPr/>
            </a:pPr>
            <a:r>
              <a:rPr lang="sk-SK" sz="1200" b="1" i="1" dirty="0">
                <a:solidFill>
                  <a:schemeClr val="tx1"/>
                </a:solidFill>
              </a:rPr>
              <a:t>núdzový stav</a:t>
            </a:r>
          </a:p>
          <a:p>
            <a:pPr marL="180975" indent="-180975" algn="just" eaLnBrk="1" hangingPunct="1">
              <a:buFont typeface="Arial" panose="020B0604020202020204" pitchFamily="34" charset="0"/>
              <a:buChar char="•"/>
              <a:defRPr/>
            </a:pPr>
            <a:r>
              <a:rPr lang="sk-SK" sz="1200" b="1" i="1" dirty="0">
                <a:solidFill>
                  <a:schemeClr val="tx1"/>
                </a:solidFill>
              </a:rPr>
              <a:t>mimoriadnu situáciu</a:t>
            </a:r>
          </a:p>
          <a:p>
            <a:pPr algn="ctr" eaLnBrk="1" hangingPunct="1">
              <a:defRPr/>
            </a:pPr>
            <a:r>
              <a:rPr lang="sk-SK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86363553-06F6-4A13-AFEF-728B61ABCA45}"/>
              </a:ext>
            </a:extLst>
          </p:cNvPr>
          <p:cNvSpPr/>
          <p:nvPr/>
        </p:nvSpPr>
        <p:spPr>
          <a:xfrm>
            <a:off x="4638675" y="4035425"/>
            <a:ext cx="3457575" cy="142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1200" dirty="0">
                <a:solidFill>
                  <a:schemeClr val="tx1"/>
                </a:solidFill>
              </a:rPr>
              <a:t> </a:t>
            </a:r>
          </a:p>
          <a:p>
            <a:pPr algn="just" eaLnBrk="1" hangingPunct="1">
              <a:defRPr/>
            </a:pPr>
            <a:r>
              <a:rPr lang="sk-SK" sz="1200" dirty="0">
                <a:solidFill>
                  <a:schemeClr val="tx1"/>
                </a:solidFill>
              </a:rPr>
              <a:t>v zmysle Ústavného zákona č. 227/2002 Z. z. ústavné orgány môžu: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q"/>
              <a:defRPr/>
            </a:pPr>
            <a:r>
              <a:rPr lang="sk-SK" sz="1200" b="1" dirty="0">
                <a:solidFill>
                  <a:schemeClr val="tx1"/>
                </a:solidFill>
              </a:rPr>
              <a:t>vypovedať vojnu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q"/>
              <a:defRPr/>
            </a:pPr>
            <a:r>
              <a:rPr lang="sk-SK" sz="1200" b="1" dirty="0">
                <a:solidFill>
                  <a:schemeClr val="tx1"/>
                </a:solidFill>
              </a:rPr>
              <a:t>vyhlásiť</a:t>
            </a:r>
            <a:r>
              <a:rPr lang="sk-SK" sz="1200" dirty="0">
                <a:solidFill>
                  <a:schemeClr val="tx1"/>
                </a:solidFill>
              </a:rPr>
              <a:t>:</a:t>
            </a:r>
          </a:p>
          <a:p>
            <a:pPr marL="446088" indent="-180975" algn="just" eaLnBrk="1" hangingPunct="1">
              <a:buFont typeface="Arial" panose="020B0604020202020204" pitchFamily="34" charset="0"/>
              <a:buChar char="•"/>
              <a:defRPr/>
            </a:pPr>
            <a:r>
              <a:rPr lang="sk-SK" sz="1200" b="1" i="1" dirty="0">
                <a:solidFill>
                  <a:schemeClr val="tx1"/>
                </a:solidFill>
              </a:rPr>
              <a:t>vojnový stav</a:t>
            </a:r>
          </a:p>
          <a:p>
            <a:pPr marL="446088" indent="-180975" algn="just" eaLnBrk="1" hangingPunct="1">
              <a:buFont typeface="Arial" panose="020B0604020202020204" pitchFamily="34" charset="0"/>
              <a:buChar char="•"/>
              <a:defRPr/>
            </a:pPr>
            <a:r>
              <a:rPr lang="sk-SK" sz="1200" b="1" i="1" dirty="0">
                <a:solidFill>
                  <a:schemeClr val="tx1"/>
                </a:solidFill>
              </a:rPr>
              <a:t>výnimočný stav</a:t>
            </a:r>
          </a:p>
          <a:p>
            <a:pPr marL="446088" indent="-180975" algn="just" eaLnBrk="1" hangingPunct="1">
              <a:buFont typeface="Arial" panose="020B0604020202020204" pitchFamily="34" charset="0"/>
              <a:buChar char="•"/>
              <a:defRPr/>
            </a:pPr>
            <a:r>
              <a:rPr lang="sk-SK" sz="1200" b="1" i="1" dirty="0">
                <a:solidFill>
                  <a:schemeClr val="tx1"/>
                </a:solidFill>
              </a:rPr>
              <a:t>núdzový stav</a:t>
            </a:r>
          </a:p>
          <a:p>
            <a:pPr algn="ctr" eaLnBrk="1" hangingPunct="1">
              <a:defRPr/>
            </a:pPr>
            <a:r>
              <a:rPr lang="sk-SK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8A0A1C05-D6F9-4BB2-B7AC-39FDA8E669CF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924175"/>
          <a:ext cx="7993063" cy="1009650"/>
        </p:xfrm>
        <a:graphic>
          <a:graphicData uri="http://schemas.openxmlformats.org/drawingml/2006/table">
            <a:tbl>
              <a:tblPr/>
              <a:tblGrid>
                <a:gridCol w="799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Calibri" pitchFamily="34" charset="0"/>
                        </a:rPr>
                        <a:t>KRÍZOVÝ STAV</a:t>
                      </a:r>
                      <a:endParaRPr kumimoji="0" lang="sk-SK" altLang="sk-SK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3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300" b="1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Právny stav </a:t>
                      </a:r>
                      <a:r>
                        <a:rPr kumimoji="0" lang="sk-SK" sz="1300" b="1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vyhlásený kompetentným orgánom verejnej správy na určitom území </a:t>
                      </a:r>
                      <a:r>
                        <a:rPr kumimoji="0" lang="sk-SK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na riešenie </a:t>
                      </a:r>
                      <a:r>
                        <a:rPr kumimoji="0" lang="sk-SK" sz="1300" b="1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krízovej situácie </a:t>
                      </a:r>
                      <a:r>
                        <a:rPr kumimoji="0" lang="sk-SK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v priamej závislosti od jej charakteru a rozsahu (vojna, vojnový stav, výnimočný stav, núdzový stav).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Je spojený so zlyhaním všeobecne platných postupov, nástrojov a mechanizmov riadenia a s potrebou aplikovania zásad krízového riadenia vrátane dočasného obmedzenia základných práv a slobôd</a:t>
                      </a:r>
                      <a:endParaRPr kumimoji="0" lang="sk-SK" sz="13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ulka 8">
            <a:extLst>
              <a:ext uri="{FF2B5EF4-FFF2-40B4-BE49-F238E27FC236}">
                <a16:creationId xmlns:a16="http://schemas.microsoft.com/office/drawing/2014/main" id="{E1EA0763-7B26-4B3D-95D6-46BFDA4C7E1B}"/>
              </a:ext>
            </a:extLst>
          </p:cNvPr>
          <p:cNvGraphicFramePr>
            <a:graphicFrameLocks noGrp="1"/>
          </p:cNvGraphicFramePr>
          <p:nvPr/>
        </p:nvGraphicFramePr>
        <p:xfrm>
          <a:off x="642938" y="5592763"/>
          <a:ext cx="7991475" cy="1098550"/>
        </p:xfrm>
        <a:graphic>
          <a:graphicData uri="http://schemas.openxmlformats.org/drawingml/2006/table">
            <a:tbl>
              <a:tblPr/>
              <a:tblGrid>
                <a:gridCol w="799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4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Calibri" pitchFamily="34" charset="0"/>
                        </a:rPr>
                        <a:t>MIMORIADNA  SITUÁCIA</a:t>
                      </a:r>
                      <a:endParaRPr kumimoji="0" lang="sk-SK" altLang="sk-SK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dirty="0"/>
                        <a:t>obdobie</a:t>
                      </a:r>
                      <a:r>
                        <a:rPr lang="sk-SK" sz="1300" dirty="0"/>
                        <a:t> </a:t>
                      </a:r>
                      <a:r>
                        <a:rPr lang="sk-SK" sz="1300" b="1" i="1" dirty="0"/>
                        <a:t>ohrozenia alebo obdobie pôsobenia následkov mimoriadnej udalosti </a:t>
                      </a:r>
                      <a:r>
                        <a:rPr lang="sk-SK" sz="1300" dirty="0"/>
                        <a:t>na život, zdravie alebo majetok, ktorá je vyhlásená podľa Zák. č. 42/1994 Z. z.; počas nej sa vykonávajú opatrenia na záchranu života, zdravia alebo majetku, na znižovanie rizík ohrozenia alebo činnosti nevyhnutné na zamedzenie šírenia a pôsobenia následkov mimoriadnej udalosti</a:t>
                      </a:r>
                      <a:endParaRPr kumimoji="0" lang="sk-SK" sz="13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68568" marR="68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992892-032A-4354-95F7-4582517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48648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sk-SK" sz="2000" b="1" dirty="0"/>
              <a:t>KRÍZOVÉ STAVY</a:t>
            </a:r>
          </a:p>
        </p:txBody>
      </p:sp>
      <p:graphicFrame>
        <p:nvGraphicFramePr>
          <p:cNvPr id="6" name="Tabulka 4">
            <a:extLst>
              <a:ext uri="{FF2B5EF4-FFF2-40B4-BE49-F238E27FC236}">
                <a16:creationId xmlns:a16="http://schemas.microsoft.com/office/drawing/2014/main" id="{15EB774F-77B9-489E-AE74-A05D4E73F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59548"/>
              </p:ext>
            </p:extLst>
          </p:nvPr>
        </p:nvGraphicFramePr>
        <p:xfrm>
          <a:off x="250825" y="1406525"/>
          <a:ext cx="8281987" cy="5068253"/>
        </p:xfrm>
        <a:graphic>
          <a:graphicData uri="http://schemas.openxmlformats.org/drawingml/2006/table">
            <a:tbl>
              <a:tblPr/>
              <a:tblGrid>
                <a:gridCol w="1507692">
                  <a:extLst>
                    <a:ext uri="{9D8B030D-6E8A-4147-A177-3AD203B41FA5}">
                      <a16:colId xmlns:a16="http://schemas.microsoft.com/office/drawing/2014/main" val="3566088315"/>
                    </a:ext>
                  </a:extLst>
                </a:gridCol>
                <a:gridCol w="6774295">
                  <a:extLst>
                    <a:ext uri="{9D8B030D-6E8A-4147-A177-3AD203B41FA5}">
                      <a16:colId xmlns:a16="http://schemas.microsoft.com/office/drawing/2014/main" val="1002365476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 ÚZ č. 227/2002 Z. z. o bezpečnosti štátu v čase vojny, vojnového stavu, výnimočného stavu a núdzového stavu</a:t>
                      </a:r>
                      <a:endParaRPr kumimoji="0" lang="sk-SK" altLang="sk-SK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03838"/>
                  </a:ext>
                </a:extLst>
              </a:tr>
              <a:tr h="10604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Núdzový stav</a:t>
                      </a:r>
                      <a:endParaRPr kumimoji="0" lang="sk-SK" altLang="sk-SK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môže 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vláda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vyhlásiť len za podmienky, že 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došlo alebo bezprostredne hrozí, že dôjde k ohrozeniu života a zdravia osôb,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to aj v príčinnej súvislosti so vznikom </a:t>
                      </a:r>
                      <a:r>
                        <a:rPr kumimoji="0" lang="sk-SK" altLang="sk-SK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pandémie,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životného prostredia 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alebo k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ohrozeniu značných majetkových hodnôt 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dôsledku </a:t>
                      </a:r>
                      <a:r>
                        <a:rPr kumimoji="0" lang="sk-SK" altLang="sk-SK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živelnej pohromy, katastrofy, priemyselnej, dopravnej alebo inej prevádzkovej havárie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núdzový stav možno vyhlásiť len na postihnutom alebo na bezprostredne ohrozenom území.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655218"/>
                  </a:ext>
                </a:extLst>
              </a:tr>
              <a:tr h="14843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Výnimočný stav</a:t>
                      </a:r>
                      <a:endParaRPr kumimoji="0" lang="sk-SK" altLang="sk-SK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môže na 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návrh vlády vyhlásiť prezident 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len za podmienky, že došlo alebo bezprostredne hrozí, že dôjde k 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teroristickému útoku, k rozsiahlym pouličným nepokojom spojeným s útokmi na orgány verejnej moci, drancovaním obchodov a skladov alebo s inými hromadnými útokmi na majetok alebo dôjde k inému hromadnému násilnému protiprávnemu konaniu,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 ktoré svojím rozsahom alebo následkami podstatne </a:t>
                      </a:r>
                      <a:r>
                        <a:rPr kumimoji="0" lang="sk-SK" altLang="sk-SK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ohrozuje alebo narušuje verejný poriadok a bezpečnosť štátu, ak ho nemožno odvrátiť činnosťou orgánov verejnej moci a ak je znemožnené účinné použitie zákonných prostriedkov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; výnimočný stav možno vyhlásiť len na postihnutom alebo na bezprostredne ohrozenom území.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057015"/>
                  </a:ext>
                </a:extLst>
              </a:tr>
              <a:tr h="10604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Vojnový stav</a:t>
                      </a:r>
                      <a:endParaRPr kumimoji="0" lang="sk-SK" altLang="sk-SK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môže na 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návrh vlády vyhlásiť preziden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t len za podmienky, že SR bezprostredne hrozí vypovedanie vojny alebo bezprostredne hrozí napadnutie cudzou mocou bez vypovedania vojny. Vyhlásenie vojnového stavu sa vzťahuje na celé územie SR. V čase vojnového stavu možno v nevyhnutnom rozsahu a na nevyhnutný čas obmedziť základné práva a slobody a uložiť povinnosti v závislosti od priebehu udalostí na celom území SR alebo na jej časti.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799287"/>
                  </a:ext>
                </a:extLst>
              </a:tr>
              <a:tr h="12715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Vojna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vypovie 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prezident 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na základe rozhodnutia NR SR len za podmienky, že SR je 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napadnutá cudzou mocou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ktorá jej vypovedala vojnu alebo ktorá bez vypovedania vojny narušila jej bezpečnosť, alebo za podmienky, že vypovedaním vojny SR </a:t>
                      </a:r>
                      <a:r>
                        <a:rPr kumimoji="0" lang="sk-SK" altLang="sk-SK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plní záväzky 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vyplývajúce z členstva v organizácii vzájomnej kolektívnej bezpečnosti alebo z medzinárodnej zmluvy o spoločnej obrane proti napadnutiu. Vypovedanie vojny sa vzťahuje na celé územie Slovenskej republiky. V čase vojny možno v nevyhnutnom rozsahu a na nevyhnutný čas v závislosti od priebehu udalostí obmedziť základné práva a slobody a uložiť povinnosti na celom území SR alebo na jej časti,</a:t>
                      </a:r>
                      <a:endParaRPr kumimoji="0" lang="sk-SK" altLang="sk-SK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2488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adpis 1">
            <a:extLst>
              <a:ext uri="{FF2B5EF4-FFF2-40B4-BE49-F238E27FC236}">
                <a16:creationId xmlns:a16="http://schemas.microsoft.com/office/drawing/2014/main" id="{C60EFA75-A180-41F2-9F87-45BF13F3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36588"/>
          </a:xfrm>
        </p:spPr>
        <p:txBody>
          <a:bodyPr/>
          <a:lstStyle/>
          <a:p>
            <a:pPr algn="ctr"/>
            <a:r>
              <a:rPr lang="sk-SK" altLang="sk-SK" sz="2000" b="1"/>
              <a:t>ZÁVER</a:t>
            </a:r>
          </a:p>
        </p:txBody>
      </p:sp>
      <p:sp>
        <p:nvSpPr>
          <p:cNvPr id="60419" name="Zástupný symbol obsahu 2">
            <a:extLst>
              <a:ext uri="{FF2B5EF4-FFF2-40B4-BE49-F238E27FC236}">
                <a16:creationId xmlns:a16="http://schemas.microsoft.com/office/drawing/2014/main" id="{478BF59C-60E7-48D7-9FFE-2BCAF3BE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479925"/>
          </a:xfrm>
        </p:spPr>
        <p:txBody>
          <a:bodyPr/>
          <a:lstStyle/>
          <a:p>
            <a:pPr marL="265113" indent="-265113">
              <a:buFont typeface="+mj-lt"/>
              <a:buAutoNum type="arabicPeriod"/>
              <a:defRPr/>
            </a:pPr>
            <a:r>
              <a:rPr lang="sk-SK" sz="1400" dirty="0"/>
              <a:t>Charakterizujte</a:t>
            </a:r>
            <a:r>
              <a:rPr lang="sk-SK" sz="1400" b="1" dirty="0"/>
              <a:t> bezpečnosť a prístupy k nej</a:t>
            </a:r>
            <a:r>
              <a:rPr lang="sk-SK" sz="1400" dirty="0"/>
              <a:t>, </a:t>
            </a:r>
            <a:r>
              <a:rPr lang="sk-SK" altLang="sk-SK" sz="1400" dirty="0"/>
              <a:t> definujte požadovanú úroveň bezpečnosti, popíšte indikátory a ciele bezpečnosti.</a:t>
            </a:r>
          </a:p>
          <a:p>
            <a:pPr marL="265113" indent="-265113">
              <a:buFont typeface="+mj-lt"/>
              <a:buAutoNum type="arabicPeriod"/>
              <a:defRPr/>
            </a:pPr>
            <a:r>
              <a:rPr lang="sk-SK" altLang="sk-SK" sz="1400" dirty="0"/>
              <a:t>Popíšte </a:t>
            </a:r>
            <a:r>
              <a:rPr lang="sk-SK" altLang="sk-SK" sz="1400" b="1" dirty="0"/>
              <a:t>vývoj pojmu bezpečnosť </a:t>
            </a:r>
            <a:r>
              <a:rPr lang="sk-SK" altLang="sk-SK" sz="1400" dirty="0"/>
              <a:t>v tradičných a kritických bezpečnostných štúdiách.</a:t>
            </a:r>
          </a:p>
          <a:p>
            <a:pPr marL="265113" indent="-265113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sk-SK" sz="1400" dirty="0"/>
              <a:t>Vysvetlite bezpečnostný </a:t>
            </a:r>
            <a:r>
              <a:rPr lang="sk-SK" sz="1400" b="1" dirty="0"/>
              <a:t>koncept ľudskej bezpečnosti</a:t>
            </a:r>
            <a:r>
              <a:rPr lang="sk-SK" sz="1400" dirty="0"/>
              <a:t> – </a:t>
            </a:r>
            <a:r>
              <a:rPr lang="sk-SK" sz="1400" i="1" dirty="0" err="1"/>
              <a:t>Human</a:t>
            </a:r>
            <a:r>
              <a:rPr lang="sk-SK" sz="1400" i="1" dirty="0"/>
              <a:t> </a:t>
            </a:r>
            <a:r>
              <a:rPr lang="sk-SK" sz="1400" i="1" dirty="0" err="1"/>
              <a:t>Security</a:t>
            </a:r>
            <a:r>
              <a:rPr lang="sk-SK" sz="1400" dirty="0"/>
              <a:t> (vznik a vývoj, druhy bezpečnosti) </a:t>
            </a:r>
          </a:p>
          <a:p>
            <a:pPr marL="265113" indent="-265113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sk-SK" sz="1400" dirty="0"/>
              <a:t>Vysvetlite chápanie bezpečnosti podľa</a:t>
            </a:r>
            <a:r>
              <a:rPr lang="sk-SK" sz="1400" b="1" dirty="0"/>
              <a:t> Kodanskej školy</a:t>
            </a:r>
            <a:r>
              <a:rPr lang="sk-SK" sz="1400" dirty="0"/>
              <a:t> </a:t>
            </a:r>
            <a:r>
              <a:rPr lang="sk-SK" sz="1400" i="1" dirty="0"/>
              <a:t>(dimenzie a sektory bezpečnosti, sekuritizácia, </a:t>
            </a:r>
            <a:r>
              <a:rPr lang="sk-SK" sz="1400" i="1" dirty="0" err="1"/>
              <a:t>funkcionálni</a:t>
            </a:r>
            <a:r>
              <a:rPr lang="sk-SK" sz="1400" i="1" dirty="0"/>
              <a:t> aktéri, bezpečnostné sektory, aktéri bezpečnosti). </a:t>
            </a:r>
            <a:endParaRPr lang="sk-SK" sz="1400" dirty="0"/>
          </a:p>
          <a:p>
            <a:pPr marL="265113" indent="-265113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sk-SK" sz="1400" dirty="0"/>
              <a:t>Charakterizujt</a:t>
            </a:r>
            <a:r>
              <a:rPr lang="sk-SK" sz="1400" b="1" dirty="0"/>
              <a:t>e subjekt (objekt) bezpečnosti a referenčný objekt,</a:t>
            </a:r>
            <a:r>
              <a:rPr lang="sk-SK" sz="1400" dirty="0"/>
              <a:t> uveďt</a:t>
            </a:r>
            <a:r>
              <a:rPr lang="sk-SK" sz="1400" b="1" dirty="0"/>
              <a:t>e hľadiská</a:t>
            </a:r>
            <a:r>
              <a:rPr lang="sk-SK" sz="1400" dirty="0"/>
              <a:t> na posudzovanie referenčných objektov, charakterizujt</a:t>
            </a:r>
            <a:r>
              <a:rPr lang="sk-SK" sz="1400" b="1" dirty="0"/>
              <a:t>e osoby, objekty a organizácie ako referenčný objekt</a:t>
            </a:r>
            <a:r>
              <a:rPr lang="sk-SK" sz="1400" b="1" i="1" dirty="0"/>
              <a:t>. </a:t>
            </a:r>
          </a:p>
          <a:p>
            <a:pPr marL="265113" indent="-265113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sk-SK" sz="1400" dirty="0"/>
              <a:t>Charakterizujte </a:t>
            </a:r>
            <a:r>
              <a:rPr lang="sk-SK" sz="1400" b="1" dirty="0"/>
              <a:t>rozpory</a:t>
            </a:r>
            <a:r>
              <a:rPr lang="sk-SK" sz="1400" dirty="0"/>
              <a:t>, ich vývoj (stupňovanie), uveďte a popíšte štyri základné rozpory, uveďte hlavný rozpor z bezpečnostného hľadiska.</a:t>
            </a:r>
          </a:p>
          <a:p>
            <a:pPr marL="265113" indent="-265113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sk-SK" sz="1400" dirty="0"/>
              <a:t>Charakterizujte nebezpečenstvo, uveďte a popíšte jeho druhy</a:t>
            </a:r>
            <a:r>
              <a:rPr lang="sk-SK" sz="1400"/>
              <a:t>. </a:t>
            </a:r>
            <a:endParaRPr lang="sk-SK" sz="1400" dirty="0"/>
          </a:p>
          <a:p>
            <a:pPr marL="265113" indent="-265113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sk-SK" sz="1400"/>
              <a:t>Vysvetlite</a:t>
            </a:r>
            <a:r>
              <a:rPr lang="sk-SK" sz="1400" dirty="0"/>
              <a:t>, aké negatívne udalosti môže nebezpečenstvo postupne spôsobiť, charakterizujte </a:t>
            </a:r>
            <a:r>
              <a:rPr lang="sk-SK" sz="1400" b="1" dirty="0"/>
              <a:t>nežiaduce udalosti,</a:t>
            </a:r>
            <a:r>
              <a:rPr lang="sk-SK" sz="1400" dirty="0"/>
              <a:t>  </a:t>
            </a:r>
            <a:r>
              <a:rPr lang="sk-SK" sz="1400" b="1" dirty="0"/>
              <a:t>riziko, mimoriadnu udalosť</a:t>
            </a:r>
            <a:r>
              <a:rPr lang="sk-SK" sz="1400" dirty="0"/>
              <a:t> a jej </a:t>
            </a:r>
            <a:r>
              <a:rPr lang="sk-SK" sz="1400" b="1" dirty="0"/>
              <a:t>prvky</a:t>
            </a:r>
            <a:r>
              <a:rPr lang="sk-SK" sz="1400" dirty="0"/>
              <a:t>, </a:t>
            </a:r>
            <a:r>
              <a:rPr lang="sk-SK" sz="1400" b="1" dirty="0"/>
              <a:t>krízovú situáciu </a:t>
            </a:r>
            <a:r>
              <a:rPr lang="sk-SK" sz="1400" dirty="0"/>
              <a:t>a </a:t>
            </a:r>
            <a:r>
              <a:rPr lang="sk-SK" sz="1400" b="1" dirty="0"/>
              <a:t>krízové stavy. </a:t>
            </a:r>
            <a:endParaRPr lang="sk-SK" sz="1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sk-SK" alt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>
            <a:extLst>
              <a:ext uri="{FF2B5EF4-FFF2-40B4-BE49-F238E27FC236}">
                <a16:creationId xmlns:a16="http://schemas.microsoft.com/office/drawing/2014/main" id="{35952E59-3898-42D4-9405-98CCC77D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39825"/>
          </a:xfrm>
        </p:spPr>
        <p:txBody>
          <a:bodyPr/>
          <a:lstStyle/>
          <a:p>
            <a:pPr algn="ctr"/>
            <a:br>
              <a:rPr lang="sk-SK" altLang="sk-SK" sz="2000" b="1">
                <a:cs typeface="Times New Roman" panose="02020603050405020304" pitchFamily="18" charset="0"/>
              </a:rPr>
            </a:br>
            <a:br>
              <a:rPr lang="sk-SK" altLang="sk-SK" sz="2000" b="1">
                <a:cs typeface="Times New Roman" panose="02020603050405020304" pitchFamily="18" charset="0"/>
              </a:rPr>
            </a:br>
            <a:r>
              <a:rPr lang="sk-SK" altLang="sk-SK" sz="2000" b="1">
                <a:cs typeface="Times New Roman" panose="02020603050405020304" pitchFamily="18" charset="0"/>
              </a:rPr>
              <a:t>ROVNOVÁŽNY STAV- STABILITA</a:t>
            </a:r>
            <a:r>
              <a:rPr lang="sk-SK" altLang="sk-SK" sz="2000" u="sng">
                <a:cs typeface="Times New Roman" panose="02020603050405020304" pitchFamily="18" charset="0"/>
              </a:rPr>
              <a:t> </a:t>
            </a:r>
            <a:br>
              <a:rPr lang="sk-SK" altLang="sk-SK" sz="5400" u="sng">
                <a:cs typeface="Times New Roman" panose="02020603050405020304" pitchFamily="18" charset="0"/>
              </a:rPr>
            </a:br>
            <a:endParaRPr lang="sk-SK" altLang="sk-SK"/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4EC09C58-632C-4A4C-9F1C-CCB255C5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362950" cy="5127625"/>
          </a:xfrm>
        </p:spPr>
        <p:txBody>
          <a:bodyPr/>
          <a:lstStyle/>
          <a:p>
            <a:pPr marL="180975" indent="-180975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>
                <a:cs typeface="Times New Roman" pitchFamily="18" charset="0"/>
              </a:rPr>
              <a:t>	Pre   optimálny vývoj v daných vonkajších i vnútorných podmienkach je nevyhnutná   </a:t>
            </a:r>
            <a:r>
              <a:rPr lang="sk-SK" sz="1600" b="1" dirty="0">
                <a:cs typeface="Times New Roman" pitchFamily="18" charset="0"/>
              </a:rPr>
              <a:t>rovnováha</a:t>
            </a:r>
            <a:r>
              <a:rPr lang="sk-SK" sz="1600" dirty="0">
                <a:cs typeface="Times New Roman" pitchFamily="18" charset="0"/>
              </a:rPr>
              <a:t>   </a:t>
            </a:r>
            <a:r>
              <a:rPr lang="sk-SK" sz="1600" b="1" dirty="0">
                <a:cs typeface="Times New Roman" pitchFamily="18" charset="0"/>
              </a:rPr>
              <a:t>v prírode a spoločnosti.</a:t>
            </a:r>
            <a:r>
              <a:rPr lang="sk-SK" sz="1600" dirty="0">
                <a:cs typeface="Times New Roman" pitchFamily="18" charset="0"/>
              </a:rPr>
              <a:t> </a:t>
            </a:r>
          </a:p>
          <a:p>
            <a:pPr marL="180975" indent="-180975" algn="just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>
                <a:cs typeface="Times New Roman" pitchFamily="18" charset="0"/>
              </a:rPr>
              <a:t>	</a:t>
            </a:r>
            <a:r>
              <a:rPr lang="sk-SK" sz="1600" dirty="0"/>
              <a:t>Všeobecne platí, že v systémoch </a:t>
            </a:r>
            <a:r>
              <a:rPr lang="sk-SK" sz="1600" b="1" dirty="0"/>
              <a:t>každý dej, jav, prípadne proces</a:t>
            </a:r>
            <a:r>
              <a:rPr lang="sk-SK" sz="1600" dirty="0"/>
              <a:t> prebieha v </a:t>
            </a:r>
            <a:r>
              <a:rPr lang="sk-SK" sz="1600" b="1" i="1" dirty="0"/>
              <a:t>štandardných podmienkach, spôsobom, ktorý je možné s určitou pravdepodobnosťou predvídať a popísať, prípadne, ktorý je priamo plánovaný</a:t>
            </a:r>
            <a:r>
              <a:rPr lang="sk-SK" sz="1600" b="1" dirty="0"/>
              <a:t>. </a:t>
            </a:r>
          </a:p>
          <a:p>
            <a:pPr marL="180975" indent="-180975" algn="just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b="1" dirty="0"/>
              <a:t>	</a:t>
            </a:r>
            <a:r>
              <a:rPr lang="sk-SK" sz="1600" dirty="0"/>
              <a:t>V uvedených prípadoch možno vo všetkých oblastiach života (v prírode i spoločnosti) hovoriť o:</a:t>
            </a:r>
          </a:p>
          <a:p>
            <a:pPr marL="180975" indent="-180975" algn="ctr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sk-SK" sz="1600" b="1" dirty="0"/>
              <a:t>B E Z P E Č N O S T I</a:t>
            </a:r>
            <a:endParaRPr lang="sk-SK" sz="1600" dirty="0"/>
          </a:p>
          <a:p>
            <a:pPr marL="180975" indent="-180975" algn="just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>
                <a:cs typeface="Times New Roman" pitchFamily="18" charset="0"/>
              </a:rPr>
              <a:t>	Podstatná zmena niektorého z  parametrov rovnovážneho stavu  môže zapríčiniť </a:t>
            </a:r>
            <a:r>
              <a:rPr lang="sk-SK" sz="1600" b="1" dirty="0">
                <a:cs typeface="Times New Roman" pitchFamily="18" charset="0"/>
              </a:rPr>
              <a:t>stratu  stability rovnovážneho stavu. </a:t>
            </a:r>
          </a:p>
          <a:p>
            <a:pPr marL="180975" indent="-180975" algn="just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dirty="0">
                <a:cs typeface="Times New Roman" pitchFamily="18" charset="0"/>
              </a:rPr>
              <a:t>	</a:t>
            </a:r>
            <a:r>
              <a:rPr lang="sk-SK" sz="1600" b="1" dirty="0">
                <a:cs typeface="Times New Roman" pitchFamily="18" charset="0"/>
              </a:rPr>
              <a:t>Strata stability rovnovážnych stavov:</a:t>
            </a:r>
          </a:p>
          <a:p>
            <a:pPr marL="180975" indent="-180975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1600" i="1" dirty="0"/>
              <a:t>je prirodzeným javom, ktorý je súčasťou evolučného vývoja sveta, </a:t>
            </a:r>
            <a:endParaRPr lang="sk-SK" sz="1600" dirty="0"/>
          </a:p>
          <a:p>
            <a:pPr marL="180975" indent="-180975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1600" i="1" dirty="0"/>
              <a:t>dá sa do značnej miery eliminovať rôznymi preventívnymi nástrojmi,</a:t>
            </a:r>
            <a:endParaRPr lang="sk-SK" sz="1600" dirty="0"/>
          </a:p>
          <a:p>
            <a:pPr marL="180975" indent="-180975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1600" i="1" dirty="0"/>
              <a:t>v prevažnej väčšine prípadov jej však nie je možné zabrániť</a:t>
            </a:r>
            <a:r>
              <a:rPr lang="sk-SK" sz="1600" dirty="0"/>
              <a:t>.  </a:t>
            </a:r>
          </a:p>
          <a:p>
            <a:pPr marL="180975" indent="-180975" algn="just" eaLnBrk="1" hangingPunct="1">
              <a:spcBef>
                <a:spcPts val="30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sk-SK" sz="1600" b="1" dirty="0">
                <a:cs typeface="Times New Roman" pitchFamily="18" charset="0"/>
              </a:rPr>
              <a:t>	Mäkká strata stability </a:t>
            </a:r>
            <a:r>
              <a:rPr lang="sk-SK" sz="1600" dirty="0">
                <a:cs typeface="Times New Roman" pitchFamily="18" charset="0"/>
              </a:rPr>
              <a:t>– ustáleným režimom sa stáva oscilujúci periodický režim, ktorý sa </a:t>
            </a:r>
            <a:r>
              <a:rPr lang="sk-SK" sz="1600" b="1" i="1" dirty="0">
                <a:cs typeface="Times New Roman" pitchFamily="18" charset="0"/>
              </a:rPr>
              <a:t>len málo líši od rovnovážneho stavu</a:t>
            </a:r>
            <a:r>
              <a:rPr lang="sk-SK" sz="1600" b="1" dirty="0">
                <a:cs typeface="Times New Roman" pitchFamily="18" charset="0"/>
              </a:rPr>
              <a:t>,</a:t>
            </a:r>
          </a:p>
          <a:p>
            <a:pPr marL="180975" indent="-180975" algn="just" eaLnBrk="1" hangingPunct="1">
              <a:spcBef>
                <a:spcPts val="30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sk-SK" sz="1600" b="1" dirty="0">
                <a:cs typeface="Times New Roman" pitchFamily="18" charset="0"/>
              </a:rPr>
              <a:t>	Tvrdá strata stability </a:t>
            </a:r>
            <a:r>
              <a:rPr lang="sk-SK" sz="1600" dirty="0">
                <a:cs typeface="Times New Roman" pitchFamily="18" charset="0"/>
              </a:rPr>
              <a:t>- náhodné zmeny parametrov a poruchy vychýlia systém natoľko, že sa </a:t>
            </a:r>
            <a:r>
              <a:rPr lang="sk-SK" sz="1600" b="1" i="1" dirty="0">
                <a:cs typeface="Times New Roman" pitchFamily="18" charset="0"/>
              </a:rPr>
              <a:t>úplne naruší stabilita, dochádza k jej strate, systém opúšťa rovnovážny stav skokom a prechádza na iný režim vývoja</a:t>
            </a:r>
            <a:r>
              <a:rPr lang="sk-SK" sz="1600" b="1" dirty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>
            <a:extLst>
              <a:ext uri="{FF2B5EF4-FFF2-40B4-BE49-F238E27FC236}">
                <a16:creationId xmlns:a16="http://schemas.microsoft.com/office/drawing/2014/main" id="{5B203368-7084-43AA-A6ED-3CC92968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38150"/>
          </a:xfrm>
        </p:spPr>
        <p:txBody>
          <a:bodyPr/>
          <a:lstStyle/>
          <a:p>
            <a:pPr algn="ctr"/>
            <a:r>
              <a:rPr lang="sk-SK" altLang="sk-SK" sz="2000" b="1"/>
              <a:t>DEFINÍCIE BEZPEČNOSTI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3E65EFA-14C4-407F-A075-BFC278B9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479925"/>
          </a:xfrm>
        </p:spPr>
        <p:txBody>
          <a:bodyPr/>
          <a:lstStyle/>
          <a:p>
            <a:pPr marL="180975" indent="0" algn="just" eaLnBrk="1" hangingPunct="1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sk-SK" altLang="en-US" sz="1600"/>
              <a:t>Pojem </a:t>
            </a:r>
            <a:r>
              <a:rPr lang="sk-SK" altLang="en-US" sz="1600" b="1"/>
              <a:t>bezpečnosť </a:t>
            </a:r>
            <a:r>
              <a:rPr lang="sk-SK" altLang="en-US" sz="1600"/>
              <a:t>doposiaľ rôzni autori posudzovali z rôznych hľadísk - inak ho vysvetľujú  sociológovia, ekonómovia, právnici, ekológovia, vojaci, technici. </a:t>
            </a:r>
          </a:p>
          <a:p>
            <a:pPr marL="180975" indent="0" algn="just" eaLnBrk="1" hangingPunct="1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sk-SK" altLang="en-US" sz="1600"/>
              <a:t>Jej definície nachádzame v monografiách, slovníkoch, vedeckých a odborných  článkoch, zákonoch, technických normách ap. 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sk-SK" altLang="en-US" sz="1600"/>
              <a:t>Využívajú sa najmä definície odborníkov bezpečnosti ako sú: Ladislav Šimák, L. Mikolaj, Ladislav Hofreiter, Viktor Porada, Eichler, Dinesh Mohan, Korzeniowski, Ryszard Zięba, W. Tulibacki, Jaročkin, V. K. Senthagov,  Zaplatinskij, a iní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sk-SK" altLang="en-US" sz="1600"/>
              <a:t>	</a:t>
            </a:r>
            <a:r>
              <a:rPr lang="sk-SK" altLang="en-US" sz="1600" b="1"/>
              <a:t>Terminologický slovník krízového riadenia a zásady jeho používania BR SR 2016 -  </a:t>
            </a:r>
            <a:r>
              <a:rPr lang="sk-SK" altLang="en-US" sz="1600" i="1"/>
              <a:t>Stav spoločenského, prírodného, technického, technologického systému alebo iného systému, ktorý v konkrétnych vnútorných a vonkajších podmienkach umožňuje plnenie určených funkcií a ich rozvoj v záujme človeka a spoločnosti. </a:t>
            </a:r>
          </a:p>
          <a:p>
            <a:pPr marL="180975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endParaRPr lang="sk-SK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>
            <a:extLst>
              <a:ext uri="{FF2B5EF4-FFF2-40B4-BE49-F238E27FC236}">
                <a16:creationId xmlns:a16="http://schemas.microsoft.com/office/drawing/2014/main" id="{AC3FA981-F9AB-45EB-9AAB-6DC35F89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92125"/>
          </a:xfrm>
        </p:spPr>
        <p:txBody>
          <a:bodyPr/>
          <a:lstStyle/>
          <a:p>
            <a:pPr algn="ctr"/>
            <a:r>
              <a:rPr lang="sk-SK" altLang="sk-SK" sz="2000" b="1"/>
              <a:t>BEZPEČNOSŤ - SECURITY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8052CAD6-879B-40DA-B922-A5C31C52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40287"/>
          </a:xfrm>
        </p:spPr>
        <p:txBody>
          <a:bodyPr/>
          <a:lstStyle/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sz="1400" b="1" dirty="0"/>
              <a:t>	Termín bezpečnosť sa vyskytuje aj v týchto právnych normách: 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sk-SK" sz="1400" b="1" dirty="0"/>
              <a:t>Ústavný zákon č. 227/2002 Z. z. o bezpečnosti štátu v čase vojny, vojnového stavu, výnimočného stavu a núdzového stavu </a:t>
            </a:r>
            <a:r>
              <a:rPr lang="sk-SK" sz="1400" dirty="0"/>
              <a:t>čl. 1 ods. 3  -  </a:t>
            </a:r>
            <a:r>
              <a:rPr lang="sk-SK" sz="1400" i="1" dirty="0"/>
              <a:t>„stav, v ktorom je zachovávaný mier a bezpečnosť štátu, jeho demokratický poriadok a zvrchovanosť, územná celistvosť a nedotknuteľnosť hraníc štátu, základné práva a slobody a v ktorom sú chránené životy a zdravie osôb, majetok a životné prostredie.“</a:t>
            </a:r>
            <a:r>
              <a:rPr lang="sk-SK" sz="1400" baseline="30000" dirty="0">
                <a:hlinkClick r:id="rId2"/>
              </a:rPr>
              <a:t>[4]</a:t>
            </a:r>
            <a:endParaRPr lang="sk-SK" sz="1400" dirty="0"/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sk-SK" sz="1400" b="1" dirty="0"/>
              <a:t>Bezpečnostná stratégia SR</a:t>
            </a:r>
            <a:r>
              <a:rPr lang="sk-SK" sz="1400" dirty="0"/>
              <a:t>, </a:t>
            </a:r>
            <a:r>
              <a:rPr lang="sk-SK" sz="1400" b="1" dirty="0"/>
              <a:t>úvod</a:t>
            </a:r>
            <a:r>
              <a:rPr lang="sk-SK" sz="1400" dirty="0"/>
              <a:t> (bezpečnosť je definovaná z pohľadu bezpečnosti SR, t. j. </a:t>
            </a:r>
            <a:r>
              <a:rPr lang="sk-SK" sz="1400" i="1" dirty="0"/>
              <a:t>bezpečnosti štátu </a:t>
            </a:r>
            <a:r>
              <a:rPr lang="sk-SK" sz="1400" dirty="0"/>
              <a:t>– v tomto návrhu je to samostatný termín). 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sk-SK" sz="1400" b="1" dirty="0"/>
              <a:t>v zákonoch, ktoré sa zaoberajú konkrétnymi druhmi bezpečnosti , </a:t>
            </a:r>
            <a:r>
              <a:rPr lang="sk-SK" sz="1400" dirty="0"/>
              <a:t>napr.:</a:t>
            </a:r>
          </a:p>
          <a:p>
            <a:pPr marL="446088" indent="-180975" algn="just">
              <a:buFont typeface="Arial" panose="020B0604020202020204" pitchFamily="34" charset="0"/>
              <a:buChar char="•"/>
              <a:defRPr/>
            </a:pPr>
            <a:r>
              <a:rPr lang="sk-SK" sz="1400" b="1" dirty="0"/>
              <a:t>bezpečnosťou a ochranou zdravia pri práci </a:t>
            </a:r>
            <a:r>
              <a:rPr lang="sk-SK" sz="1400" dirty="0"/>
              <a:t>– zákon č. 330/1996 Z. z. v znení neskorších predpisov,</a:t>
            </a:r>
          </a:p>
          <a:p>
            <a:pPr marL="446088" indent="-180975" algn="just">
              <a:buFont typeface="Arial" panose="020B0604020202020204" pitchFamily="34" charset="0"/>
              <a:buChar char="•"/>
              <a:defRPr/>
            </a:pPr>
            <a:r>
              <a:rPr lang="sk-SK" sz="1400" b="1" dirty="0"/>
              <a:t>protipožiarnou bezpečnosťou </a:t>
            </a:r>
            <a:r>
              <a:rPr lang="sk-SK" sz="1400" dirty="0"/>
              <a:t>– vyhl. MV SR č. 95/2004 Z. z., č. 142/2004 Z. z., </a:t>
            </a:r>
          </a:p>
          <a:p>
            <a:pPr marL="446088" indent="-180975" algn="just">
              <a:buFont typeface="Arial" panose="020B0604020202020204" pitchFamily="34" charset="0"/>
              <a:buChar char="•"/>
              <a:defRPr/>
            </a:pPr>
            <a:r>
              <a:rPr lang="sk-SK" sz="1400" b="1" dirty="0"/>
              <a:t>priemyselnou bezpečnosťou, personálnou bezpečnosťou, fyzickou bezpečnosťou a objektovou bezpečnosťou, administratívnou bezpečnosťou, bezpečnosťou technických prostriedkov </a:t>
            </a:r>
            <a:r>
              <a:rPr lang="sk-SK" sz="1400" dirty="0"/>
              <a:t>– vyhl. NBÚ č. 325, 331, 336, 338, 339/04 Z. z., </a:t>
            </a:r>
          </a:p>
          <a:p>
            <a:pPr marL="180975" indent="-180975" algn="just">
              <a:buFont typeface="Wingdings 2" panose="05020102010507070707" pitchFamily="18" charset="2"/>
              <a:buNone/>
              <a:defRPr/>
            </a:pPr>
            <a:r>
              <a:rPr lang="sk-SK" sz="1400" b="1" dirty="0"/>
              <a:t>	Návrh opatrení: </a:t>
            </a:r>
            <a:endParaRPr lang="sk-SK" sz="1400" dirty="0"/>
          </a:p>
          <a:p>
            <a:pPr marL="180975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400" dirty="0"/>
              <a:t>Termín bezpečnosť ďalej používať na </a:t>
            </a:r>
            <a:r>
              <a:rPr lang="sk-SK" sz="1400" b="1" i="1" dirty="0"/>
              <a:t>všeobecné označenie protipólu k nebezpečenstvu. </a:t>
            </a:r>
          </a:p>
          <a:p>
            <a:pPr marL="180975" indent="-180975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k-SK" sz="1400" dirty="0"/>
              <a:t>V krízovom riadení však používať skôr </a:t>
            </a:r>
            <a:r>
              <a:rPr lang="sk-SK" sz="1400" b="1" dirty="0"/>
              <a:t>konkrétnu podobu termínu s príslušným prívlastkom </a:t>
            </a:r>
            <a:r>
              <a:rPr lang="sk-SK" sz="1400" dirty="0"/>
              <a:t>(bezpečnosť štátu, bezpečnosť SR, bezpečnosť systému či procesu).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41F52F-160E-4813-B419-3587B11E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20656"/>
          </a:xfrm>
        </p:spPr>
        <p:txBody>
          <a:bodyPr/>
          <a:lstStyle/>
          <a:p>
            <a:pPr algn="ctr">
              <a:defRPr/>
            </a:pPr>
            <a:r>
              <a:rPr lang="sk-SK" altLang="sk-SK" sz="2000" b="1" dirty="0"/>
              <a:t>PREHĽAD PRÍSTUPOV K BEZPEČNOSTI</a:t>
            </a:r>
            <a:endParaRPr lang="sk-SK" sz="2000" dirty="0"/>
          </a:p>
        </p:txBody>
      </p:sp>
      <p:grpSp>
        <p:nvGrpSpPr>
          <p:cNvPr id="16387" name="Skupina 2">
            <a:extLst>
              <a:ext uri="{FF2B5EF4-FFF2-40B4-BE49-F238E27FC236}">
                <a16:creationId xmlns:a16="http://schemas.microsoft.com/office/drawing/2014/main" id="{F76E7869-AFFD-4EFA-8D4F-5C1EE0536064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1417638"/>
            <a:ext cx="5194300" cy="1333500"/>
            <a:chOff x="1650" y="6141"/>
            <a:chExt cx="8385" cy="29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94D3AAD-111A-4AE2-861A-3CD7E2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7157"/>
              <a:ext cx="2686" cy="74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sk-SK" altLang="sk-SK" sz="1000" b="1">
                  <a:cs typeface="Calibri" panose="020F0502020204030204" pitchFamily="34" charset="0"/>
                </a:rPr>
                <a:t>BEZPEČNOSŤ</a:t>
              </a:r>
              <a:endParaRPr lang="sk-SK" altLang="sk-SK" sz="1200">
                <a:cs typeface="Calibri" panose="020F0502020204030204" pitchFamily="34" charset="0"/>
              </a:endParaRPr>
            </a:p>
          </p:txBody>
        </p:sp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4D2CFCF6-E330-402B-935F-FB1661C5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6141"/>
              <a:ext cx="6104" cy="6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  <a:lumOff val="0"/>
                <a:alpha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ts val="600"/>
                </a:spcBef>
                <a:defRPr/>
              </a:pPr>
              <a:r>
                <a:rPr lang="sk-SK" altLang="sk-SK" sz="1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ako stav – vo vzťahu k nebezpečenstvu a riziku</a:t>
              </a:r>
              <a:endParaRPr lang="sk-SK" altLang="sk-SK" sz="1200">
                <a:latin typeface="Times New Roman" pitchFamily="18" charset="0"/>
                <a:ea typeface="Calibri" pitchFamily="34" charset="0"/>
                <a:cs typeface="Calibri" pitchFamily="34" charset="0"/>
              </a:endParaRPr>
            </a:p>
            <a:p>
              <a:pPr algn="just" eaLnBrk="1" hangingPunct="1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sk-SK" altLang="sk-SK" sz="1200">
                  <a:latin typeface="Times New Roman" pitchFamily="18" charset="0"/>
                  <a:ea typeface="Calibri" pitchFamily="34" charset="0"/>
                  <a:cs typeface="Calibri" pitchFamily="34" charset="0"/>
                </a:rPr>
                <a:t> 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5C07B102-4204-4FFC-8CEA-179D120B2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8419"/>
              <a:ext cx="7350" cy="67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sk-SK" altLang="sk-SK" sz="1000" b="1">
                  <a:cs typeface="Calibri" panose="020F0502020204030204" pitchFamily="34" charset="0"/>
                </a:rPr>
                <a:t>ako schopnosť objektu (subjektu) vytvárať aktivity na vlastnú ochranu</a:t>
              </a:r>
              <a:endParaRPr lang="sk-SK" altLang="sk-SK" sz="1200">
                <a:cs typeface="Calibri" panose="020F0502020204030204" pitchFamily="34" charset="0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CF004B70-6976-46B2-AC79-B6D24E10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7234"/>
              <a:ext cx="2401" cy="671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  <a:alpha val="89999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upright="1"/>
            <a:lstStyle/>
            <a:p>
              <a:pPr algn="just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sk-SK" sz="1000" b="1">
                  <a:solidFill>
                    <a:srgbClr val="000000"/>
                  </a:solidFill>
                  <a:latin typeface="Times New Roman"/>
                  <a:ea typeface="Times New Roman"/>
                </a:rPr>
                <a:t>ako subjektívny pocit</a:t>
              </a:r>
              <a:endParaRPr lang="sk-SK" sz="1200">
                <a:latin typeface="Times New Roman"/>
                <a:ea typeface="Calibri"/>
              </a:endParaRPr>
            </a:p>
            <a:p>
              <a:pPr algn="just" eaLnBrk="1" hangingPunct="1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sk-SK" sz="1200"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CAC6A437-10AA-4B66-A862-87B3A8BE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" y="7234"/>
              <a:ext cx="2401" cy="675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  <a:alpha val="89999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just">
                <a:spcBef>
                  <a:spcPts val="600"/>
                </a:spcBef>
                <a:defRPr/>
              </a:pPr>
              <a:r>
                <a:rPr lang="sk-SK" altLang="sk-SK" sz="1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  právneho hľadiska</a:t>
              </a:r>
              <a:endParaRPr lang="sk-SK" altLang="sk-SK" sz="1200">
                <a:latin typeface="Times New Roman" pitchFamily="18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46332A96-61BB-44ED-BBB2-ED1376258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6711"/>
              <a:ext cx="144" cy="450"/>
            </a:xfrm>
            <a:prstGeom prst="upArrow">
              <a:avLst>
                <a:gd name="adj1" fmla="val 50000"/>
                <a:gd name="adj2" fmla="val 7867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upright="1"/>
            <a:lstStyle/>
            <a:p>
              <a:pPr eaLnBrk="1" hangingPunct="1">
                <a:defRPr/>
              </a:pPr>
              <a:endParaRPr lang="sk-SK">
                <a:latin typeface="Arial" charset="0"/>
              </a:endParaRP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BE36BCCA-7B32-4024-AA38-B0AE443A4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7909"/>
              <a:ext cx="144" cy="510"/>
            </a:xfrm>
            <a:prstGeom prst="downArrow">
              <a:avLst>
                <a:gd name="adj1" fmla="val 50000"/>
                <a:gd name="adj2" fmla="val 8916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upright="1"/>
            <a:lstStyle/>
            <a:p>
              <a:pPr eaLnBrk="1" hangingPunct="1">
                <a:defRPr/>
              </a:pPr>
              <a:endParaRPr lang="sk-SK">
                <a:latin typeface="Arial" charset="0"/>
              </a:endParaRP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06421411-BE0C-4933-BA81-0DA953F8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" y="7519"/>
              <a:ext cx="464" cy="144"/>
            </a:xfrm>
            <a:prstGeom prst="rightArrow">
              <a:avLst>
                <a:gd name="adj1" fmla="val 50000"/>
                <a:gd name="adj2" fmla="val 8129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upright="1"/>
            <a:lstStyle/>
            <a:p>
              <a:pPr eaLnBrk="1" hangingPunct="1">
                <a:defRPr/>
              </a:pPr>
              <a:endParaRPr lang="sk-SK">
                <a:latin typeface="Arial" charset="0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3B288FA7-5DE8-4AF8-A772-3D1F1336C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7519"/>
              <a:ext cx="433" cy="144"/>
            </a:xfrm>
            <a:prstGeom prst="leftArrow">
              <a:avLst>
                <a:gd name="adj1" fmla="val 50000"/>
                <a:gd name="adj2" fmla="val 7604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upright="1"/>
            <a:lstStyle/>
            <a:p>
              <a:pPr eaLnBrk="1" hangingPunct="1">
                <a:defRPr/>
              </a:pPr>
              <a:endParaRPr lang="sk-SK">
                <a:latin typeface="Arial" charset="0"/>
              </a:endParaRPr>
            </a:p>
          </p:txBody>
        </p:sp>
      </p:grp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15114151-BC0E-4799-985A-DDAD44E61BFD}"/>
              </a:ext>
            </a:extLst>
          </p:cNvPr>
          <p:cNvSpPr txBox="1">
            <a:spLocks/>
          </p:cNvSpPr>
          <p:nvPr/>
        </p:nvSpPr>
        <p:spPr>
          <a:xfrm>
            <a:off x="457200" y="2924175"/>
            <a:ext cx="8229600" cy="3648075"/>
          </a:xfrm>
          <a:prstGeom prst="rect">
            <a:avLst/>
          </a:prstGeom>
        </p:spPr>
        <p:txBody>
          <a:bodyPr/>
          <a:lstStyle>
            <a:lvl1pPr marL="180975" indent="-180975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Times New Roman" panose="02020603050405020304" pitchFamily="18" charset="0"/>
              <a:buAutoNum type="alphaLcPeriod"/>
            </a:pPr>
            <a:r>
              <a:rPr lang="sk-SK" altLang="en-US" sz="1400" b="1"/>
              <a:t>vo vzťahu k nebezpečenstvu a riziku -</a:t>
            </a:r>
            <a:r>
              <a:rPr lang="sk-SK" altLang="en-US" sz="1400"/>
              <a:t> </a:t>
            </a:r>
            <a:r>
              <a:rPr lang="sk-SK" altLang="en-US" sz="1400" b="1" i="1"/>
              <a:t>bezpečnosť ako prípustná miera nebezpečenstva,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en-US" sz="1400"/>
              <a:t>podľa ISO/IEC Guide 51:2014 - </a:t>
            </a:r>
            <a:r>
              <a:rPr lang="sk-SK" altLang="en-US" sz="1400" b="1"/>
              <a:t>neprítomnosť rizika, ktoré nie je prijateľné </a:t>
            </a:r>
            <a:r>
              <a:rPr lang="sk-SK" altLang="en-US" sz="1400" i="1"/>
              <a:t>(</a:t>
            </a:r>
            <a:r>
              <a:rPr lang="en-US" altLang="en-US" sz="1400" i="1"/>
              <a:t>safety</a:t>
            </a:r>
            <a:r>
              <a:rPr lang="sk-SK" altLang="en-US" sz="1400" i="1"/>
              <a:t> - </a:t>
            </a:r>
            <a:r>
              <a:rPr lang="en-US" altLang="en-US" sz="1400" i="1"/>
              <a:t>freedom from </a:t>
            </a:r>
            <a:r>
              <a:rPr lang="sk-SK" altLang="en-US" sz="1400" i="1"/>
              <a:t>risk </a:t>
            </a:r>
            <a:r>
              <a:rPr lang="en-US" altLang="en-US" sz="1400" i="1"/>
              <a:t>which is not tolerable</a:t>
            </a:r>
            <a:r>
              <a:rPr lang="sk-SK" altLang="en-US" sz="1400" i="1"/>
              <a:t>),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en-US" sz="1400"/>
              <a:t>stav, v ktorom sú </a:t>
            </a:r>
            <a:r>
              <a:rPr lang="sk-SK" altLang="en-US" sz="1400" b="1" i="1"/>
              <a:t>riziká</a:t>
            </a:r>
            <a:r>
              <a:rPr lang="sk-SK" altLang="en-US" sz="1400"/>
              <a:t> </a:t>
            </a:r>
            <a:r>
              <a:rPr lang="sk-SK" altLang="en-US" sz="1400" b="1" i="1"/>
              <a:t>odstránené alebo znížené na prijateľnú mieru.</a:t>
            </a:r>
            <a:r>
              <a:rPr lang="sk-SK" altLang="en-US" sz="1400"/>
              <a:t> </a:t>
            </a:r>
          </a:p>
          <a:p>
            <a:pPr algn="just">
              <a:buFont typeface="Times New Roman" panose="02020603050405020304" pitchFamily="18" charset="0"/>
              <a:buAutoNum type="alphaLcPeriod" startAt="2"/>
            </a:pPr>
            <a:r>
              <a:rPr lang="sk-SK" altLang="en-US" sz="1400" b="1"/>
              <a:t>ako subjektívny pocit </a:t>
            </a:r>
            <a:r>
              <a:rPr lang="sk-SK" altLang="en-US" sz="1400"/>
              <a:t>– stav, v ktorom sa daný </a:t>
            </a:r>
            <a:r>
              <a:rPr lang="sk-SK" altLang="en-US" sz="1400" b="1" i="1"/>
              <a:t>objekt necíti byť ohrozený </a:t>
            </a:r>
            <a:r>
              <a:rPr lang="sk-SK" altLang="en-US" sz="1400"/>
              <a:t>z hľadiska svojich oprávnených záujmov,</a:t>
            </a:r>
          </a:p>
          <a:p>
            <a:pPr algn="just">
              <a:buFont typeface="Times New Roman" panose="02020603050405020304" pitchFamily="18" charset="0"/>
              <a:buAutoNum type="alphaLcPeriod" startAt="2"/>
            </a:pPr>
            <a:r>
              <a:rPr lang="sk-SK" altLang="en-US" sz="1400" b="1"/>
              <a:t>z hľadiska ochrany -  </a:t>
            </a:r>
            <a:r>
              <a:rPr lang="sk-SK" altLang="en-US" sz="1400" b="1" i="1"/>
              <a:t>schopnosť objektu, javu, procesu chrániť svoju podstatu </a:t>
            </a:r>
            <a:r>
              <a:rPr lang="sk-SK" altLang="en-US" sz="1400"/>
              <a:t>a základnú charakteristiku v podmienkach cieľavedome zameranej, rozvratnej a deštruktívnej činnosti či už zvonka  alebo zvnútra,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en-US" sz="1400"/>
              <a:t>ako </a:t>
            </a:r>
            <a:r>
              <a:rPr lang="sk-SK" altLang="en-US" sz="1400" b="1" i="1"/>
              <a:t>rozhodujúca podmienka (garant) existencie jedinca (občana), sociálnej skupiny, štátu</a:t>
            </a:r>
            <a:r>
              <a:rPr lang="sk-SK" altLang="en-US" sz="1400" i="1"/>
              <a:t>,</a:t>
            </a:r>
            <a:r>
              <a:rPr lang="sk-SK" altLang="en-US" sz="1400"/>
              <a:t> ktorá umožňuje chrániť a rozmnožovať ich materiálne a duchovné bohatstvo,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k-SK" altLang="en-US" sz="1400" b="1" i="1"/>
              <a:t>súhrn opatrení na zaručenie a ochranu životných záujmov </a:t>
            </a:r>
            <a:r>
              <a:rPr lang="sk-SK" altLang="en-US" sz="1400"/>
              <a:t>všetkých objektov bezpečnosti.</a:t>
            </a: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AutoNum type="alphaLcPeriod" startAt="4"/>
            </a:pPr>
            <a:r>
              <a:rPr lang="sk-SK" altLang="en-US" sz="1400" b="1"/>
              <a:t>z právneho hľadiska – </a:t>
            </a:r>
            <a:r>
              <a:rPr lang="sk-SK" altLang="en-US" sz="1400"/>
              <a:t>súhrn spoločenských vzťahov, ktoré upravuje právo a ktoré chránia práva a oprávnené záujmy  jednotlivcov, sociálnych skupín a štátu,</a:t>
            </a: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AutoNum type="alphaLcPeriod" startAt="4"/>
            </a:pPr>
            <a:endParaRPr lang="sk-SK" altLang="en-US" sz="1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í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4617B"/>
      </a:hlink>
      <a:folHlink>
        <a:srgbClr val="85DFD0"/>
      </a:folHlink>
    </a:clrScheme>
    <a:fontScheme name="Vlastní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lastní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4617B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Vlastní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4617B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1F8D7DBB5DE3498A9B696065009C98" ma:contentTypeVersion="2" ma:contentTypeDescription="Umožňuje vytvoriť nový dokument." ma:contentTypeScope="" ma:versionID="9ab7bce905a3815db6605dd816a07c0d">
  <xsd:schema xmlns:xsd="http://www.w3.org/2001/XMLSchema" xmlns:xs="http://www.w3.org/2001/XMLSchema" xmlns:p="http://schemas.microsoft.com/office/2006/metadata/properties" xmlns:ns2="4476f364-e58c-409a-ba90-af114d140404" targetNamespace="http://schemas.microsoft.com/office/2006/metadata/properties" ma:root="true" ma:fieldsID="59660d31782154e83bfaabcf29fd3c14" ns2:_="">
    <xsd:import namespace="4476f364-e58c-409a-ba90-af114d1404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6f364-e58c-409a-ba90-af114d1404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CE99D3-6415-4310-901E-6C22904F13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6f364-e58c-409a-ba90-af114d1404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B4810-9448-42B2-8649-18195004D5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A79D3D-2D45-4EEF-A706-7C507755BA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9123</TotalTime>
  <Words>1552</Words>
  <Application>Microsoft Office PowerPoint</Application>
  <PresentationFormat>On-screen Show (4:3)</PresentationFormat>
  <Paragraphs>668</Paragraphs>
  <Slides>57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Tok</vt:lpstr>
      <vt:lpstr>   Akadémia ozbrojených síl gen. M. R. Štefánika Katedra bezpečnosti a obrany</vt:lpstr>
      <vt:lpstr>Téma 1: Bezpečnosť</vt:lpstr>
      <vt:lpstr>LITERATÚRA  </vt:lpstr>
      <vt:lpstr> 1 ÚVOD</vt:lpstr>
      <vt:lpstr>2. BEZPEČNOSŤ</vt:lpstr>
      <vt:lpstr>  ROVNOVÁŽNY STAV- STABILITA  </vt:lpstr>
      <vt:lpstr>DEFINÍCIE BEZPEČNOSTI</vt:lpstr>
      <vt:lpstr>BEZPEČNOSŤ - SECURITY</vt:lpstr>
      <vt:lpstr>PREHĽAD PRÍSTUPOV K BEZPEČNOSTI</vt:lpstr>
      <vt:lpstr>Bezpečnosť podľa ISO/IEC Guide 51:2014</vt:lpstr>
      <vt:lpstr>ÚROVEŇ BEZPEČNOSTI </vt:lpstr>
      <vt:lpstr>INDIKÁTORY BEZPEČNOSTI</vt:lpstr>
      <vt:lpstr>CIELE BEZPEČNOSTI</vt:lpstr>
      <vt:lpstr>POROVNANIE MOŽNÝCH INDIKÁTOROV A CIEĽOV BEZPEČNOSTI</vt:lpstr>
      <vt:lpstr>3.  VÝVOJ POJMU BEZPEČNOSŤ</vt:lpstr>
      <vt:lpstr>CHÁPANIE POJMU BEZPEČNOSŤ</vt:lpstr>
      <vt:lpstr>TRADIČNÉ BEZPEČNOSTNÉ ŠTÚDIE</vt:lpstr>
      <vt:lpstr>KRITICKÉ BEZPEČNOSTNÉ ŠTÚDIE</vt:lpstr>
      <vt:lpstr>INDIVIDUÁLNE POŇATIE BEZPEČNOSTI</vt:lpstr>
      <vt:lpstr>BEZPEČNOSTNÝ  KONCEPT „ĽUDSKEJ BEZPEČNOSTI“</vt:lpstr>
      <vt:lpstr>PowerPoint Presentation</vt:lpstr>
      <vt:lpstr>               DIMENZIE A SEKTORY BEZPEČNOSTI Z POHĽADU KODANSKEJ ŠKOLY </vt:lpstr>
      <vt:lpstr>  DIMENZIE A SEKTORY BEZPEČNOSTI  Z POHĽADU  KODANSKEJ ŠKOLY</vt:lpstr>
      <vt:lpstr>VOJENSKÁ BEZPEČNOSŤ</vt:lpstr>
      <vt:lpstr>SOCIETÁLNA BEZPEČNOSŤ (SPOLOČENSKÁ)</vt:lpstr>
      <vt:lpstr>POLITICKÁ BEZPEČNOSŤ </vt:lpstr>
      <vt:lpstr>EKONOMICKÁ BEZPEČNOSŤ</vt:lpstr>
      <vt:lpstr>ENVIRONMENTÁLNA BEZPEČNOSŤ</vt:lpstr>
      <vt:lpstr>4. REFERENČNÝ OBJEKT </vt:lpstr>
      <vt:lpstr>REFERENČNÝ OBJEKT </vt:lpstr>
      <vt:lpstr>REFERENČNÉ OBJEKTY</vt:lpstr>
      <vt:lpstr>REFERENČNÉ OBJEKTY</vt:lpstr>
      <vt:lpstr>REFERENČNÉ OBJEKTY</vt:lpstr>
      <vt:lpstr>REFERENČNÉ OBJEKTY</vt:lpstr>
      <vt:lpstr>OBJEKTY AKO REFERENČNÝ OBJEKT </vt:lpstr>
      <vt:lpstr>ORGANIZÁCIE AKO REFERENČNÝ OBJEKT </vt:lpstr>
      <vt:lpstr>ORGANIZÁCIE AKO REFERENČNÝ OBJEKT </vt:lpstr>
      <vt:lpstr>ORGANIZÁCIE AKO REFERENČNÝ OBJEKT </vt:lpstr>
      <vt:lpstr>  5. ROZPORY  </vt:lpstr>
      <vt:lpstr>ZÁKON O JEDNOTE A BOJI PROTIKLADOV</vt:lpstr>
      <vt:lpstr>CHARAKTERISTIKA ROZPOROV</vt:lpstr>
      <vt:lpstr>POSTUPNÝ VÝVOJ ROZPORU</vt:lpstr>
      <vt:lpstr>PowerPoint Presentation</vt:lpstr>
      <vt:lpstr> 5. NEBEZPEČENSTVO A NEBEZPEČNÉ UDALOSTI</vt:lpstr>
      <vt:lpstr>NEBEZPEČENSTVO</vt:lpstr>
      <vt:lpstr>MOŽNOSTI VZNIKU NEBEZPEČENSTVA</vt:lpstr>
      <vt:lpstr>UDALOSTI</vt:lpstr>
      <vt:lpstr>UDALOSTI</vt:lpstr>
      <vt:lpstr>POJMY NA VYMEDZENIE STAVU A ÚROVNE BEZPEČNOSTI</vt:lpstr>
      <vt:lpstr>NEŽIADUCE UDALOSTI VŠEOBECNÉ</vt:lpstr>
      <vt:lpstr>NEŽIADUCE UDALOSTI – TECHNIKA A TECHNOLÓGIE</vt:lpstr>
      <vt:lpstr>BEZPEČNOSTNÉ POJMY  podľa Zák. č. 124/2006 Z. z. o bezpečnosti a ochrane zdravia pri práci</vt:lpstr>
      <vt:lpstr>MIMORIADNA UDALOSŤ</vt:lpstr>
      <vt:lpstr>MIMORIADNA UDALOSŤ</vt:lpstr>
      <vt:lpstr>KRÍZOVÉ SITUÁCIE A STAVY</vt:lpstr>
      <vt:lpstr>KRÍZOVÉ STAVY</vt:lpstr>
      <vt:lpstr>ZÁVER</vt:lpstr>
    </vt:vector>
  </TitlesOfParts>
  <Company>manažment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lb</dc:creator>
  <cp:lastModifiedBy>Ján Mišík</cp:lastModifiedBy>
  <cp:revision>478</cp:revision>
  <dcterms:created xsi:type="dcterms:W3CDTF">2005-11-23T09:15:36Z</dcterms:created>
  <dcterms:modified xsi:type="dcterms:W3CDTF">2021-02-09T11:41:28Z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0x0101005F1F8D7DBB5DE3498A9B696065009C98</vt:lpwstr>
  </property>
</Properties>
</file>