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2"/>
  </p:notesMasterIdLst>
  <p:sldIdLst>
    <p:sldId id="461" r:id="rId5"/>
    <p:sldId id="302" r:id="rId6"/>
    <p:sldId id="301" r:id="rId7"/>
    <p:sldId id="454" r:id="rId8"/>
    <p:sldId id="275" r:id="rId9"/>
    <p:sldId id="380" r:id="rId10"/>
    <p:sldId id="335" r:id="rId11"/>
    <p:sldId id="397" r:id="rId12"/>
    <p:sldId id="381" r:id="rId13"/>
    <p:sldId id="382" r:id="rId14"/>
    <p:sldId id="383" r:id="rId15"/>
    <p:sldId id="330" r:id="rId16"/>
    <p:sldId id="442" r:id="rId17"/>
    <p:sldId id="441" r:id="rId18"/>
    <p:sldId id="448" r:id="rId19"/>
    <p:sldId id="445" r:id="rId20"/>
    <p:sldId id="446" r:id="rId21"/>
    <p:sldId id="459" r:id="rId22"/>
    <p:sldId id="456" r:id="rId23"/>
    <p:sldId id="447" r:id="rId24"/>
    <p:sldId id="449" r:id="rId25"/>
    <p:sldId id="450" r:id="rId26"/>
    <p:sldId id="457" r:id="rId27"/>
    <p:sldId id="458" r:id="rId28"/>
    <p:sldId id="443" r:id="rId29"/>
    <p:sldId id="451" r:id="rId30"/>
    <p:sldId id="452" r:id="rId31"/>
    <p:sldId id="398" r:id="rId32"/>
    <p:sldId id="399" r:id="rId33"/>
    <p:sldId id="400" r:id="rId34"/>
    <p:sldId id="401" r:id="rId35"/>
    <p:sldId id="402" r:id="rId36"/>
    <p:sldId id="460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55" r:id="rId48"/>
    <p:sldId id="413" r:id="rId49"/>
    <p:sldId id="414" r:id="rId50"/>
    <p:sldId id="453" r:id="rId5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73082-5A61-4B78-A904-8092EF10EA50}" v="2" dt="2021-02-15T09:09:35.444"/>
    <p1510:client id="{E239D9A5-DF01-4526-8733-9CC27B5690FE}" v="7" dt="2021-02-15T18:42:49.150"/>
    <p1510:client id="{F1BD4FEA-B32F-41BD-994B-97520BB486F1}" v="5" dt="2021-02-15T17:52:11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ková, Bibiána" userId="S::bibiana.pavelkova@aos.sk::673d9f8b-c01d-4ff2-96fe-a18532f4e9aa" providerId="AD" clId="Web-{B0773082-5A61-4B78-A904-8092EF10EA50}"/>
    <pc:docChg chg="modSld">
      <pc:chgData name="Pavelková, Bibiána" userId="S::bibiana.pavelkova@aos.sk::673d9f8b-c01d-4ff2-96fe-a18532f4e9aa" providerId="AD" clId="Web-{B0773082-5A61-4B78-A904-8092EF10EA50}" dt="2021-02-15T09:09:35.444" v="1"/>
      <pc:docMkLst>
        <pc:docMk/>
      </pc:docMkLst>
      <pc:sldChg chg="modSp">
        <pc:chgData name="Pavelková, Bibiána" userId="S::bibiana.pavelkova@aos.sk::673d9f8b-c01d-4ff2-96fe-a18532f4e9aa" providerId="AD" clId="Web-{B0773082-5A61-4B78-A904-8092EF10EA50}" dt="2021-02-15T09:09:35.444" v="1"/>
        <pc:sldMkLst>
          <pc:docMk/>
          <pc:sldMk cId="399380977" sldId="403"/>
        </pc:sldMkLst>
        <pc:spChg chg="mod">
          <ac:chgData name="Pavelková, Bibiána" userId="S::bibiana.pavelkova@aos.sk::673d9f8b-c01d-4ff2-96fe-a18532f4e9aa" providerId="AD" clId="Web-{B0773082-5A61-4B78-A904-8092EF10EA50}" dt="2021-02-15T09:09:35.444" v="1"/>
          <ac:spMkLst>
            <pc:docMk/>
            <pc:sldMk cId="399380977" sldId="403"/>
            <ac:spMk id="2" creationId="{00000000-0000-0000-0000-000000000000}"/>
          </ac:spMkLst>
        </pc:spChg>
      </pc:sldChg>
    </pc:docChg>
  </pc:docChgLst>
  <pc:docChgLst>
    <pc:chgData name="Adamcová, Zuzana" userId="S::zuzana.adamcova@aos.sk::a3cfa458-3f6b-4826-b70d-6dda553f971f" providerId="AD" clId="Web-{F1BD4FEA-B32F-41BD-994B-97520BB486F1}"/>
    <pc:docChg chg="modSld">
      <pc:chgData name="Adamcová, Zuzana" userId="S::zuzana.adamcova@aos.sk::a3cfa458-3f6b-4826-b70d-6dda553f971f" providerId="AD" clId="Web-{F1BD4FEA-B32F-41BD-994B-97520BB486F1}" dt="2021-02-15T17:52:11.682" v="4" actId="20577"/>
      <pc:docMkLst>
        <pc:docMk/>
      </pc:docMkLst>
      <pc:sldChg chg="modSp">
        <pc:chgData name="Adamcová, Zuzana" userId="S::zuzana.adamcova@aos.sk::a3cfa458-3f6b-4826-b70d-6dda553f971f" providerId="AD" clId="Web-{F1BD4FEA-B32F-41BD-994B-97520BB486F1}" dt="2021-02-15T17:52:11.682" v="4" actId="20577"/>
        <pc:sldMkLst>
          <pc:docMk/>
          <pc:sldMk cId="2093975728" sldId="410"/>
        </pc:sldMkLst>
        <pc:spChg chg="mod">
          <ac:chgData name="Adamcová, Zuzana" userId="S::zuzana.adamcova@aos.sk::a3cfa458-3f6b-4826-b70d-6dda553f971f" providerId="AD" clId="Web-{F1BD4FEA-B32F-41BD-994B-97520BB486F1}" dt="2021-02-15T17:52:11.682" v="4" actId="20577"/>
          <ac:spMkLst>
            <pc:docMk/>
            <pc:sldMk cId="2093975728" sldId="410"/>
            <ac:spMk id="3" creationId="{00000000-0000-0000-0000-000000000000}"/>
          </ac:spMkLst>
        </pc:spChg>
      </pc:sldChg>
    </pc:docChg>
  </pc:docChgLst>
  <pc:docChgLst>
    <pc:chgData name="Semko, Ján" userId="S::jan.semko@aos.sk::3ed16732-d91e-413a-b7e5-2dc4192d156e" providerId="AD" clId="Web-{E239D9A5-DF01-4526-8733-9CC27B5690FE}"/>
    <pc:docChg chg="modSld">
      <pc:chgData name="Semko, Ján" userId="S::jan.semko@aos.sk::3ed16732-d91e-413a-b7e5-2dc4192d156e" providerId="AD" clId="Web-{E239D9A5-DF01-4526-8733-9CC27B5690FE}" dt="2021-02-15T18:41:31.476" v="0"/>
      <pc:docMkLst>
        <pc:docMk/>
      </pc:docMkLst>
      <pc:sldChg chg="modSp">
        <pc:chgData name="Semko, Ján" userId="S::jan.semko@aos.sk::3ed16732-d91e-413a-b7e5-2dc4192d156e" providerId="AD" clId="Web-{E239D9A5-DF01-4526-8733-9CC27B5690FE}" dt="2021-02-15T18:41:31.476" v="0"/>
        <pc:sldMkLst>
          <pc:docMk/>
          <pc:sldMk cId="58801509" sldId="406"/>
        </pc:sldMkLst>
        <pc:graphicFrameChg chg="modGraphic">
          <ac:chgData name="Semko, Ján" userId="S::jan.semko@aos.sk::3ed16732-d91e-413a-b7e5-2dc4192d156e" providerId="AD" clId="Web-{E239D9A5-DF01-4526-8733-9CC27B5690FE}" dt="2021-02-15T18:41:31.476" v="0"/>
          <ac:graphicFrameMkLst>
            <pc:docMk/>
            <pc:sldMk cId="58801509" sldId="406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90FC3-D19C-4E01-B198-5E0EE38B44F6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2F271-B869-453F-BA2C-AB2F6C37DD0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311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34DEB4-065B-4DB8-923F-486994645B54}" type="datetimeFigureOut">
              <a:rPr lang="sk-SK" smtClean="0"/>
              <a:pPr/>
              <a:t>15.2.2021</a:t>
            </a:fld>
            <a:endParaRPr lang="sk-SK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E177AD-7743-458B-A6A3-CDE7289960ED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863600"/>
            <a:ext cx="7743825" cy="765175"/>
          </a:xfrm>
        </p:spPr>
        <p:txBody>
          <a:bodyPr>
            <a:normAutofit fontScale="90000"/>
          </a:bodyPr>
          <a:lstStyle/>
          <a:p>
            <a:pPr algn="ctr" defTabSz="1014413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br>
              <a:rPr lang="sk-SK" sz="1800" b="1">
                <a:cs typeface="Times New Roman" pitchFamily="18" charset="0"/>
              </a:rPr>
            </a:br>
            <a:br>
              <a:rPr lang="sk-SK" sz="1800" b="1">
                <a:cs typeface="Times New Roman" pitchFamily="18" charset="0"/>
              </a:rPr>
            </a:br>
            <a:br>
              <a:rPr lang="sk-SK" sz="1800" b="1">
                <a:cs typeface="Times New Roman" pitchFamily="18" charset="0"/>
              </a:rPr>
            </a:br>
            <a:r>
              <a:rPr lang="sk-SK" sz="2700" b="1">
                <a:solidFill>
                  <a:schemeClr val="tx1"/>
                </a:solidFill>
                <a:cs typeface="Times New Roman" pitchFamily="18" charset="0"/>
              </a:rPr>
              <a:t>Akadémia ozbrojených síl gen. M. R. Štefánika</a:t>
            </a:r>
            <a:br>
              <a:rPr lang="sk-SK" sz="1800" b="1">
                <a:solidFill>
                  <a:schemeClr val="tx1"/>
                </a:solidFill>
                <a:cs typeface="Times New Roman" pitchFamily="18" charset="0"/>
              </a:rPr>
            </a:br>
            <a:r>
              <a:rPr lang="sk-SK" sz="1800" b="1">
                <a:solidFill>
                  <a:schemeClr val="tx1"/>
                </a:solidFill>
                <a:cs typeface="Times New Roman" pitchFamily="18" charset="0"/>
              </a:rPr>
              <a:t>Katedra bezpečnosti a obrany</a:t>
            </a:r>
            <a:endParaRPr lang="cs-CZ" sz="1800" b="1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205038"/>
            <a:ext cx="8713788" cy="403225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3600" b="1" i="1">
              <a:solidFill>
                <a:srgbClr val="FF0000"/>
              </a:solidFill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2000" b="1">
                <a:solidFill>
                  <a:srgbClr val="FF0000"/>
                </a:solidFill>
                <a:cs typeface="Times New Roman" pitchFamily="18" charset="0"/>
              </a:rPr>
              <a:t>Téma 2</a:t>
            </a: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2000" b="1">
              <a:solidFill>
                <a:srgbClr val="FF0000"/>
              </a:solidFill>
              <a:cs typeface="Times New Roman" pitchFamily="18" charset="0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sk-SK" sz="2800" b="1">
                <a:solidFill>
                  <a:srgbClr val="FF0000"/>
                </a:solidFill>
                <a:cs typeface="Times New Roman" pitchFamily="18" charset="0"/>
              </a:rPr>
              <a:t>BEZPEČNOSŤ ORGANIZÁCIE</a:t>
            </a: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2000" b="1" i="1">
              <a:cs typeface="Times New Roman" pitchFamily="18" charset="0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2000" b="1" i="1">
                <a:cs typeface="Times New Roman" pitchFamily="18" charset="0"/>
              </a:rPr>
              <a:t>Prednáška</a:t>
            </a:r>
            <a:endParaRPr lang="sk-SK" sz="2000" b="1">
              <a:cs typeface="Times New Roman" pitchFamily="18" charset="0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2000" b="1">
              <a:cs typeface="Times New Roman" pitchFamily="18" charset="0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2000" b="1">
              <a:cs typeface="Times New Roman" pitchFamily="18" charset="0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2000" b="1">
                <a:cs typeface="Times New Roman" pitchFamily="18" charset="0"/>
              </a:rPr>
              <a:t>Ing. Ján MIŠÍK, PhD. EUR ING</a:t>
            </a:r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1600" b="1">
                <a:cs typeface="Times New Roman" pitchFamily="18" charset="0"/>
              </a:rPr>
              <a:t>jan.misik@aos.sk</a:t>
            </a:r>
            <a:endParaRPr lang="sk-SK" sz="2000" b="1"/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sk-SK" sz="2000" b="1"/>
          </a:p>
          <a:p>
            <a:pPr marL="274320" indent="-274320" algn="ctr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sk-SK" sz="2000" b="1"/>
              <a:t>2021</a:t>
            </a:r>
          </a:p>
        </p:txBody>
      </p:sp>
      <p:sp>
        <p:nvSpPr>
          <p:cNvPr id="6148" name="Picture 9" descr="http://www.zu-zel.sk/img/ineLogo/zu_logo_transp.gif"/>
          <p:cNvSpPr>
            <a:spLocks noChangeAspect="1" noChangeArrowheads="1"/>
          </p:cNvSpPr>
          <p:nvPr/>
        </p:nvSpPr>
        <p:spPr bwMode="auto">
          <a:xfrm>
            <a:off x="428625" y="785813"/>
            <a:ext cx="121443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>
              <a:latin typeface="Arial" panose="020B0604020202020204" pitchFamily="34" charset="0"/>
            </a:endParaRPr>
          </a:p>
        </p:txBody>
      </p:sp>
      <p:pic>
        <p:nvPicPr>
          <p:cNvPr id="6149" name="Picture 6" descr="vacsi_erb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663575"/>
            <a:ext cx="82073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94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solidFill>
                  <a:schemeClr val="tx1"/>
                </a:solidFill>
              </a:rPr>
              <a:t>ORGANIZAČNÁ ŠTRUKTÚRA</a:t>
            </a:r>
            <a:br>
              <a:rPr lang="sk-SK" sz="2000">
                <a:solidFill>
                  <a:schemeClr val="tx1"/>
                </a:solidFill>
              </a:rPr>
            </a:br>
            <a:endParaRPr lang="sk-SK" sz="200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28592"/>
          </a:xfrm>
        </p:spPr>
        <p:txBody>
          <a:bodyPr>
            <a:normAutofit fontScale="55000" lnSpcReduction="20000"/>
          </a:bodyPr>
          <a:lstStyle/>
          <a:p>
            <a:pPr marL="177800" indent="-177800" algn="just">
              <a:lnSpc>
                <a:spcPct val="120000"/>
              </a:lnSpc>
              <a:buNone/>
            </a:pPr>
            <a:r>
              <a:rPr lang="sk-SK"/>
              <a:t>	</a:t>
            </a:r>
            <a:r>
              <a:rPr lang="sk-SK" sz="2700"/>
              <a:t>Pre úspešné riadenie si organizácia musí vytvoriť správnu organizačnú štruktúru. 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 sz="2700"/>
              <a:t>	P. F. </a:t>
            </a:r>
            <a:r>
              <a:rPr lang="sk-SK" sz="2700" err="1"/>
              <a:t>Drucker</a:t>
            </a:r>
            <a:r>
              <a:rPr lang="sk-SK" sz="2700"/>
              <a:t> prehlásil: </a:t>
            </a:r>
            <a:r>
              <a:rPr lang="sk-SK" sz="2700" i="1"/>
              <a:t>„Najjednoduchšia organizačná štruktúra, ktorá plní svoje poslanie, je to najlepšie, čím jednoduchšia je štruktúra, tým menej je toho, čo môže ísť zle“(</a:t>
            </a:r>
            <a:r>
              <a:rPr lang="sk-SK" sz="2700" i="1" err="1"/>
              <a:t>Drucker</a:t>
            </a:r>
            <a:r>
              <a:rPr lang="sk-SK" sz="2700" i="1"/>
              <a:t>, 1994).</a:t>
            </a:r>
            <a:endParaRPr lang="sk-SK" sz="2700"/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 sz="2700" b="1"/>
              <a:t>	Organizačná štruktúra </a:t>
            </a:r>
            <a:r>
              <a:rPr lang="sk-SK" sz="2700"/>
              <a:t>je </a:t>
            </a:r>
            <a:r>
              <a:rPr lang="sk-SK" sz="2700" b="1" i="1"/>
              <a:t>štruktúra: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700" b="1" i="1"/>
              <a:t> prvkov organizácie</a:t>
            </a:r>
            <a:r>
              <a:rPr lang="sk-SK" sz="2700"/>
              <a:t> – t. j. vedenia, útvarov, pracovísk atď.,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700"/>
              <a:t> a </a:t>
            </a:r>
            <a:r>
              <a:rPr lang="sk-SK" sz="2700" b="1" i="1"/>
              <a:t>vzťahov medzi nimi.</a:t>
            </a:r>
            <a:r>
              <a:rPr lang="sk-SK" sz="2700"/>
              <a:t> 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 sz="2700"/>
              <a:t>	</a:t>
            </a:r>
            <a:r>
              <a:rPr lang="sk-SK" sz="2700" b="1"/>
              <a:t>Úlohou organizačnej štruktúry </a:t>
            </a:r>
            <a:r>
              <a:rPr lang="sk-SK" sz="2700"/>
              <a:t>je teda organizačne </a:t>
            </a:r>
            <a:r>
              <a:rPr lang="sk-SK" sz="2700" b="1" i="1"/>
              <a:t>vymedziť základné prvky organizačného celku a definovať vzťahy medzi nimi. 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 sz="2700"/>
              <a:t>	</a:t>
            </a:r>
            <a:r>
              <a:rPr lang="sk-SK" sz="2700" b="1"/>
              <a:t>Cieľom </a:t>
            </a:r>
            <a:r>
              <a:rPr lang="sk-SK" sz="2700"/>
              <a:t>je vytvárať podmienky pre účinné riadenie.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 sz="2700"/>
              <a:t>	Organizačná štruktúra organizácie závisí od jej </a:t>
            </a:r>
            <a:r>
              <a:rPr lang="sk-SK" sz="2700" b="1" i="1"/>
              <a:t>účelu, veľkosti, rozsahu, členitosti, spôsobu deľby práce, deľby právomocí a zodpovednosti.</a:t>
            </a:r>
            <a:r>
              <a:rPr lang="sk-SK" sz="2700"/>
              <a:t> 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 sz="2700"/>
              <a:t>	Musí zohľadňovať svoje prostredie, nemôže byť nikdy statická, čiže </a:t>
            </a:r>
            <a:r>
              <a:rPr lang="sk-SK" sz="2700" b="1" i="1"/>
              <a:t>musí vychádzať vždy z danej situácie, tak, aby bola efektívna. 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 sz="2700"/>
              <a:t>	</a:t>
            </a:r>
            <a:r>
              <a:rPr lang="sk-SK" sz="2700" b="1"/>
              <a:t>Štruktúra organizácie</a:t>
            </a:r>
            <a:r>
              <a:rPr lang="sk-SK" sz="2700"/>
              <a:t> má byť podľa </a:t>
            </a:r>
            <a:r>
              <a:rPr lang="sk-SK" sz="2700" err="1"/>
              <a:t>Senewalda</a:t>
            </a:r>
            <a:r>
              <a:rPr lang="sk-SK" sz="2700"/>
              <a:t> vytvorená </a:t>
            </a:r>
            <a:r>
              <a:rPr lang="sk-SK" sz="2700" b="1"/>
              <a:t>podľa určitej logickej schémy,</a:t>
            </a:r>
            <a:r>
              <a:rPr lang="sk-SK" sz="2700"/>
              <a:t> ktorá zahrnie nielen všetky </a:t>
            </a:r>
            <a:r>
              <a:rPr lang="sk-SK" sz="2700" b="1" i="1"/>
              <a:t>primárne (hlavné) činnosti </a:t>
            </a:r>
            <a:r>
              <a:rPr lang="sk-SK" sz="2700" i="1"/>
              <a:t>(</a:t>
            </a:r>
            <a:r>
              <a:rPr lang="sk-SK" sz="2700" i="1" err="1"/>
              <a:t>core</a:t>
            </a:r>
            <a:r>
              <a:rPr lang="sk-SK" sz="2700" i="1"/>
              <a:t> </a:t>
            </a:r>
            <a:r>
              <a:rPr lang="sk-SK" sz="2700" i="1" err="1"/>
              <a:t>business</a:t>
            </a:r>
            <a:r>
              <a:rPr lang="sk-SK" sz="2700" i="1"/>
              <a:t>), </a:t>
            </a:r>
            <a:r>
              <a:rPr lang="sk-SK" sz="2700"/>
              <a:t>ale aj všetky </a:t>
            </a:r>
            <a:r>
              <a:rPr lang="sk-SK" sz="2700" b="1" i="1"/>
              <a:t>sekundárne (podporné) činnosti </a:t>
            </a:r>
            <a:r>
              <a:rPr lang="sk-SK" sz="2700" i="1"/>
              <a:t>(</a:t>
            </a:r>
            <a:r>
              <a:rPr lang="sk-SK" sz="2700" i="1" err="1"/>
              <a:t>Senewald</a:t>
            </a:r>
            <a:r>
              <a:rPr lang="sk-SK" sz="2700" i="1"/>
              <a:t>, 2011).</a:t>
            </a:r>
            <a:endParaRPr lang="sk-SK" sz="2700"/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 sz="2700"/>
              <a:t>	Organizačná štruktúra ako výsledok organizovania vytvára základňu na uskutočňovanie </a:t>
            </a:r>
            <a:r>
              <a:rPr lang="sk-SK" sz="2700" b="1"/>
              <a:t>procesu riadenia výkonných (operačných, prevádzkových) činností, </a:t>
            </a:r>
            <a:r>
              <a:rPr lang="sk-SK" sz="2700" b="1" i="1"/>
              <a:t>zjednodušuje a uľahčuje jeho priebeh.</a:t>
            </a:r>
            <a:r>
              <a:rPr lang="sk-SK" sz="2700"/>
              <a:t> 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 sz="2700"/>
              <a:t>	</a:t>
            </a:r>
            <a:r>
              <a:rPr lang="sk-SK" sz="2700" b="1"/>
              <a:t>Je teda dôležitým faktorom, ktorý výrazne ovplyvňuje efektívnosť riadenia i efektívnosť výkonných činností.</a:t>
            </a:r>
          </a:p>
          <a:p>
            <a:pPr algn="just">
              <a:lnSpc>
                <a:spcPct val="120000"/>
              </a:lnSpc>
            </a:pPr>
            <a:endParaRPr lang="sk-SK" sz="2700"/>
          </a:p>
        </p:txBody>
      </p:sp>
    </p:spTree>
    <p:extLst>
      <p:ext uri="{BB962C8B-B14F-4D97-AF65-F5344CB8AC3E}">
        <p14:creationId xmlns:p14="http://schemas.microsoft.com/office/powerpoint/2010/main" val="183218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pPr algn="ctr"/>
            <a:r>
              <a:rPr lang="sk-SK" sz="2000" b="1"/>
              <a:t>USPORIADANIE ORGANIZÁCIE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62500" lnSpcReduction="20000"/>
          </a:bodyPr>
          <a:lstStyle/>
          <a:p>
            <a:pPr marL="177800" indent="-177800" algn="just">
              <a:lnSpc>
                <a:spcPct val="120000"/>
              </a:lnSpc>
              <a:buNone/>
            </a:pPr>
            <a:r>
              <a:rPr lang="sk-SK"/>
              <a:t>	Organizačná štruktúra predstavuje formálny systém vzťahov v rámci organizácie, ktorý umožňuje </a:t>
            </a:r>
            <a:r>
              <a:rPr lang="sk-SK" b="1" i="1"/>
              <a:t>diferencovať a zároveň aj integrovať činnosti a pracovníkov</a:t>
            </a:r>
            <a:r>
              <a:rPr lang="sk-SK"/>
              <a:t>, vykonávajúcich tieto činnosti do jedného celku. 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/>
              <a:t>	Môžeme je preto chápať ako </a:t>
            </a:r>
            <a:r>
              <a:rPr lang="sk-SK" b="1"/>
              <a:t>formu usporiadania procesu deľby práce </a:t>
            </a:r>
            <a:r>
              <a:rPr lang="sk-SK"/>
              <a:t>pre racionálne zabezpečenie určitého potrebného počtu riadiacich a výkonných činností:</a:t>
            </a:r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/>
              <a:t>stanovenie a usporiadanie </a:t>
            </a:r>
            <a:r>
              <a:rPr lang="sk-SK" b="1" i="1"/>
              <a:t>všetkých činností</a:t>
            </a:r>
            <a:r>
              <a:rPr lang="sk-SK"/>
              <a:t>, </a:t>
            </a:r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/>
              <a:t>stanovenie </a:t>
            </a:r>
            <a:r>
              <a:rPr lang="sk-SK" b="1" i="1"/>
              <a:t>úloh</a:t>
            </a:r>
            <a:r>
              <a:rPr lang="sk-SK"/>
              <a:t> a </a:t>
            </a:r>
            <a:r>
              <a:rPr lang="sk-SK" b="1" i="1"/>
              <a:t>povinností, právomoci a zodpovednosti</a:t>
            </a:r>
            <a:r>
              <a:rPr lang="sk-SK"/>
              <a:t> vedúcim a zamestnancom, </a:t>
            </a:r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/>
              <a:t>zaistenie deľby práce podľa </a:t>
            </a:r>
            <a:r>
              <a:rPr lang="sk-SK" b="1" i="1"/>
              <a:t>špecializovaných činností, </a:t>
            </a:r>
            <a:endParaRPr lang="sk-SK"/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/>
              <a:t>preskupenie činností s cieľom </a:t>
            </a:r>
            <a:r>
              <a:rPr lang="sk-SK" b="1" i="1"/>
              <a:t>zladenosti a efektívnosti</a:t>
            </a:r>
            <a:r>
              <a:rPr lang="sk-SK"/>
              <a:t>, </a:t>
            </a:r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/>
              <a:t>koordinovanie </a:t>
            </a:r>
            <a:r>
              <a:rPr lang="sk-SK"/>
              <a:t>činností ľudí, úloh a formálnych vzťahov, </a:t>
            </a:r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/>
              <a:t>zabezpečenie efektívneho </a:t>
            </a:r>
            <a:r>
              <a:rPr lang="sk-SK" b="1" i="1"/>
              <a:t>informačného systému.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/>
              <a:t>	Podľa </a:t>
            </a:r>
            <a:r>
              <a:rPr lang="sk-SK" err="1"/>
              <a:t>Míku</a:t>
            </a:r>
            <a:r>
              <a:rPr lang="sk-SK"/>
              <a:t> sa väčšina autorov zhoduje na dôležitosti takých </a:t>
            </a:r>
            <a:r>
              <a:rPr lang="sk-SK" b="1"/>
              <a:t>zásad usporiadania organizácie,</a:t>
            </a:r>
            <a:r>
              <a:rPr lang="sk-SK"/>
              <a:t> ako sú </a:t>
            </a:r>
            <a:r>
              <a:rPr lang="sk-SK" i="1"/>
              <a:t>(</a:t>
            </a:r>
            <a:r>
              <a:rPr lang="sk-SK" i="1" err="1"/>
              <a:t>Míka</a:t>
            </a:r>
            <a:r>
              <a:rPr lang="sk-SK" i="1"/>
              <a:t>, 2006): </a:t>
            </a:r>
            <a:endParaRPr lang="sk-SK"/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/>
              <a:t>zameranie na ciele,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/>
              <a:t>špecializácia a koordinácia,</a:t>
            </a:r>
            <a:r>
              <a:rPr lang="sk-SK" i="1"/>
              <a:t>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/>
              <a:t>celistvosť a jedinečnosť,</a:t>
            </a:r>
            <a:r>
              <a:rPr lang="sk-SK" i="1"/>
              <a:t> </a:t>
            </a:r>
          </a:p>
          <a:p>
            <a:pPr marL="177800" lvl="0" indent="-1778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/>
              <a:t>komunikácia,</a:t>
            </a:r>
            <a:endParaRPr lang="sk-SK" i="1"/>
          </a:p>
          <a:p>
            <a:pPr marL="177800" lvl="0" indent="-1778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/>
              <a:t>zásada delegovania.</a:t>
            </a:r>
            <a:endParaRPr lang="sk-SK" i="1"/>
          </a:p>
          <a:p>
            <a:pPr marL="177800" indent="-177800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066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br>
              <a:rPr lang="sk-SK" sz="2000"/>
            </a:br>
            <a:r>
              <a:rPr lang="sk-SK" sz="2000" b="1">
                <a:solidFill>
                  <a:schemeClr val="tx1"/>
                </a:solidFill>
              </a:rPr>
              <a:t>ZAČLENENIE PRVKOV BEZPEČNOSTNÉHO MANAŽMENTU DO ORGANIZAČNEJ ŠTRUKTÚRY</a:t>
            </a:r>
            <a:endParaRPr lang="sk-SK" sz="200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sk-SK"/>
              <a:t>	Pri projektovaní štruktúry organizácie by sa mala rešpektovať skutočnosť, že pre jej fungovanie má zaistenie bezpečnosti vysoký význam nielen z pohľadu celej organizácie a jej jednotlivých zamestnancov</a:t>
            </a:r>
            <a:r>
              <a:rPr lang="sk-SK" i="1"/>
              <a:t>,</a:t>
            </a:r>
            <a:r>
              <a:rPr lang="sk-SK"/>
              <a:t> ale aj zo strany spolupracujúcich organizácií a širokého okolia. </a:t>
            </a:r>
          </a:p>
          <a:p>
            <a:pPr algn="just">
              <a:lnSpc>
                <a:spcPct val="120000"/>
              </a:lnSpc>
              <a:buNone/>
            </a:pPr>
            <a:r>
              <a:rPr lang="sk-SK"/>
              <a:t>	Na bezpečnostnú funkciu podniku upozorňoval už Henry </a:t>
            </a:r>
            <a:r>
              <a:rPr lang="sk-SK" err="1"/>
              <a:t>Fayol</a:t>
            </a:r>
            <a:r>
              <a:rPr lang="sk-SK"/>
              <a:t>.</a:t>
            </a:r>
          </a:p>
          <a:p>
            <a:pPr algn="just">
              <a:lnSpc>
                <a:spcPct val="120000"/>
              </a:lnSpc>
              <a:buNone/>
            </a:pPr>
            <a:r>
              <a:rPr lang="sk-SK"/>
              <a:t>	V súčasnosti sa </a:t>
            </a:r>
            <a:r>
              <a:rPr lang="sk-SK" b="1"/>
              <a:t>bezpečnostná funkcia organizácie </a:t>
            </a:r>
            <a:r>
              <a:rPr lang="sk-SK"/>
              <a:t>vníma ako dvojsmerná:</a:t>
            </a:r>
          </a:p>
          <a:p>
            <a:pPr marL="273050" lvl="0" indent="-273050" algn="just">
              <a:lnSpc>
                <a:spcPct val="120000"/>
              </a:lnSpc>
              <a:buFont typeface="+mj-lt"/>
              <a:buAutoNum type="arabicPeriod"/>
            </a:pPr>
            <a:r>
              <a:rPr lang="sk-SK" b="1"/>
              <a:t>z hľadiska bezpečnosti pre organizáciu:</a:t>
            </a:r>
            <a:endParaRPr lang="sk-SK"/>
          </a:p>
          <a:p>
            <a:pPr marL="534988" lvl="0" indent="-261938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sk-SK"/>
              <a:t>schopnosť odolávať vonkajším rizikám, napr. bezpečnosť priestorov a objektov, bezpečnosť osôb a majetku,</a:t>
            </a:r>
          </a:p>
          <a:p>
            <a:pPr marL="534988" lvl="0" indent="-261938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sk-SK"/>
              <a:t>schopnosť odolávať vnútorným rizikám, napr. bezpečnosť práce, informačná bezpečnosť, bezpečnosť prevádzky, a pod.,</a:t>
            </a:r>
          </a:p>
          <a:p>
            <a:pPr marL="273050" lvl="0" indent="-273050" algn="just">
              <a:lnSpc>
                <a:spcPct val="120000"/>
              </a:lnSpc>
              <a:buFont typeface="+mj-lt"/>
              <a:buAutoNum type="arabicPeriod" startAt="2"/>
            </a:pPr>
            <a:r>
              <a:rPr lang="sk-SK" b="1"/>
              <a:t>z hľadiska bezpečnosti pre okolie, v ktorom funguje </a:t>
            </a:r>
            <a:r>
              <a:rPr lang="sk-SK"/>
              <a:t>– schopnosť zabrániť ohrození bezpečnosti vonkajšieho prostredia (napr. priemyselnými haváriami, emisiami, odpadom, a pod.).</a:t>
            </a:r>
          </a:p>
          <a:p>
            <a:pPr marL="27305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/>
              <a:t>Každá organizácia musí teda medzi prvky celkovej organizačnej štruktúry zaradiť aj </a:t>
            </a:r>
            <a:r>
              <a:rPr lang="sk-SK" b="1"/>
              <a:t>štruktúry bezpečnostného manažmentu</a:t>
            </a:r>
            <a:r>
              <a:rPr lang="sk-SK"/>
              <a:t>, ktorých funkciou je </a:t>
            </a:r>
            <a:r>
              <a:rPr lang="sk-SK" b="1" i="1"/>
              <a:t>manažérstvo bezpečnosti</a:t>
            </a:r>
            <a:r>
              <a:rPr lang="sk-SK" i="1"/>
              <a:t>. </a:t>
            </a:r>
          </a:p>
          <a:p>
            <a:pPr marL="27305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sk-SK"/>
          </a:p>
          <a:p>
            <a:pPr algn="just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897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228968"/>
          </a:xfrm>
        </p:spPr>
        <p:txBody>
          <a:bodyPr>
            <a:normAutofit/>
          </a:bodyPr>
          <a:lstStyle/>
          <a:p>
            <a:pPr algn="ctr"/>
            <a:r>
              <a:rPr lang="sk-SK" sz="2800" b="1"/>
              <a:t>3.</a:t>
            </a:r>
            <a:br>
              <a:rPr lang="sk-SK" sz="2800" b="1"/>
            </a:br>
            <a:r>
              <a:rPr lang="sk-SK" sz="2800" b="1"/>
              <a:t>PROSTREDIE ORGANIZÁCIE</a:t>
            </a:r>
          </a:p>
        </p:txBody>
      </p:sp>
    </p:spTree>
    <p:extLst>
      <p:ext uri="{BB962C8B-B14F-4D97-AF65-F5344CB8AC3E}">
        <p14:creationId xmlns:p14="http://schemas.microsoft.com/office/powerpoint/2010/main" val="20289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/>
          </a:bodyPr>
          <a:lstStyle/>
          <a:p>
            <a:pPr algn="ctr"/>
            <a:r>
              <a:rPr lang="sk-SK" sz="2000" b="1"/>
              <a:t>PROSTREDIE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184576"/>
          </a:xfrm>
        </p:spPr>
        <p:txBody>
          <a:bodyPr>
            <a:normAutofit fontScale="62500" lnSpcReduction="20000"/>
          </a:bodyPr>
          <a:lstStyle/>
          <a:p>
            <a:pPr marL="180975" indent="-180975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Prostredie predstavuje v danom priestore 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súhrn podmienok, v ktorých niečo existuje, v ktorých sa niečo koná, situáciu, okolnosti, v ktorých niekto žije, niečo sa deje. </a:t>
            </a:r>
          </a:p>
          <a:p>
            <a:pPr marL="180975" indent="-180975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	Prostredie je 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podmienkou existencie každého referenčného objektu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, tvoria ho všetky vonkajšie a vnútorné faktory a podmienky, ktoré môžu organizáciu ovplyvňovať. </a:t>
            </a:r>
          </a:p>
          <a:p>
            <a:pPr marL="180975" indent="-180975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	Každý referenčný objekt je </a:t>
            </a:r>
            <a:r>
              <a:rPr lang="sk-SK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umiestnený v určitom prostredí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, ktoré predstavuje 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vonkajšie prostredie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0975" indent="-180975" algn="just" eaLnBrk="0" fontAlgn="base" hangingPunct="0">
              <a:lnSpc>
                <a:spcPct val="120000"/>
              </a:lnSpc>
              <a:buNone/>
            </a:pP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	Prostredie </a:t>
            </a:r>
            <a:r>
              <a:rPr lang="sk-SK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vo vnútri objektu 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tvorí 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vnútorné prostredie. </a:t>
            </a:r>
          </a:p>
          <a:p>
            <a:pPr marL="180975" indent="-180975" algn="just" eaLnBrk="0" fontAlgn="base" hangingPunct="0">
              <a:lnSpc>
                <a:spcPct val="120000"/>
              </a:lnSpc>
              <a:buNone/>
            </a:pP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	Organizácie rôznych typov a veľkostí sa stretávajú s rozličnými vonkajšími a vnútornými faktormi a vplyvmi, ktoré vytvárajú 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neistotu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, či a kedy dosiahnu svoje ciele. </a:t>
            </a:r>
          </a:p>
          <a:p>
            <a:pPr marL="180975" indent="-180975" algn="just" eaLnBrk="0" fontAlgn="base" hangingPunct="0">
              <a:lnSpc>
                <a:spcPct val="120000"/>
              </a:lnSpc>
              <a:buNone/>
            </a:pP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Účinok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, ktorý táto 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neistota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 má na zámery (ciele) organizácie, predstavuje 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riziko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0975" indent="-180975" algn="just" eaLnBrk="0" fontAlgn="base" hangingPunct="0">
              <a:lnSpc>
                <a:spcPct val="120000"/>
              </a:lnSpc>
              <a:buNone/>
            </a:pP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	V jednom i druhom prostredí je 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množstvo faktorov, 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ktoré na jednej strane môžu napomáhať tvorbe 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zisku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, na druhej strane však môžu predstavovať </a:t>
            </a:r>
            <a:r>
              <a:rPr lang="sk-SK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nežiaduce udalosti,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 ktoré môžu negatívne ovplyvniť dosiahnutie stanovených cieľov.</a:t>
            </a:r>
          </a:p>
          <a:p>
            <a:pPr marL="180975" indent="-180975" algn="just" fontAlgn="base">
              <a:lnSpc>
                <a:spcPct val="120000"/>
              </a:lnSpc>
              <a:buNone/>
            </a:pP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	Organizácia či objekt existujúci v neistom, stále sa meniacom prostredí, musí mať </a:t>
            </a:r>
            <a:r>
              <a:rPr lang="sk-SK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schopnosť prispôsobiť sa, alebo zmeniť</a:t>
            </a:r>
            <a:r>
              <a:rPr lang="sk-SK" sz="2500">
                <a:latin typeface="Times New Roman" panose="02020603050405020304" pitchFamily="18" charset="0"/>
                <a:cs typeface="Times New Roman" panose="02020603050405020304" pitchFamily="18" charset="0"/>
              </a:rPr>
              <a:t> sa v záujme dosiahnutia určitého súladu vlastnej činnosti, vlastných cieľov s podmienkami okolia, ktoré sa menia a ktoré môžu byť zdrojom narušenia stability so všetkými svojimi vplyvmi na jednotlivé faktory širšieho a bezprostredného externého prostredia. </a:t>
            </a:r>
          </a:p>
          <a:p>
            <a:pPr marL="180975" indent="-180975" algn="just">
              <a:lnSpc>
                <a:spcPct val="120000"/>
              </a:lnSpc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55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ZLOŽKY PROSTREDIA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00239"/>
            <a:ext cx="8229600" cy="3589001"/>
          </a:xfrm>
        </p:spPr>
        <p:txBody>
          <a:bodyPr>
            <a:normAutofit fontScale="62500" lnSpcReduction="20000"/>
          </a:bodyPr>
          <a:lstStyle/>
          <a:p>
            <a:pPr marL="265113" indent="-265113" algn="just">
              <a:lnSpc>
                <a:spcPct val="120000"/>
              </a:lnSpc>
              <a:buNone/>
            </a:pPr>
            <a:r>
              <a:rPr lang="sk-SK" b="1"/>
              <a:t>	</a:t>
            </a:r>
          </a:p>
          <a:p>
            <a:pPr marL="265113" indent="-265113" algn="just">
              <a:lnSpc>
                <a:spcPct val="120000"/>
              </a:lnSpc>
              <a:buNone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	Prostredie referenčného objektu (organizácie) možno deliť na </a:t>
            </a:r>
            <a:r>
              <a:rPr lang="sk-SK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Míka</a:t>
            </a:r>
            <a:r>
              <a:rPr lang="sk-SK" i="1">
                <a:latin typeface="Times New Roman" panose="02020603050405020304" pitchFamily="18" charset="0"/>
                <a:cs typeface="Times New Roman" panose="02020603050405020304" pitchFamily="18" charset="0"/>
              </a:rPr>
              <a:t>, 2006)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65113" lvl="0" indent="-265113" algn="just">
              <a:lnSpc>
                <a:spcPct val="120000"/>
              </a:lnSpc>
              <a:buFont typeface="+mj-lt"/>
              <a:buAutoNum type="arabicPeriod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Vonkajšie (externé) prostredie (</a:t>
            </a:r>
            <a:r>
              <a:rPr 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okolie, geografická oblasť okolo niečoho, v blízkosti niečoho)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lvl="0" indent="-277813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globálne prostredie</a:t>
            </a:r>
          </a:p>
          <a:p>
            <a:pPr marL="542925" lvl="0" indent="-277813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širšie vonkajšie prostredie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err="1">
                <a:latin typeface="Times New Roman" panose="02020603050405020304" pitchFamily="18" charset="0"/>
                <a:cs typeface="Times New Roman" panose="02020603050405020304" pitchFamily="18" charset="0"/>
              </a:rPr>
              <a:t>makroprostredie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542925" lvl="0" indent="-277813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bezprostredné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(interakčné, odvetvové) </a:t>
            </a:r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vonkajšie prostredie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 – mezzoprostredie.</a:t>
            </a:r>
            <a:endParaRPr 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0" indent="-265113" algn="just">
              <a:lnSpc>
                <a:spcPct val="120000"/>
              </a:lnSpc>
              <a:buFont typeface="+mj-lt"/>
              <a:buAutoNum type="arabicPeriod" startAt="2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Vnútorné (interné) prostredie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mikroprostredie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(vo vnútri niečoho).</a:t>
            </a:r>
          </a:p>
          <a:p>
            <a:pPr marL="273050" lvl="0" indent="-27305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Podľa STN ISO 31000:2014 možno externé prostredie rozdeľovať podľa úrovní na:</a:t>
            </a:r>
          </a:p>
          <a:p>
            <a:pPr marL="534988" lvl="0" indent="-261938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medzinárodnú,</a:t>
            </a:r>
          </a:p>
          <a:p>
            <a:pPr marL="534988" lvl="0" indent="-261938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národnú, </a:t>
            </a:r>
          </a:p>
          <a:p>
            <a:pPr marL="534988" lvl="0" indent="-261938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regionálnu,</a:t>
            </a:r>
          </a:p>
          <a:p>
            <a:pPr marL="534988" lvl="0" indent="-261938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miestnu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BEZPEČNOSTNÉ PROSTREDIE</a:t>
            </a:r>
            <a:endParaRPr lang="sk-SK" sz="200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55000" lnSpcReduction="20000"/>
          </a:bodyPr>
          <a:lstStyle/>
          <a:p>
            <a:pPr marL="180975" indent="-180975" algn="just">
              <a:lnSpc>
                <a:spcPct val="120000"/>
              </a:lnSpc>
              <a:buNone/>
            </a:pPr>
            <a:r>
              <a:rPr 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Bezpečnostné prostredie </a:t>
            </a:r>
            <a:r>
              <a:rPr lang="sk-SK" sz="290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k-SK" sz="2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súbor faktorov vnútorného a vonkajšieho prostredia referenčného objektu, </a:t>
            </a:r>
            <a:r>
              <a:rPr lang="sk-SK" sz="2900">
                <a:latin typeface="Times New Roman" panose="02020603050405020304" pitchFamily="18" charset="0"/>
                <a:cs typeface="Times New Roman" panose="02020603050405020304" pitchFamily="18" charset="0"/>
              </a:rPr>
              <a:t>ktoré ovplyvňujú jeho </a:t>
            </a:r>
            <a:r>
              <a:rPr lang="sk-SK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bezpečnosť</a:t>
            </a:r>
            <a:r>
              <a:rPr lang="sk-SK" sz="29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0975" indent="-180975" algn="just">
              <a:lnSpc>
                <a:spcPct val="120000"/>
              </a:lnSpc>
              <a:buNone/>
            </a:pPr>
            <a:r>
              <a:rPr lang="sk-SK" sz="2900">
                <a:latin typeface="Times New Roman" panose="02020603050405020304" pitchFamily="18" charset="0"/>
                <a:cs typeface="Times New Roman" panose="02020603050405020304" pitchFamily="18" charset="0"/>
              </a:rPr>
              <a:t>	Je ním možné rozumieť </a:t>
            </a:r>
            <a:r>
              <a:rPr lang="sk-SK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priestor nachádzajúci sa vo vnútri i mimo referenčného objektu,</a:t>
            </a:r>
            <a:r>
              <a:rPr lang="sk-SK" sz="2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 ktorom sa: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realizujú a stretávajú jeho bezpečnostné záujmy so záujmami iných aktérov,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uskutočňujú bezpečnostné vzťahy a procesy, ktoré majú významný vplyv na úroveň bezpečnosti.</a:t>
            </a:r>
          </a:p>
          <a:p>
            <a:pPr marL="180975" indent="-180975" algn="just">
              <a:lnSpc>
                <a:spcPct val="120000"/>
              </a:lnSpc>
              <a:buNone/>
            </a:pPr>
            <a:r>
              <a:rPr lang="sk-SK" sz="2900" b="1">
                <a:latin typeface="Times New Roman" pitchFamily="18" charset="0"/>
                <a:cs typeface="Times New Roman" pitchFamily="18" charset="0"/>
              </a:rPr>
              <a:t>	Bezpečnostné prostredie </a:t>
            </a:r>
            <a:r>
              <a:rPr lang="sk-SK" sz="2900">
                <a:latin typeface="Times New Roman" panose="02020603050405020304" pitchFamily="18" charset="0"/>
                <a:cs typeface="Times New Roman" panose="02020603050405020304" pitchFamily="18" charset="0"/>
              </a:rPr>
              <a:t>je dynamickým komplexom tvoreným: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geografickou charakteristikou referenčného objektu, 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sk-SK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aktérmi bezpečnostného prostredia a ich vzájomnými vzťahmi –</a:t>
            </a:r>
            <a:r>
              <a:rPr lang="sk-SK" sz="2900">
                <a:latin typeface="Times New Roman" panose="02020603050405020304" pitchFamily="18" charset="0"/>
                <a:cs typeface="Times New Roman" panose="02020603050405020304" pitchFamily="18" charset="0"/>
              </a:rPr>
              <a:t> subjekty, ktoré sa v ňom  nachádzajú a pôsobia a majú rôzne zámery, záujmy, vzťahy, vykonávajú rôzne činnosti,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sk-SK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existenciou a pôsobením vonkajších a vnútorných bezpečnostných rizík</a:t>
            </a:r>
            <a:r>
              <a:rPr lang="sk-SK" sz="2900">
                <a:latin typeface="Times New Roman" panose="02020603050405020304" pitchFamily="18" charset="0"/>
                <a:cs typeface="Times New Roman" panose="02020603050405020304" pitchFamily="18" charset="0"/>
              </a:rPr>
              <a:t> – ďalšie podmienky a činitele (faktory), ktoré rozličným spôsobom priamo i nepriamo ovplyvňujú stav bezpečnosti.</a:t>
            </a:r>
          </a:p>
          <a:p>
            <a:pPr marL="180975" indent="-180975" algn="just">
              <a:lnSpc>
                <a:spcPct val="120000"/>
              </a:lnSpc>
              <a:buNone/>
            </a:pPr>
            <a:r>
              <a:rPr lang="sk-SK" sz="2900" b="1">
                <a:latin typeface="Times New Roman" pitchFamily="18" charset="0"/>
                <a:cs typeface="Times New Roman" pitchFamily="18" charset="0"/>
              </a:rPr>
              <a:t>	Z hľadiska geografického a geopolitického rozsahu je definova</a:t>
            </a:r>
            <a:r>
              <a:rPr lang="sk-SK" sz="2900">
                <a:latin typeface="Times New Roman" pitchFamily="18" charset="0"/>
                <a:cs typeface="Times New Roman" pitchFamily="18" charset="0"/>
              </a:rPr>
              <a:t>né </a:t>
            </a:r>
            <a:r>
              <a:rPr lang="sk-SK" sz="2900" b="1">
                <a:latin typeface="Times New Roman" pitchFamily="18" charset="0"/>
                <a:cs typeface="Times New Roman" pitchFamily="18" charset="0"/>
              </a:rPr>
              <a:t>bezpečnostné prostredie SR: 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900" b="1" i="1">
                <a:latin typeface="Times New Roman" pitchFamily="18" charset="0"/>
                <a:cs typeface="Times New Roman" pitchFamily="18" charset="0"/>
              </a:rPr>
              <a:t>globálne (celosvetové),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900" b="1" i="1">
                <a:latin typeface="Times New Roman" pitchFamily="18" charset="0"/>
                <a:cs typeface="Times New Roman" pitchFamily="18" charset="0"/>
              </a:rPr>
              <a:t>európske (euroatlantické),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900" b="1" i="1">
                <a:latin typeface="Times New Roman" pitchFamily="18" charset="0"/>
                <a:cs typeface="Times New Roman" pitchFamily="18" charset="0"/>
              </a:rPr>
              <a:t>regionálne (stredoeurópske),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900" b="1" i="1">
                <a:latin typeface="Times New Roman" pitchFamily="18" charset="0"/>
                <a:cs typeface="Times New Roman" pitchFamily="18" charset="0"/>
              </a:rPr>
              <a:t>vnútroštátne</a:t>
            </a:r>
            <a:r>
              <a:rPr lang="sk-SK" sz="2900" i="1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921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itchFamily="18" charset="0"/>
                <a:cs typeface="Times New Roman" pitchFamily="18" charset="0"/>
              </a:rPr>
              <a:t>ŠTRUKTÚRA BEZPEČNOSTNÉHO PROSTREDIA</a:t>
            </a:r>
            <a:endParaRPr lang="sk-SK" sz="2000" b="1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70000" lnSpcReduction="20000"/>
          </a:bodyPr>
          <a:lstStyle/>
          <a:p>
            <a:pPr marL="268288" indent="0" algn="just">
              <a:lnSpc>
                <a:spcPct val="120000"/>
              </a:lnSpc>
              <a:spcBef>
                <a:spcPts val="200"/>
              </a:spcBef>
              <a:buNone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Štruktúra bezpečnostného prostredia bude vždy závislá od </a:t>
            </a:r>
            <a:r>
              <a:rPr lang="sk-SK" b="1">
                <a:latin typeface="Times New Roman" pitchFamily="18" charset="0"/>
                <a:cs typeface="Times New Roman" pitchFamily="18" charset="0"/>
              </a:rPr>
              <a:t>charakteru a štruktúry referenčného objektu. </a:t>
            </a:r>
          </a:p>
          <a:p>
            <a:pPr marL="268288" indent="0" algn="just">
              <a:lnSpc>
                <a:spcPct val="120000"/>
              </a:lnSpc>
              <a:spcBef>
                <a:spcPts val="200"/>
              </a:spcBef>
              <a:buNone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Čím </a:t>
            </a:r>
            <a:r>
              <a:rPr lang="sk-SK" b="1">
                <a:latin typeface="Times New Roman" pitchFamily="18" charset="0"/>
                <a:cs typeface="Times New Roman" pitchFamily="18" charset="0"/>
              </a:rPr>
              <a:t>väčšia a zložitejšia bude štruktúra referenčného objektu,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i="1">
                <a:latin typeface="Times New Roman" pitchFamily="18" charset="0"/>
                <a:cs typeface="Times New Roman" pitchFamily="18" charset="0"/>
              </a:rPr>
              <a:t>tým aj geografické hranice i štruktúra prostredia budú rozsiahlejšie,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napr. bezpečnostné prostredie samostatného objektu bude mať iný charakter a dosah, ako bezpečnostné prostredie organizácie (podniku, obce, mesta apod.) alebo ako bezpečnostné prostredie okresu, kraja, štátu.</a:t>
            </a:r>
          </a:p>
          <a:p>
            <a:pPr marL="268288" indent="0" algn="just">
              <a:lnSpc>
                <a:spcPct val="120000"/>
              </a:lnSpc>
              <a:spcBef>
                <a:spcPts val="200"/>
              </a:spcBef>
              <a:buNone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Vo výkladovom slovníku terminológie bezpečnostného manažmentu sa </a:t>
            </a:r>
            <a:r>
              <a:rPr lang="sk-SK" b="1">
                <a:latin typeface="Times New Roman" pitchFamily="18" charset="0"/>
                <a:cs typeface="Times New Roman" pitchFamily="18" charset="0"/>
              </a:rPr>
              <a:t>bezpečnostné prostredie 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rozdeľuje na:</a:t>
            </a:r>
          </a:p>
          <a:p>
            <a:pPr marL="266700" lvl="0" indent="-266700" algn="just">
              <a:lnSpc>
                <a:spcPct val="120000"/>
              </a:lnSpc>
              <a:buFont typeface="+mj-lt"/>
              <a:buAutoNum type="alphaLcPeriod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Vonkajšie (externé) bezpečnostné prostredie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– zahŕňajúce okolie referenčného objektu, konkrétnu lokalitu, mesto a jeho štvrte, obec, a pod.</a:t>
            </a:r>
          </a:p>
          <a:p>
            <a:pPr marL="450850" lvl="0" indent="-184150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vzdialené vonkajšie bezpečnostné prostredie.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450850" lvl="0" indent="-184150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bližšie (interakčné) vonkajšie bezpečnostné prostredie.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266700" lvl="0" indent="-266700" algn="just">
              <a:lnSpc>
                <a:spcPct val="120000"/>
              </a:lnSpc>
              <a:buFont typeface="+mj-lt"/>
              <a:buAutoNum type="alphaLcPeriod" startAt="2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Vnútorné (interné) bezpečnostné prostredie  - 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vymedzené sociálnymi a fyzikálnymi činiteľmi vzťahujúcimi sa k objektu, ktorý má byť chránený.</a:t>
            </a:r>
          </a:p>
        </p:txBody>
      </p:sp>
    </p:spTree>
    <p:extLst>
      <p:ext uri="{BB962C8B-B14F-4D97-AF65-F5344CB8AC3E}">
        <p14:creationId xmlns:p14="http://schemas.microsoft.com/office/powerpoint/2010/main" val="250570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492664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VONKAJŠIE (EXTERNÉ) PROSTREDIE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40000" lnSpcReduction="20000"/>
          </a:bodyPr>
          <a:lstStyle/>
          <a:p>
            <a:pPr marL="273050" indent="-273050" algn="just">
              <a:lnSpc>
                <a:spcPct val="120000"/>
              </a:lnSpc>
              <a:buNone/>
            </a:pPr>
            <a:r>
              <a:rPr lang="sk-SK" b="1"/>
              <a:t>	</a:t>
            </a:r>
            <a:r>
              <a:rPr lang="sk-SK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Externé súvislosti </a:t>
            </a:r>
            <a:r>
              <a:rPr lang="sk-SK" sz="3500">
                <a:latin typeface="Times New Roman" panose="02020603050405020304" pitchFamily="18" charset="0"/>
                <a:cs typeface="Times New Roman" panose="02020603050405020304" pitchFamily="18" charset="0"/>
              </a:rPr>
              <a:t>predstavujú </a:t>
            </a: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vzťah organizácie k externému prostrediu</a:t>
            </a:r>
            <a:r>
              <a:rPr lang="sk-SK" sz="3500">
                <a:latin typeface="Times New Roman" panose="02020603050405020304" pitchFamily="18" charset="0"/>
                <a:cs typeface="Times New Roman" panose="02020603050405020304" pitchFamily="18" charset="0"/>
              </a:rPr>
              <a:t>, v ktorom organizácia chce dosiahnuť svoje zámery. </a:t>
            </a:r>
          </a:p>
          <a:p>
            <a:pPr marL="268288" indent="-268288" algn="just" eaLnBrk="0" fontAlgn="base" hangingPunct="0">
              <a:buNone/>
            </a:pPr>
            <a:r>
              <a:rPr lang="sk-SK" sz="35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Externé súvislosti </a:t>
            </a:r>
            <a:r>
              <a:rPr lang="sk-SK" sz="3500">
                <a:latin typeface="Times New Roman" panose="02020603050405020304" pitchFamily="18" charset="0"/>
                <a:cs typeface="Times New Roman" panose="02020603050405020304" pitchFamily="18" charset="0"/>
              </a:rPr>
              <a:t>podľa STN 31000 predstavujú </a:t>
            </a:r>
            <a:r>
              <a:rPr lang="sk-SK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externé prostredie, </a:t>
            </a:r>
            <a:r>
              <a:rPr lang="sk-SK" sz="3500">
                <a:latin typeface="Times New Roman" panose="02020603050405020304" pitchFamily="18" charset="0"/>
                <a:cs typeface="Times New Roman" panose="02020603050405020304" pitchFamily="18" charset="0"/>
              </a:rPr>
              <a:t>v ktorom organizácia chce dosiahnuť svoje zámery. </a:t>
            </a:r>
          </a:p>
          <a:p>
            <a:pPr marL="268288" indent="-268288" algn="just" eaLnBrk="0" fontAlgn="base" hangingPunct="0">
              <a:buNone/>
            </a:pPr>
            <a:r>
              <a:rPr lang="sk-SK" sz="3500">
                <a:latin typeface="Times New Roman" panose="02020603050405020304" pitchFamily="18" charset="0"/>
                <a:cs typeface="Times New Roman" panose="02020603050405020304" pitchFamily="18" charset="0"/>
              </a:rPr>
              <a:t>	Z podnikateľského hľadiska môžu </a:t>
            </a:r>
            <a:r>
              <a:rPr lang="sk-SK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faktory externého prostredia</a:t>
            </a:r>
            <a:r>
              <a:rPr lang="sk-SK" sz="3500">
                <a:latin typeface="Times New Roman" panose="02020603050405020304" pitchFamily="18" charset="0"/>
                <a:cs typeface="Times New Roman" panose="02020603050405020304" pitchFamily="18" charset="0"/>
              </a:rPr>
              <a:t> predstavovať </a:t>
            </a: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príležitosti,</a:t>
            </a:r>
            <a:r>
              <a:rPr lang="sk-SK" sz="3500">
                <a:latin typeface="Times New Roman" panose="02020603050405020304" pitchFamily="18" charset="0"/>
                <a:cs typeface="Times New Roman" panose="02020603050405020304" pitchFamily="18" charset="0"/>
              </a:rPr>
              <a:t> na druhej strane však môžu pre podnikanie znamenať </a:t>
            </a: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nebezpečenstvá</a:t>
            </a:r>
            <a:r>
              <a:rPr lang="sk-SK" sz="3500">
                <a:latin typeface="Times New Roman" panose="02020603050405020304" pitchFamily="18" charset="0"/>
                <a:cs typeface="Times New Roman" panose="02020603050405020304" pitchFamily="18" charset="0"/>
              </a:rPr>
              <a:t>, ktoré prinášajú straty. </a:t>
            </a:r>
          </a:p>
          <a:p>
            <a:pPr marL="273050" indent="-273050" algn="just">
              <a:lnSpc>
                <a:spcPct val="120000"/>
              </a:lnSpc>
              <a:buNone/>
            </a:pPr>
            <a:r>
              <a:rPr lang="sk-SK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	Hodnotenie externých súvislostí organizácie môže zahŕňať:</a:t>
            </a:r>
          </a:p>
          <a:p>
            <a:pPr marL="268288" lvl="0" indent="-268288" algn="just" eaLnBrk="0" fontAlgn="base" hangingPunct="0">
              <a:lnSpc>
                <a:spcPct val="120000"/>
              </a:lnSpc>
              <a:buFont typeface="+mj-lt"/>
              <a:buAutoNum type="alphaLcPeriod"/>
            </a:pPr>
            <a:r>
              <a:rPr lang="sk-SK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Faktory prostredia na medzinárodnej, národnej, regionálnej alebo miestnej úrovni: </a:t>
            </a:r>
          </a:p>
          <a:p>
            <a:pPr marL="534988" lvl="0" indent="-271463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sociálne faktory</a:t>
            </a:r>
            <a:r>
              <a:rPr lang="sk-SK" sz="35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534988" lvl="0" indent="-271463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politické faktory,</a:t>
            </a:r>
            <a:r>
              <a:rPr lang="sk-SK" sz="3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4988" lvl="0" indent="-271463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právne faktory,</a:t>
            </a:r>
            <a:r>
              <a:rPr lang="sk-SK" sz="3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4988" lvl="0" indent="-271463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kultúrne faktory </a:t>
            </a:r>
          </a:p>
          <a:p>
            <a:pPr marL="534988" indent="-271463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ekonomické a finančné faktory, </a:t>
            </a:r>
          </a:p>
          <a:p>
            <a:pPr marL="534988" lvl="0" indent="-271463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technické faktory</a:t>
            </a:r>
            <a:r>
              <a:rPr lang="sk-SK" sz="35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4988" lvl="0" indent="-271463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prírodné</a:t>
            </a:r>
            <a:r>
              <a:rPr lang="sk-SK" sz="3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faktory</a:t>
            </a:r>
            <a:r>
              <a:rPr lang="sk-SK" sz="35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534988" lvl="0" indent="-271463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ekologické faktory,</a:t>
            </a:r>
            <a:r>
              <a:rPr lang="sk-SK" sz="3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4988" lvl="0" indent="-271463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konkurenčné faktory.</a:t>
            </a:r>
            <a:r>
              <a:rPr lang="sk-SK" sz="3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68288" lvl="0" indent="-268288" algn="just" eaLnBrk="0" fontAlgn="base" hangingPunct="0">
              <a:lnSpc>
                <a:spcPct val="120000"/>
              </a:lnSpc>
              <a:buFont typeface="+mj-lt"/>
              <a:buAutoNum type="alphaLcPeriod" startAt="2"/>
            </a:pPr>
            <a:r>
              <a:rPr lang="sk-SK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Kľúčové motívy a trendy, ktoré ovplyvňujú ciele organizácie:</a:t>
            </a:r>
          </a:p>
          <a:p>
            <a:pPr marL="273050" lvl="0" indent="-273050" algn="just" eaLnBrk="0" fontAlgn="base" hangingPunct="0">
              <a:lnSpc>
                <a:spcPct val="120000"/>
              </a:lnSpc>
              <a:buFont typeface="+mj-lt"/>
              <a:buAutoNum type="alphaLcPeriod" startAt="3"/>
            </a:pPr>
            <a:r>
              <a:rPr lang="sk-SK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Vzťahy, vnímanie a hodnoty externých zainteresovaných účastníkov, </a:t>
            </a:r>
          </a:p>
          <a:p>
            <a:pPr marL="273050" indent="-273050" algn="just" eaLnBrk="0" fontAlgn="base" hangingPunct="0">
              <a:lnSpc>
                <a:spcPct val="120000"/>
              </a:lnSpc>
              <a:buFont typeface="+mj-lt"/>
              <a:buAutoNum type="alphaLcPeriod" startAt="3"/>
            </a:pPr>
            <a:r>
              <a:rPr lang="sk-SK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Faktory, ktoré majú vplyv na bezpečnosť:</a:t>
            </a:r>
          </a:p>
          <a:p>
            <a:pPr marL="534988" lvl="0" indent="-261938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geografické faktory okolia,  </a:t>
            </a:r>
          </a:p>
          <a:p>
            <a:pPr marL="534988" lvl="0" indent="-261938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zdroje mimoriadnych udalostí,</a:t>
            </a:r>
          </a:p>
          <a:p>
            <a:pPr marL="534988" lvl="0" indent="-261938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kriminalisticko-bezpečnostné faktory.</a:t>
            </a:r>
            <a:endParaRPr lang="sk-SK" sz="35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just" eaLnBrk="0" fontAlgn="base" hangingPunct="0">
              <a:lnSpc>
                <a:spcPct val="120000"/>
              </a:lnSpc>
              <a:buFont typeface="+mj-lt"/>
              <a:buAutoNum type="alphaLcPeriod" startAt="5"/>
            </a:pPr>
            <a:r>
              <a:rPr lang="sk-SK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a pod.</a:t>
            </a:r>
            <a:endParaRPr lang="sk-SK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77800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sk-SK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985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0656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SOCIÁLNE FAKTORY</a:t>
            </a:r>
            <a:endParaRPr lang="sk-SK" sz="200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5040560"/>
          </a:xfrm>
        </p:spPr>
        <p:txBody>
          <a:bodyPr>
            <a:normAutofit fontScale="40000" lnSpcReduction="20000"/>
          </a:bodyPr>
          <a:lstStyle/>
          <a:p>
            <a:pPr marL="273050" lvl="0" indent="-273050">
              <a:lnSpc>
                <a:spcPct val="120000"/>
              </a:lnSpc>
              <a:buNone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Sociálne faktory </a:t>
            </a:r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súvisia so </a:t>
            </a:r>
            <a:r>
              <a:rPr lang="sk-SK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spôsobom života ľudí vrátane životných hodnôt</a:t>
            </a:r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, patria sem najmä: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viera, náboženstvo, sekularizácia,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hodnoty a názory ľudí </a:t>
            </a:r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v prostredí, skupinové názory ľudí na spoločenské problémy,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životný štýl ľudí, </a:t>
            </a:r>
            <a:r>
              <a:rPr lang="sk-SK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podmienky pre rekreáciu a využitie voľného času, dĺžka materskej dovolenky,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vývoj základných demografických ukazovateľov v okolí</a:t>
            </a:r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k-SK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počet a štruktúra obyvateľstva, demografická krivka prírastku, priemerná dĺžka života, hustota obyvateľstva, rodinné faktory, zmeny vo vekovej štruktúre obyvateľstva, zmeny v počte členov rodiny, geografické rozloženie populácie, zmeny v pracovnom postavení.</a:t>
            </a:r>
            <a:endParaRPr lang="sk-SK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diferenčné ukazovatele</a:t>
            </a:r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, ktoré charakterizujú </a:t>
            </a:r>
            <a:r>
              <a:rPr lang="sk-SK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populáciu podľa príslušnosti k skupine</a:t>
            </a:r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, napr. podľa národnosti alebo náboženstva, počet migrantov,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sociálna diferenciácia obyvateľstva</a:t>
            </a:r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k-SK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do vrstiev a skupín, ktoré sa líšia svojím podielom na majetku a službách, prístupom k moci a výškou svojej prestíže:</a:t>
            </a:r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príjmová nerovnosť, nerovnosť bohatstva, nerovnosť v spotrebe, </a:t>
            </a:r>
            <a:r>
              <a:rPr lang="sk-SK" sz="4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statusová</a:t>
            </a:r>
            <a:r>
              <a:rPr lang="sk-SK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 nerovnosť, nerovnosť v schopnostiach, vo vzdelaní a v prístupe k vzdelaniu, nerovnosť na trhu práce, nerovnosť životných podmienok a ich riziká a pod.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štruktúra školstva </a:t>
            </a:r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v regióne, </a:t>
            </a:r>
            <a:r>
              <a:rPr lang="sk-SK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rast úrovne vzdelávania a vzdelanosti, záujem o celoživotné vzdelávanie a jeho ponuka,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masmédiá,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pod</a:t>
            </a:r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882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r>
              <a:rPr lang="sk-SK" sz="1800" b="1">
                <a:solidFill>
                  <a:schemeClr val="tx1"/>
                </a:solidFill>
                <a:latin typeface="+mn-lt"/>
                <a:cs typeface="Arial" pitchFamily="34" charset="0"/>
              </a:rPr>
              <a:t>Téma  2:  Bezpečnosť organizácie</a:t>
            </a:r>
            <a:endParaRPr lang="cs-CZ" sz="180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136726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  <a:buNone/>
            </a:pPr>
            <a:r>
              <a:rPr lang="sk-SK" sz="1900" b="1">
                <a:cs typeface="Arial" pitchFamily="34" charset="0"/>
              </a:rPr>
              <a:t>Učebný cieľ: 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sk-SK" sz="1800">
                <a:latin typeface="Times New Roman" pitchFamily="18" charset="0"/>
                <a:cs typeface="Times New Roman" pitchFamily="18" charset="0"/>
              </a:rPr>
              <a:t>Pochopiť organizáciu ako systém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sk-SK" sz="1800">
                <a:latin typeface="Times New Roman" pitchFamily="18" charset="0"/>
                <a:cs typeface="Times New Roman" pitchFamily="18" charset="0"/>
              </a:rPr>
              <a:t>Zvládnuť faktory vonkajšieho a vnútorného prostredia organizácie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sk-SK" sz="1800">
                <a:latin typeface="Times New Roman" pitchFamily="18" charset="0"/>
                <a:cs typeface="Times New Roman" pitchFamily="18" charset="0"/>
              </a:rPr>
              <a:t>Pochopiť rozdelenie sektoru bezpečnosti a jeho podsektorov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sk-SK" sz="1800">
                <a:latin typeface="Times New Roman" pitchFamily="18" charset="0"/>
                <a:cs typeface="Times New Roman" pitchFamily="18" charset="0"/>
              </a:rPr>
              <a:t>Ujasniť si obsah fyzickej bezpečnosti </a:t>
            </a:r>
            <a:r>
              <a:rPr lang="sk-SK" sz="1900">
                <a:cs typeface="Arial" pitchFamily="34" charset="0"/>
              </a:rPr>
              <a:t>	</a:t>
            </a:r>
            <a:endParaRPr lang="sk-SK" sz="1900" b="1">
              <a:cs typeface="Arial" pitchFamily="34" charset="0"/>
            </a:endParaRPr>
          </a:p>
          <a:p>
            <a:pPr marL="609600" indent="-609600" algn="just">
              <a:lnSpc>
                <a:spcPct val="90000"/>
              </a:lnSpc>
              <a:buNone/>
            </a:pPr>
            <a:r>
              <a:rPr lang="sk-SK" sz="1900" b="1">
                <a:cs typeface="Arial" pitchFamily="34" charset="0"/>
              </a:rPr>
              <a:t>Učebné úlohy:</a:t>
            </a:r>
            <a:endParaRPr lang="sk-SK" sz="1900">
              <a:cs typeface="Arial" pitchFamily="34" charset="0"/>
            </a:endParaRPr>
          </a:p>
          <a:p>
            <a:pPr marL="273050" indent="-273050" algn="just">
              <a:lnSpc>
                <a:spcPct val="90000"/>
              </a:lnSpc>
              <a:buFontTx/>
              <a:buAutoNum type="arabicPeriod"/>
            </a:pPr>
            <a:r>
              <a:rPr lang="sk-SK" sz="1900">
                <a:cs typeface="Arial" pitchFamily="34" charset="0"/>
              </a:rPr>
              <a:t>Úvod</a:t>
            </a:r>
          </a:p>
          <a:p>
            <a:pPr marL="273050" indent="-273050" algn="just">
              <a:lnSpc>
                <a:spcPct val="90000"/>
              </a:lnSpc>
              <a:buFontTx/>
              <a:buAutoNum type="arabicPeriod"/>
            </a:pPr>
            <a:r>
              <a:rPr lang="sk-SK" sz="1900">
                <a:cs typeface="Arial" pitchFamily="34" charset="0"/>
              </a:rPr>
              <a:t>Organizácia ako systém</a:t>
            </a:r>
          </a:p>
          <a:p>
            <a:pPr marL="273050" indent="-273050" algn="just">
              <a:lnSpc>
                <a:spcPct val="90000"/>
              </a:lnSpc>
              <a:buFontTx/>
              <a:buAutoNum type="arabicPeriod"/>
            </a:pPr>
            <a:r>
              <a:rPr lang="sk-SK" sz="1900">
                <a:cs typeface="Arial" pitchFamily="34" charset="0"/>
              </a:rPr>
              <a:t>Bezpečnostné prostredie organizácie</a:t>
            </a:r>
          </a:p>
          <a:p>
            <a:pPr marL="273050" indent="-273050" algn="just">
              <a:lnSpc>
                <a:spcPct val="90000"/>
              </a:lnSpc>
              <a:buFontTx/>
              <a:buAutoNum type="arabicPeriod"/>
            </a:pPr>
            <a:r>
              <a:rPr lang="sk-SK" sz="1900">
                <a:cs typeface="Arial" pitchFamily="34" charset="0"/>
              </a:rPr>
              <a:t>Sektor  bezpečnosti v organizácii</a:t>
            </a:r>
          </a:p>
          <a:p>
            <a:pPr marL="273050" indent="-273050" algn="just">
              <a:lnSpc>
                <a:spcPct val="90000"/>
              </a:lnSpc>
              <a:buFontTx/>
              <a:buAutoNum type="arabicPeriod"/>
            </a:pPr>
            <a:r>
              <a:rPr lang="sk-SK" sz="1900">
                <a:cs typeface="Arial" pitchFamily="34" charset="0"/>
              </a:rPr>
              <a:t>Fyzická bezpečnosť</a:t>
            </a:r>
          </a:p>
          <a:p>
            <a:pPr marL="273050" indent="-273050" algn="just">
              <a:lnSpc>
                <a:spcPct val="90000"/>
              </a:lnSpc>
              <a:buFontTx/>
              <a:buAutoNum type="arabicPeriod"/>
            </a:pPr>
            <a:r>
              <a:rPr lang="sk-SK" sz="1900">
                <a:cs typeface="Arial" pitchFamily="34" charset="0"/>
              </a:rPr>
              <a:t>Záver.</a:t>
            </a:r>
            <a:endParaRPr lang="cs-CZ" sz="1900">
              <a:cs typeface="Arial" pitchFamily="34" charset="0"/>
            </a:endParaRPr>
          </a:p>
          <a:p>
            <a:endParaRPr lang="cs-CZ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pPr lvl="0"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FAKTORY VONKAJŠIEHO PROSTREDIA</a:t>
            </a:r>
            <a:endParaRPr lang="sk-SK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5040560"/>
          </a:xfrm>
        </p:spPr>
        <p:txBody>
          <a:bodyPr>
            <a:noAutofit/>
          </a:bodyPr>
          <a:lstStyle/>
          <a:p>
            <a:pPr marL="177800" lvl="0" indent="-177800" algn="just">
              <a:buNone/>
              <a:tabLst>
                <a:tab pos="177800" algn="l"/>
              </a:tabLst>
            </a:pP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Politické faktory 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predstavujú najmä: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stabilita vlády a jej prístup k podnikaniu,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zahraničná orientácia a politika, zahranično-obchodné rozhodnutia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sústavy daní, právne predpisy vymedzujúce minimálnu mzdu, cenové regulácie, opatrenia, ktorých cieľom je ochrana ekonomickej stability krajiny, zamestnancov, zákazníkov, verejného záujmu a životného prostredia,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vznik záujmových skupín na ochranu verejného záujmu., </a:t>
            </a:r>
          </a:p>
          <a:p>
            <a:pPr marL="177800" indent="-177800" algn="just">
              <a:buNone/>
              <a:tabLst>
                <a:tab pos="180975" algn="l"/>
              </a:tabLst>
            </a:pP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Právne faktory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predstavujú najmä: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právne a etické normy, zákony v oblasti podnikania, </a:t>
            </a:r>
            <a:r>
              <a:rPr lang="sk-SK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antimonopolné</a:t>
            </a: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zákony, ekologické právne predpisy,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vymožiteľnosť práva, zmeny v posilnení postavenia kontrolných orgánov, ktoré svojou činnosťou dohliadajú na dodržiavanie zákonov.</a:t>
            </a:r>
            <a:endParaRPr lang="sk-SK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180975" algn="l"/>
              </a:tabLst>
            </a:pP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Kultúrne faktory 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ovplyvňujú</a:t>
            </a: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základné hodnoty spoločnosti, postoje, záľuby a správanie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napr.: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pretrvávanie základných hodnôt,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zmeny sekundárnych hodnôt,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subkultúry (skupiny ľudí s rovnakými hodnotovými systémami).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sk-SK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4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pPr lvl="0"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FAKTORY VONKAJŠIEHO PROSTREDIA</a:t>
            </a:r>
            <a:endParaRPr lang="sk-SK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Autofit/>
          </a:bodyPr>
          <a:lstStyle/>
          <a:p>
            <a:pPr marL="177800" lvl="0" indent="-177800" algn="just">
              <a:buNone/>
              <a:tabLst>
                <a:tab pos="180975" algn="l"/>
              </a:tabLst>
            </a:pP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Ekonomické a finančné faktory 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sú v </a:t>
            </a:r>
            <a:r>
              <a:rPr lang="sk-SK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makroprostredí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rozhodujúce, 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charakterizujú sa veličinami ako sú: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veľkosť štátneho rozpočtu,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trendy v raste hrubého národného produktu,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menový kurz,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priame úrokové miery, všeobecná dostupnosť úverov,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miera inflácie,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miera nezamestnanosti,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úroveň použiteľného príjmu, zmeny v štruktúre výdavkov obyvateľstva,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fluktuácia akciového trhu,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obchodný deficit,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7800" lvl="0" indent="-177800" algn="just">
              <a:spcBef>
                <a:spcPts val="600"/>
              </a:spcBef>
              <a:buNone/>
            </a:pP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Technické faktory 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predstavujú najmä: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neohraničené možnosti vo vývoji vedy,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rozpočet na výskum a vývoj, výskumné ústavy, výskumno-vývojové základne, technologické parky, inovačné centrá,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počet novoobjavených, ale hlavne novozavedených technológií umožňujúcich veľké inovácie,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vynálezy a inovácie prinášajúce nové možnosti pre tvorbu nových výrobkov, zlepšovanie existujúcich výrobkov a pre zmenu výrobných a marketingových postupov,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miniaturizácia a zvyšovanie výkonu informačných technológií, automatizácia a robotizácia,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použitie </a:t>
            </a:r>
            <a:r>
              <a:rPr lang="sk-SK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e-biznisu</a:t>
            </a: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778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zvýšené regulačné zásahy v záujme ochrany spotrebiteľa.</a:t>
            </a:r>
            <a:endParaRPr lang="sk-SK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sk-SK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1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FAKTORY VONKAJŠIEHO PROSTREDIA</a:t>
            </a:r>
            <a:endParaRPr lang="sk-SK" sz="200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pPr marL="177800" lvl="0" indent="-177800" algn="just">
              <a:spcBef>
                <a:spcPts val="0"/>
              </a:spcBef>
              <a:buNone/>
            </a:pP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Prírodné faktory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56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predstavujú </a:t>
            </a: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súbor prírodných vplyvov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dážď, voda, vietor, striedanie teplôt, slnečné žiarenie a UV žiarenie, prach, emisie (chemické pôsobenie) a pod. </a:t>
            </a:r>
          </a:p>
          <a:p>
            <a:pPr marL="3556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z geografického hľadiska sem patria prírodné zdroje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ktoré sa využívajú ako vstupy, dnes existujú štyri skupiny trendov: </a:t>
            </a:r>
            <a:r>
              <a:rPr lang="sk-S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nedostatok prírodných surovín, zvýšené energetické náklady, zvýšenie stupňa znečistenia škodlivinami, štátne zásahy v riadení prírodných zdrojov.</a:t>
            </a:r>
          </a:p>
          <a:p>
            <a:pPr marL="177800" lvl="0" indent="-177800" algn="just" eaLnBrk="0" fontAlgn="base" hangingPunct="0">
              <a:buNone/>
            </a:pP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Ekologické faktory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predstavujú najmä </a:t>
            </a: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produkciu ekologicky škodlivých látok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55600" indent="-17780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znečistenie základných životných potrieb ako vzduch, pôda a voda, </a:t>
            </a:r>
          </a:p>
          <a:p>
            <a:pPr marL="355600" indent="-17780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nešetrná exploatácia prírodných zdrojov, </a:t>
            </a:r>
          </a:p>
          <a:p>
            <a:pPr marL="355600" indent="-17780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nešetrné zásahy do ekosystémov krajiny, </a:t>
            </a:r>
          </a:p>
          <a:p>
            <a:pPr marL="355600" indent="-17780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nesprávne zaobchádzanie s odpadom, </a:t>
            </a:r>
          </a:p>
          <a:p>
            <a:pPr marL="355600" indent="-17780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a pod.</a:t>
            </a:r>
          </a:p>
          <a:p>
            <a:pPr marL="177800" lvl="0" indent="-177800" algn="just">
              <a:spcBef>
                <a:spcPts val="600"/>
              </a:spcBef>
              <a:buNone/>
            </a:pP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Konkurenčné faktory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predstavujú </a:t>
            </a: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rôzne firmy a organizácie, 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s ktorými organizácia súperí o zákazníkov a zdroje a voči ktorým organizácia potrebuje dosiahnuť konkurenčné výhody. </a:t>
            </a:r>
          </a:p>
          <a:p>
            <a:pPr marL="3556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konzistentní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 konkurenti produkujú rovnaké alebo podobné produkty a služby, </a:t>
            </a:r>
          </a:p>
          <a:p>
            <a:pPr marL="355600" lvl="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nekonzistentní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sú odlišné a pritom si konkurujúce organizácie, voči obom potrebuje organizácia dosahovať konkurenčné výhody.</a:t>
            </a:r>
          </a:p>
          <a:p>
            <a:pPr marL="0" indent="0" algn="just">
              <a:spcBef>
                <a:spcPts val="0"/>
              </a:spcBef>
              <a:buNone/>
            </a:pPr>
            <a:endParaRPr lang="sk-SK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636680"/>
          </a:xfrm>
        </p:spPr>
        <p:txBody>
          <a:bodyPr>
            <a:normAutofit/>
          </a:bodyPr>
          <a:lstStyle/>
          <a:p>
            <a:pPr algn="ctr"/>
            <a:r>
              <a:rPr lang="sk-SK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FAKTORY, KTORÉ MAJÚ VPLYV NA BEZPEČNOSŤ</a:t>
            </a:r>
            <a:endParaRPr lang="sk-SK" sz="180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464496"/>
          </a:xfrm>
        </p:spPr>
        <p:txBody>
          <a:bodyPr>
            <a:normAutofit fontScale="62500" lnSpcReduction="20000"/>
          </a:bodyPr>
          <a:lstStyle/>
          <a:p>
            <a:pPr marL="534988" lvl="0" indent="-261938" algn="just" eaLnBrk="0" fontAlgn="base" hangingPunct="0">
              <a:lnSpc>
                <a:spcPct val="120000"/>
              </a:lnSpc>
              <a:buNone/>
            </a:pPr>
            <a:r>
              <a:rPr 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Geografické faktory okolia organizácie, ktoré môžu mať vplyv na bezpečnosť:</a:t>
            </a:r>
            <a:endParaRPr lang="sk-SK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lvl="0" indent="-261938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vymedzenie územia</a:t>
            </a:r>
            <a:r>
              <a:rPr lang="sk-SK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v ktorom je organizácia dislokovaná –</a:t>
            </a:r>
            <a:r>
              <a:rPr lang="sk-SK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obec, mesto, sídlisko, hustota osídlenia, typ okolitej zástavby, a pod.,</a:t>
            </a:r>
            <a:endParaRPr lang="sk-SK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lvl="0" indent="-261938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geografický opis okolia</a:t>
            </a:r>
            <a:r>
              <a:rPr lang="sk-SK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– okolitý terén, členitosť a morfológia územia, prístupové komunikácie, prírodné prekážky a pod.</a:t>
            </a:r>
          </a:p>
          <a:p>
            <a:pPr marL="273050" lvl="0" indent="-27305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Zdroje mimoriadnych udalostí:</a:t>
            </a:r>
            <a:endParaRPr lang="sk-SK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lvl="0" indent="-261938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zdroje živelných pohrôm</a:t>
            </a:r>
            <a:r>
              <a:rPr lang="sk-SK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prírodné a hydrologické podmienky v danom prostredí, priehrady, vodné nádrže, vodné toky, sopky, lavínové terény,</a:t>
            </a:r>
            <a:r>
              <a:rPr lang="sk-SK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 pod., </a:t>
            </a:r>
          </a:p>
          <a:p>
            <a:pPr marL="534988" lvl="0" indent="-261938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zdroje havárií a katastrof:</a:t>
            </a:r>
            <a:r>
              <a:rPr lang="sk-SK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stabilné i mobilné zdroje priemyselných havárií, sklady nebezpečných látok, elektrárne, ropovody, plynovody, bane, huty, a pod.,</a:t>
            </a:r>
            <a:endParaRPr lang="sk-SK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lvl="0" indent="-261938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zdroje terorizmu,</a:t>
            </a:r>
            <a:endParaRPr lang="sk-SK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lvl="0" indent="-261938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zdroje závažného ohrozenia zdravia: </a:t>
            </a:r>
            <a:r>
              <a:rPr lang="sk-SK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zdroje radiácie, biologické nebezpečenstvá, zdroje prenosného ochorenia, zdroje chemických látok ohrozujúcich život, zdravie, životné prostredie a majetok, únik mikroorganizmov alebo toxínov z uzavretých priestorov </a:t>
            </a:r>
            <a:r>
              <a:rPr lang="sk-SK" sz="2800">
                <a:latin typeface="Times New Roman" panose="02020603050405020304" pitchFamily="18" charset="0"/>
                <a:cs typeface="Times New Roman" panose="02020603050405020304" pitchFamily="18" charset="0"/>
              </a:rPr>
              <a:t>a pod.</a:t>
            </a:r>
          </a:p>
          <a:p>
            <a:pPr marL="538163" lvl="0" indent="-269875" algn="just">
              <a:lnSpc>
                <a:spcPct val="120000"/>
              </a:lnSpc>
              <a:spcBef>
                <a:spcPts val="0"/>
              </a:spcBef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702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FAKTORY, KTORÉ MAJÚ VPLYV NA BEZPEČNOSŤ</a:t>
            </a:r>
            <a:endParaRPr lang="sk-SK" sz="200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Autofit/>
          </a:bodyPr>
          <a:lstStyle/>
          <a:p>
            <a:pPr marL="273050" lvl="0" indent="-273050" eaLnBrk="0" fontAlgn="base" hangingPunct="0">
              <a:lnSpc>
                <a:spcPct val="120000"/>
              </a:lnSpc>
              <a:buNone/>
            </a:pPr>
            <a:r>
              <a:rPr lang="sk-SK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	Kriminalisticky bezpečnostné faktory:</a:t>
            </a:r>
            <a:endParaRPr lang="sk-SK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246063" algn="just">
              <a:lnSpc>
                <a:spcPct val="120000"/>
              </a:lnSpc>
              <a:buFont typeface="+mj-lt"/>
              <a:buAutoNum type="alphaLcPeriod"/>
            </a:pPr>
            <a:r>
              <a:rPr lang="sk-SK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kvantitatívne a kvalitatívne ukazovatele kriminality </a:t>
            </a:r>
            <a:r>
              <a:rPr lang="sk-SK" sz="1500">
                <a:latin typeface="Times New Roman" panose="02020603050405020304" pitchFamily="18" charset="0"/>
                <a:cs typeface="Times New Roman" panose="02020603050405020304" pitchFamily="18" charset="0"/>
              </a:rPr>
              <a:t>v posudzovanom prostredí a jeho okolí:</a:t>
            </a:r>
          </a:p>
          <a:p>
            <a:pPr marL="823912" lvl="2" indent="-28575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fenomenológia kriminality</a:t>
            </a:r>
            <a:r>
              <a:rPr lang="sk-SK" sz="1500">
                <a:latin typeface="Times New Roman" panose="02020603050405020304" pitchFamily="18" charset="0"/>
                <a:cs typeface="Times New Roman" panose="02020603050405020304" pitchFamily="18" charset="0"/>
              </a:rPr>
              <a:t> – javová stránka kriminality, jej stav, štruktúra, dynamika, intenzita, </a:t>
            </a:r>
            <a:r>
              <a:rPr lang="sk-SK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skupiny a typy páchateľov (pohlavie, vek, sociálny, resp. ekonomický status páchateľov a pod., priestorový výskyt kriminality,</a:t>
            </a:r>
            <a:endParaRPr lang="sk-SK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3912" lvl="0" indent="-28575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etiológia kriminality</a:t>
            </a:r>
            <a:r>
              <a:rPr lang="sk-SK" sz="1500">
                <a:latin typeface="Times New Roman" panose="02020603050405020304" pitchFamily="18" charset="0"/>
                <a:cs typeface="Times New Roman" panose="02020603050405020304" pitchFamily="18" charset="0"/>
              </a:rPr>
              <a:t> – súhrn príčin a podmienok podieľajúcich sa na vzniku kriminality.</a:t>
            </a:r>
          </a:p>
          <a:p>
            <a:pPr marL="514350" lvl="0" indent="-246063" algn="just" eaLnBrk="0" fontAlgn="base" hangingPunct="0">
              <a:lnSpc>
                <a:spcPct val="120000"/>
              </a:lnSpc>
              <a:buFont typeface="+mj-lt"/>
              <a:buAutoNum type="alphaLcPeriod" startAt="2"/>
            </a:pPr>
            <a:r>
              <a:rPr lang="sk-SK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stav na úseku bezpečnosti osôb, majetku a životného prostredia:</a:t>
            </a:r>
            <a:endParaRPr lang="sk-SK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3912" lvl="0" indent="-28575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právne normy, zákony a iné predpisy v oblasti bezpečnosti, </a:t>
            </a:r>
            <a:endParaRPr lang="sk-SK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3912" lvl="0" indent="-28575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dislokácia policajno-bezpečnostných orgánov (policajný zbor, colná správa, súkromné bezpečnostné služby, obecná polícia), možnosť ich zapojenia do ochrany objektu (hliadkovanie, nepravidelné kontroly, pripojenie na pult centralizovanej ochrany, a pod.),</a:t>
            </a:r>
            <a:endParaRPr lang="sk-SK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3912" lvl="0" indent="-28575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možnosti využitia zásahových jednotiek pri ochrane organizácie, predovšetkým s ohľadom na čas zásahu,</a:t>
            </a:r>
            <a:endParaRPr lang="sk-SK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3912" lvl="0" indent="-28575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projekty prevencie kriminality,</a:t>
            </a:r>
            <a:endParaRPr lang="sk-SK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3912" lvl="0" indent="-28575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štatistické ukazovatele objasnenosti kriminálnych deliktov, ktoré prezentujú úspešnosť boja s kriminalitou, </a:t>
            </a:r>
            <a:endParaRPr lang="sk-SK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3912" lvl="0" indent="-285750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právne vedomie občanov, postoj občanov voči kriminalite, názory na stav a zaistenie ich bezpečnosti, miera tolerancie občanov voči jednotlivým druhom kriminality, spolupráca s policajno-bezpečnostnými orgánmi, vplyv samosprávy na stav kriminality.</a:t>
            </a:r>
            <a:endParaRPr lang="sk-SK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indent="-268288" algn="just"/>
            <a:endParaRPr lang="sk-SK" sz="1500"/>
          </a:p>
        </p:txBody>
      </p:sp>
    </p:spTree>
    <p:extLst>
      <p:ext uri="{BB962C8B-B14F-4D97-AF65-F5344CB8AC3E}">
        <p14:creationId xmlns:p14="http://schemas.microsoft.com/office/powerpoint/2010/main" val="81890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pPr algn="ctr"/>
            <a:r>
              <a:rPr lang="sk-SK" sz="2000" b="1"/>
              <a:t>VNÚTORNÉ (INTERNÉ) PROSTREDIE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>
            <a:normAutofit fontScale="62500" lnSpcReduction="20000"/>
          </a:bodyPr>
          <a:lstStyle/>
          <a:p>
            <a:pPr marL="177800" indent="-177800" algn="just" eaLnBrk="0" fontAlgn="base" hangingPunct="0">
              <a:lnSpc>
                <a:spcPct val="120000"/>
              </a:lnSpc>
              <a:buNone/>
            </a:pPr>
            <a:r>
              <a:rPr lang="sk-SK" b="1"/>
              <a:t>	Interné súvislosti </a:t>
            </a:r>
            <a:r>
              <a:rPr lang="sk-SK"/>
              <a:t>predstavujú </a:t>
            </a:r>
            <a:r>
              <a:rPr lang="sk-SK" b="1" i="1"/>
              <a:t>vnútorné prostredie</a:t>
            </a:r>
            <a:r>
              <a:rPr lang="sk-SK"/>
              <a:t>, v ktorom organizácia chce dosiahnuť svoje zámery. </a:t>
            </a:r>
          </a:p>
          <a:p>
            <a:pPr marL="177800" indent="-177800" algn="just" eaLnBrk="0" fontAlgn="base" hangingPunct="0">
              <a:lnSpc>
                <a:spcPct val="120000"/>
              </a:lnSpc>
              <a:buNone/>
            </a:pPr>
            <a:r>
              <a:rPr lang="sk-SK" b="1"/>
              <a:t>	Interné súvislosti</a:t>
            </a:r>
            <a:r>
              <a:rPr lang="sk-SK"/>
              <a:t> môžu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podľa STN 31000 </a:t>
            </a:r>
            <a:r>
              <a:rPr lang="sk-SK"/>
              <a:t>obsahovať:</a:t>
            </a:r>
          </a:p>
          <a:p>
            <a:pPr marL="355600" lvl="0" indent="-177800" algn="just" eaLnBrk="0" fontAlgn="base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b="1" i="1"/>
              <a:t>riadenie, organizačnú štruktúru, úlohy a zodpovednosť,</a:t>
            </a:r>
          </a:p>
          <a:p>
            <a:pPr marL="355600" lvl="0" indent="-177800" algn="just" eaLnBrk="0" fontAlgn="base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b="1" i="1"/>
              <a:t>politiku, ciele a stratégiu, </a:t>
            </a:r>
            <a:r>
              <a:rPr lang="sk-SK"/>
              <a:t>ktoré sa využívajú na ich dosiahnutie,</a:t>
            </a:r>
          </a:p>
          <a:p>
            <a:pPr marL="355600" lvl="0" indent="-177800" algn="just" eaLnBrk="0" fontAlgn="base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b="1" i="1"/>
              <a:t>spôsobilosť v zmysle zdrojov a vedomostí </a:t>
            </a:r>
            <a:r>
              <a:rPr lang="sk-SK"/>
              <a:t>(napr. kapitál, čas, ľudia, procesy, systémy a technológie),</a:t>
            </a:r>
          </a:p>
          <a:p>
            <a:pPr marL="355600" lvl="0" indent="-177800" algn="just" eaLnBrk="0" fontAlgn="base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b="1" i="1"/>
              <a:t>informačné systémy, tok informácií, a rozhodovacie procesy </a:t>
            </a:r>
            <a:r>
              <a:rPr lang="sk-SK"/>
              <a:t>(oficiálne i neoficiálne),</a:t>
            </a:r>
          </a:p>
          <a:p>
            <a:pPr marL="355600" lvl="0" indent="-177800" algn="just" eaLnBrk="0" fontAlgn="base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b="1" i="1"/>
              <a:t>vzťahy s internými zainteresovanými účastníkmi</a:t>
            </a:r>
            <a:r>
              <a:rPr lang="sk-SK"/>
              <a:t>, ich vnímanie a hodnoty,</a:t>
            </a:r>
          </a:p>
          <a:p>
            <a:pPr marL="355600" lvl="0" indent="-177800" algn="just" eaLnBrk="0" fontAlgn="base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b="1" i="1"/>
              <a:t>kultúru organizácie,</a:t>
            </a:r>
          </a:p>
          <a:p>
            <a:pPr marL="355600" lvl="0" indent="-177800" algn="just" eaLnBrk="0" fontAlgn="base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b="1" i="1"/>
              <a:t>normy, návody a modely </a:t>
            </a:r>
            <a:r>
              <a:rPr lang="sk-SK"/>
              <a:t>prijaté organizáciou,</a:t>
            </a:r>
          </a:p>
          <a:p>
            <a:pPr marL="355600" lvl="0" indent="-177800" algn="just" eaLnBrk="0" fontAlgn="base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b="1" i="1"/>
              <a:t>formu a rozsah zmluvných vzťahov,</a:t>
            </a:r>
          </a:p>
          <a:p>
            <a:pPr marL="355600" lvl="0" indent="-177800" algn="just" eaLnBrk="0" fontAlgn="base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/>
              <a:t>iné skutočnosti. </a:t>
            </a:r>
          </a:p>
          <a:p>
            <a:pPr marL="355600" lvl="0" indent="-177800" algn="just" eaLnBrk="0" fontAlgn="base" hangingPunct="0">
              <a:buNone/>
            </a:pPr>
            <a:r>
              <a:rPr lang="sk-SK" b="1" i="1"/>
              <a:t>	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60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KULTÚRA ORGANIZÁCIE</a:t>
            </a:r>
            <a:endParaRPr lang="sk-SK" sz="200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fontScale="55000" lnSpcReduction="20000"/>
          </a:bodyPr>
          <a:lstStyle/>
          <a:p>
            <a:pPr marL="180975" lvl="0" indent="-180975" algn="just">
              <a:lnSpc>
                <a:spcPct val="120000"/>
              </a:lnSpc>
              <a:buNone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	Kultúra organizácie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(podniková kultúra) – jadro vnútorného prostredia</a:t>
            </a:r>
            <a:r>
              <a:rPr lang="sk-SK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predstavuje systém spoločných hodnôt, názorov a presvedčení členov organizácie, ktoré sú v organizácii všeobecne uznávané a podľa ktorých sa správajú bežní pracovníci i manažéri. </a:t>
            </a:r>
          </a:p>
          <a:p>
            <a:pPr marL="180975" lvl="0" indent="-180975" algn="just">
              <a:lnSpc>
                <a:spcPct val="120000"/>
              </a:lnSpc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Spoločne uznávané hodnoty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), symboly kultúry (vysoké a nízke), štruktúra vzťahov (formálne, neformálne), hlavná kultúra a subkultúry, a pod., majú podstatný vplyv na úspech či neúspech rôznych podnikateľských zámerov, stratégií a zmien v organizácii.</a:t>
            </a:r>
          </a:p>
          <a:p>
            <a:pPr marL="180975" indent="-180975" algn="just">
              <a:lnSpc>
                <a:spcPct val="120000"/>
              </a:lnSpc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Silné kultúry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sú také, v ktorých sú kľúčové hodnoty hlboko zakorenené a všeobecne rešpektované, majú väčší vplyv na organizáciu než kultúry slabé. </a:t>
            </a:r>
          </a:p>
          <a:p>
            <a:pPr marL="180975" indent="-180975" algn="just">
              <a:lnSpc>
                <a:spcPct val="120000"/>
              </a:lnSpc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Čím viac zamestnanci akceptujú kľúčové hodnoty organizácie, tým väčšiu záväznosť tieto hodnoty majú a tým je kultúra silnejšia. </a:t>
            </a:r>
          </a:p>
          <a:p>
            <a:pPr marL="180975" indent="-180975" algn="just">
              <a:lnSpc>
                <a:spcPct val="120000"/>
              </a:lnSpc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Pôvodným zdrojom kultúry organizácie sú obvykle </a:t>
            </a:r>
            <a:r>
              <a:rPr lang="sk-SK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vízie a poslania ich pôvodných zakladateľov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, ktorí mali pôvodnú myšlienku, ako ich zrealizovať.</a:t>
            </a:r>
          </a:p>
          <a:p>
            <a:pPr marL="180975" indent="-180975" algn="just">
              <a:lnSpc>
                <a:spcPct val="120000"/>
              </a:lnSpc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Medzi 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najvýznamnejšie spôsoby prenosu kultúry organizácie na zamestnancov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patria: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historické udalosti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(o zakladateľoch, o významných osobách, a reakciách na chyby a pod.),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rituály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(opakované postupy pre aktivity, ktoré vyjadrujú a posilňujú hodnoty, ktoré platia v organizácii, jej najdôležitejšie ciele a oceňujú tie, ktoré sú pre organizáciu najdôležitejšie,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symboly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(usporiadanie zariadenia, oblečenie zamestnancov, používané automobily, lietadlá organizácie, nábytok, zdravotnícka starostlivosť, rekreačné zariadenia),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jazyk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(mnoho organizácií a oddelení používa vo svojom vnútri svoj špecifický jazyk – skratky, slang atď.). </a:t>
            </a:r>
          </a:p>
        </p:txBody>
      </p:sp>
    </p:spTree>
    <p:extLst>
      <p:ext uri="{BB962C8B-B14F-4D97-AF65-F5344CB8AC3E}">
        <p14:creationId xmlns:p14="http://schemas.microsoft.com/office/powerpoint/2010/main" val="341243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0656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itchFamily="18" charset="0"/>
                <a:cs typeface="Times New Roman" pitchFamily="18" charset="0"/>
              </a:rPr>
              <a:t>BEZPEČNOSTNÁ KULTÚRA ORGANIZÁCIE</a:t>
            </a:r>
            <a:endParaRPr lang="sk-SK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30934"/>
          </a:xfrm>
        </p:spPr>
        <p:txBody>
          <a:bodyPr>
            <a:normAutofit fontScale="47500" lnSpcReduction="20000"/>
          </a:bodyPr>
          <a:lstStyle/>
          <a:p>
            <a:pPr marL="173038" indent="-173038" eaLnBrk="0" fontAlgn="base" hangingPunct="0">
              <a:lnSpc>
                <a:spcPct val="120000"/>
              </a:lnSpc>
              <a:buNone/>
            </a:pPr>
            <a:r>
              <a:rPr lang="sk-SK"/>
              <a:t>	</a:t>
            </a:r>
            <a:r>
              <a:rPr lang="sk-SK" sz="3400" b="1">
                <a:latin typeface="Times New Roman" pitchFamily="18" charset="0"/>
                <a:cs typeface="Times New Roman" pitchFamily="18" charset="0"/>
              </a:rPr>
              <a:t>Bezpečnostná kultúra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 je jadrom vnútorného bezpečnostného prostredia.</a:t>
            </a:r>
          </a:p>
          <a:p>
            <a:pPr marL="173038" indent="-173038" algn="just" eaLnBrk="0" fontAlgn="base" hangingPunct="0">
              <a:lnSpc>
                <a:spcPct val="120000"/>
              </a:lnSpc>
              <a:buNone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	 Je to spôsob, </a:t>
            </a:r>
            <a:r>
              <a:rPr lang="sk-SK" sz="3400" b="1" i="1">
                <a:latin typeface="Times New Roman" pitchFamily="18" charset="0"/>
                <a:cs typeface="Times New Roman" pitchFamily="18" charset="0"/>
              </a:rPr>
              <a:t>akým je bezpečnosť vnímaná a uplatňovaná na pracovisku 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a často odráža „postoje, názory, predstavy a hodnoty, ktoré zamestnanci zaujímajú vo vzťahu k bezpečnosti</a:t>
            </a:r>
          </a:p>
          <a:p>
            <a:pPr marL="173038" indent="-173038" algn="just" eaLnBrk="0" fontAlgn="base" hangingPunct="0">
              <a:lnSpc>
                <a:spcPct val="120000"/>
              </a:lnSpc>
              <a:buNone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	Predstavuje </a:t>
            </a:r>
            <a:r>
              <a:rPr lang="sk-SK" sz="3400" b="1" i="1">
                <a:latin typeface="Times New Roman" pitchFamily="18" charset="0"/>
                <a:cs typeface="Times New Roman" pitchFamily="18" charset="0"/>
              </a:rPr>
              <a:t>súbor trvalých hodnôt a postojov týkajúcich sa bezpečnostných otázok, spoločných pre všetkých členov na každej úrovni organizácie.</a:t>
            </a:r>
          </a:p>
          <a:p>
            <a:pPr marL="173038" indent="-173038" algn="just" eaLnBrk="0" fontAlgn="base" hangingPunct="0">
              <a:lnSpc>
                <a:spcPct val="120000"/>
              </a:lnSpc>
              <a:buNone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3400" b="1">
                <a:latin typeface="Times New Roman" pitchFamily="18" charset="0"/>
                <a:cs typeface="Times New Roman" pitchFamily="18" charset="0"/>
              </a:rPr>
              <a:t>Týka sa rozsahu, v ktorom každý jednotlivec a každá skupina organizácie:</a:t>
            </a:r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si uvedomuje riziká a neznáme nebezpečenstvá, spôsobené svojou vlastnou činnosťou, </a:t>
            </a:r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sa neustále správa tak, aby sa zachovala a zvyšovala bezpečnosť, </a:t>
            </a:r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je ochotná a schopná prispôsobiť sa otázkam bezpečnosti, </a:t>
            </a:r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je ochotná komunikovať o bezpečnostných problémoch,</a:t>
            </a:r>
          </a:p>
          <a:p>
            <a:pPr marL="177800" lvl="0" indent="-17780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trvalo vyhodnocuje správanie súvisiace s bezpečnosťou.</a:t>
            </a:r>
          </a:p>
          <a:p>
            <a:pPr marL="173038" indent="-173038" algn="just" eaLnBrk="0" fontAlgn="base" hangingPunct="0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3400" b="1">
                <a:latin typeface="Times New Roman" pitchFamily="18" charset="0"/>
                <a:cs typeface="Times New Roman" pitchFamily="18" charset="0"/>
              </a:rPr>
              <a:t>Dobrá bezpečnostná kultúra  musí byť podporovaná najmenej štyrmi faktormi: </a:t>
            </a:r>
          </a:p>
          <a:p>
            <a:pPr marL="177800" lvl="0" indent="-177800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záväzok hlavného manažmentu na riadenie bezpečnosti, </a:t>
            </a:r>
          </a:p>
          <a:p>
            <a:pPr marL="177800" lvl="0" indent="-177800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schopnosť zaobchádzania s rizikami a starostlivosť o ich dopady na ľudí, </a:t>
            </a:r>
          </a:p>
          <a:p>
            <a:pPr marL="177800" lvl="0" indent="-177800" algn="just" eaLnBrk="0" fontAlgn="base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reálne a flexibilné normy a pravidlá o rizikách, 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neustále využitie v praxi prostredníctvom monitorovania, analýzy a systémov spätnej väzby</a:t>
            </a:r>
          </a:p>
          <a:p>
            <a:pPr marL="173038" indent="-173038">
              <a:lnSpc>
                <a:spcPct val="120000"/>
              </a:lnSpc>
              <a:spcBef>
                <a:spcPts val="1200"/>
              </a:spcBef>
            </a:pPr>
            <a:endParaRPr lang="sk-SK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74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084952"/>
          </a:xfrm>
        </p:spPr>
        <p:txBody>
          <a:bodyPr/>
          <a:lstStyle/>
          <a:p>
            <a:pPr algn="ctr">
              <a:defRPr/>
            </a:pPr>
            <a:r>
              <a:rPr lang="sk-SK" sz="2800" b="1">
                <a:latin typeface="Times New Roman" pitchFamily="18" charset="0"/>
                <a:cs typeface="Times New Roman" pitchFamily="18" charset="0"/>
              </a:rPr>
              <a:t>4.</a:t>
            </a:r>
            <a:br>
              <a:rPr lang="sk-SK" sz="2800" b="1">
                <a:latin typeface="Times New Roman" pitchFamily="18" charset="0"/>
                <a:cs typeface="Times New Roman" pitchFamily="18" charset="0"/>
              </a:rPr>
            </a:br>
            <a:br>
              <a:rPr lang="sk-SK" sz="2800" b="1">
                <a:latin typeface="Times New Roman" pitchFamily="18" charset="0"/>
                <a:cs typeface="Times New Roman" pitchFamily="18" charset="0"/>
              </a:rPr>
            </a:br>
            <a:r>
              <a:rPr lang="sk-SK" sz="2800" b="1">
                <a:latin typeface="Times New Roman" pitchFamily="18" charset="0"/>
                <a:cs typeface="Times New Roman" pitchFamily="18" charset="0"/>
              </a:rPr>
              <a:t>SEKTOR BEZPEČNOSTI V ORGANIZÁCII</a:t>
            </a:r>
          </a:p>
        </p:txBody>
      </p:sp>
    </p:spTree>
    <p:extLst>
      <p:ext uri="{BB962C8B-B14F-4D97-AF65-F5344CB8AC3E}">
        <p14:creationId xmlns:p14="http://schemas.microsoft.com/office/powerpoint/2010/main" val="1275628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0656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SEKTORY V ORGANIZÁCII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28592"/>
          </a:xfrm>
        </p:spPr>
        <p:txBody>
          <a:bodyPr>
            <a:noAutofit/>
          </a:bodyPr>
          <a:lstStyle/>
          <a:p>
            <a:pPr marL="177800" indent="0" algn="just">
              <a:spcBef>
                <a:spcPts val="400"/>
              </a:spcBef>
              <a:buNone/>
            </a:pP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Podľa pravidiel slovenského pravopisu úsek väčšieho celku (ekonomického, územného, stavebného a podobne) sa nazýva </a:t>
            </a: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sektor, 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potom možno na základe jednotlivých činností </a:t>
            </a: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organizačnú štruktúru organizácie 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členiť na jednotlivé sektory, napr.: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výrobný,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finančný,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investičný,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marketingový,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dopravný,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personálny,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administratívny,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informačný,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výskumu a vývoja,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údržby, servisu a revízií,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energetický, </a:t>
            </a:r>
          </a:p>
          <a:p>
            <a:pPr marL="177800" indent="-1778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služieb, a pod.</a:t>
            </a:r>
          </a:p>
          <a:p>
            <a:pPr marL="177800" indent="0" algn="just">
              <a:spcBef>
                <a:spcPts val="600"/>
              </a:spcBef>
              <a:buNone/>
            </a:pP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Bezpečnosť pre jednotlivé sektory 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je zakotvená v </a:t>
            </a:r>
            <a:r>
              <a:rPr lang="sk-SK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právnych bezpečnostných normách</a:t>
            </a:r>
            <a:r>
              <a:rPr lang="sk-SK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ktoré musí spĺňať každá právnická i podnikajúca fyzická osoba.</a:t>
            </a:r>
          </a:p>
          <a:p>
            <a:pPr>
              <a:lnSpc>
                <a:spcPct val="120000"/>
              </a:lnSpc>
            </a:pPr>
            <a:endParaRPr lang="sk-SK" sz="1600"/>
          </a:p>
        </p:txBody>
      </p:sp>
    </p:spTree>
    <p:extLst>
      <p:ext uri="{BB962C8B-B14F-4D97-AF65-F5344CB8AC3E}">
        <p14:creationId xmlns:p14="http://schemas.microsoft.com/office/powerpoint/2010/main" val="424578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439737"/>
          </a:xfrm>
        </p:spPr>
        <p:txBody>
          <a:bodyPr/>
          <a:lstStyle/>
          <a:p>
            <a:pPr algn="ctr"/>
            <a:r>
              <a:rPr lang="sk-SK" sz="2000" b="1"/>
              <a:t>LITERATÚRA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158" y="1916832"/>
            <a:ext cx="8401050" cy="428075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cs-CZ" sz="1600">
                <a:latin typeface="Times New Roman" pitchFamily="18" charset="0"/>
                <a:cs typeface="Times New Roman" pitchFamily="18" charset="0"/>
              </a:rPr>
              <a:t>BELAN, Ľ.: </a:t>
            </a:r>
            <a:r>
              <a:rPr lang="sk-SK" sz="1600" i="1">
                <a:latin typeface="Times New Roman" pitchFamily="18" charset="0"/>
                <a:cs typeface="Times New Roman" pitchFamily="18" charset="0"/>
              </a:rPr>
              <a:t>Bezpečnostný manažment, Bezpečnosť  a manažérstvo rizika. </a:t>
            </a:r>
            <a:r>
              <a:rPr lang="sk-SK" sz="1600">
                <a:latin typeface="Times New Roman" pitchFamily="18" charset="0"/>
                <a:cs typeface="Times New Roman" pitchFamily="18" charset="0"/>
              </a:rPr>
              <a:t>Žilina: EDIS – vydavateľské centrum  ŽU. ISBN 978-80-554-1138-5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1600">
                <a:latin typeface="Times New Roman" pitchFamily="18" charset="0"/>
                <a:cs typeface="Times New Roman" pitchFamily="18" charset="0"/>
              </a:rPr>
              <a:t>MÍKA, V. [2006]: </a:t>
            </a:r>
            <a:r>
              <a:rPr lang="sk-SK" sz="1600" i="1">
                <a:latin typeface="Times New Roman" pitchFamily="18" charset="0"/>
                <a:cs typeface="Times New Roman" pitchFamily="18" charset="0"/>
              </a:rPr>
              <a:t>Základy manažmentu. </a:t>
            </a:r>
            <a:r>
              <a:rPr lang="sk-SK" sz="1600">
                <a:latin typeface="Times New Roman" pitchFamily="18" charset="0"/>
                <a:cs typeface="Times New Roman" pitchFamily="18" charset="0"/>
              </a:rPr>
              <a:t>Žilina: FŠI ŽU Virtuálne skriptá. Vybrané prednášky pre študentov externého štúdia 2006. ISBN 978-80-88829-78-2.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1600">
                <a:latin typeface="Times New Roman" pitchFamily="18" charset="0"/>
                <a:cs typeface="Times New Roman" pitchFamily="18" charset="0"/>
              </a:rPr>
              <a:t>HOFREITER, L. a kol. [2013]: </a:t>
            </a:r>
            <a:r>
              <a:rPr lang="sk-SK" sz="1600" i="1">
                <a:latin typeface="Times New Roman" pitchFamily="18" charset="0"/>
                <a:cs typeface="Times New Roman" pitchFamily="18" charset="0"/>
              </a:rPr>
              <a:t>Ochrana objektov kritickej dopravnej infraštruktúry. </a:t>
            </a:r>
            <a:r>
              <a:rPr lang="sk-SK" sz="1600">
                <a:latin typeface="Times New Roman" pitchFamily="18" charset="0"/>
                <a:cs typeface="Times New Roman" pitchFamily="18" charset="0"/>
              </a:rPr>
              <a:t>Žilina: EDIS, ŽU Žilina. ISBN 978-80-554-0803-3.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1600">
                <a:latin typeface="Times New Roman" pitchFamily="18" charset="0"/>
                <a:cs typeface="Times New Roman" pitchFamily="18" charset="0"/>
              </a:rPr>
              <a:t>STN ISO 31000:2011 </a:t>
            </a:r>
            <a:r>
              <a:rPr lang="sk-SK" sz="1600" i="1">
                <a:latin typeface="Times New Roman" pitchFamily="18" charset="0"/>
                <a:cs typeface="Times New Roman" pitchFamily="18" charset="0"/>
              </a:rPr>
              <a:t>Manažérstvo rizika, zásady a návod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1600">
                <a:latin typeface="Times New Roman" pitchFamily="18" charset="0"/>
                <a:cs typeface="Times New Roman" pitchFamily="18" charset="0"/>
              </a:rPr>
              <a:t>STN EN 31010:2011 </a:t>
            </a:r>
            <a:r>
              <a:rPr lang="sk-SK" sz="1600" i="1">
                <a:latin typeface="Times New Roman" pitchFamily="18" charset="0"/>
                <a:cs typeface="Times New Roman" pitchFamily="18" charset="0"/>
              </a:rPr>
              <a:t>Manažérstvo rizika- Techniky posudzovania rizík</a:t>
            </a:r>
            <a:endParaRPr lang="cs-CZ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tabLst>
                <a:tab pos="723900" algn="l"/>
              </a:tabLst>
              <a:defRPr/>
            </a:pPr>
            <a:endParaRPr lang="sk-SK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SEKTOR BEZPEČNOSTI ORGANIZÁCIE</a:t>
            </a:r>
            <a:b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47500" lnSpcReduction="20000"/>
          </a:bodyPr>
          <a:lstStyle/>
          <a:p>
            <a:pPr marL="177800" indent="-1778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	Veľmi dôležitým sektorom v organizácii je </a:t>
            </a:r>
            <a:r>
              <a:rPr lang="sk-SK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sektor bezpečnosti, </a:t>
            </a: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ktorý: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rieši </a:t>
            </a:r>
            <a:r>
              <a:rPr lang="sk-SK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ochranu všetkých aktív organizácie,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zasahuje </a:t>
            </a:r>
            <a:r>
              <a:rPr lang="sk-SK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do všetkých hlavných a podporných činností v organizácií</a:t>
            </a: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v ktorých tak vznikajú jednotlivé </a:t>
            </a:r>
            <a:r>
              <a:rPr lang="sk-SK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podsektory bezpečnosti.</a:t>
            </a:r>
          </a:p>
          <a:p>
            <a:pPr marL="177800" indent="-1778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Rozsah bezpečnostných činností </a:t>
            </a:r>
            <a:r>
              <a:rPr lang="sk-SK" sz="3400">
                <a:latin typeface="Times New Roman" panose="02020603050405020304" pitchFamily="18" charset="0"/>
                <a:cs typeface="Times New Roman" panose="02020603050405020304" pitchFamily="18" charset="0"/>
              </a:rPr>
              <a:t>sa odvíja najmä od </a:t>
            </a:r>
            <a:r>
              <a:rPr lang="sk-SK" sz="3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veľkosti a zložitosti organizácie</a:t>
            </a:r>
            <a:r>
              <a:rPr lang="sk-SK" sz="3400">
                <a:latin typeface="Times New Roman" panose="02020603050405020304" pitchFamily="18" charset="0"/>
                <a:cs typeface="Times New Roman" panose="02020603050405020304" pitchFamily="18" charset="0"/>
              </a:rPr>
              <a:t>, preto oblasti, na ktoré sa zameriavajú, budú rôzne, najmä v závislosti na účele organizácie. </a:t>
            </a:r>
          </a:p>
          <a:p>
            <a:pPr marL="177800" indent="-177800" algn="just">
              <a:lnSpc>
                <a:spcPct val="120000"/>
              </a:lnSpc>
              <a:spcBef>
                <a:spcPts val="400"/>
              </a:spcBef>
              <a:buNone/>
            </a:pPr>
            <a:r>
              <a:rPr lang="sk-SK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	Dôležitosť týchto bezpečnostných činností a opatrení </a:t>
            </a:r>
            <a:r>
              <a:rPr lang="sk-SK" sz="3400">
                <a:latin typeface="Times New Roman" panose="02020603050405020304" pitchFamily="18" charset="0"/>
                <a:cs typeface="Times New Roman" panose="02020603050405020304" pitchFamily="18" charset="0"/>
              </a:rPr>
              <a:t>je však </a:t>
            </a:r>
            <a:r>
              <a:rPr lang="sk-SK" sz="3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vo všetkých sektoroch organizácie rozhodujúca. </a:t>
            </a:r>
          </a:p>
          <a:p>
            <a:pPr marL="177800" indent="-177800" algn="just">
              <a:lnSpc>
                <a:spcPct val="120000"/>
              </a:lnSpc>
              <a:spcBef>
                <a:spcPts val="400"/>
              </a:spcBef>
              <a:buNone/>
            </a:pPr>
            <a:r>
              <a:rPr lang="sk-SK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	Sektor bezpečnosti:</a:t>
            </a:r>
          </a:p>
          <a:p>
            <a:pPr marL="177800" indent="-177800" algn="just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sk-SK" sz="3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súhrn jednotlivých komponentov bezpečnostnej štruktúry organizácie</a:t>
            </a:r>
            <a:r>
              <a:rPr lang="sk-SK" sz="3400" i="1">
                <a:latin typeface="Times New Roman" panose="02020603050405020304" pitchFamily="18" charset="0"/>
                <a:cs typeface="Times New Roman" panose="02020603050405020304" pitchFamily="18" charset="0"/>
              </a:rPr>
              <a:t>, fungovanie ktorých má byť založené na jej celkovej bezpečnostnej politike. </a:t>
            </a:r>
          </a:p>
          <a:p>
            <a:pPr marL="177800" indent="-177800" algn="just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anose="02020603050405020304" pitchFamily="18" charset="0"/>
                <a:cs typeface="Times New Roman" panose="02020603050405020304" pitchFamily="18" charset="0"/>
              </a:rPr>
              <a:t>predstavujú ho </a:t>
            </a:r>
            <a:r>
              <a:rPr lang="sk-SK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špeciálne vytvorené subjekty bezpečnosti </a:t>
            </a:r>
            <a:r>
              <a:rPr lang="sk-SK" sz="3400">
                <a:latin typeface="Times New Roman" panose="02020603050405020304" pitchFamily="18" charset="0"/>
                <a:cs typeface="Times New Roman" panose="02020603050405020304" pitchFamily="18" charset="0"/>
              </a:rPr>
              <a:t>alebo súbory subjektov (oblasti), ktorých hlavným </a:t>
            </a:r>
            <a:r>
              <a:rPr lang="sk-SK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cieľom </a:t>
            </a:r>
            <a:r>
              <a:rPr lang="sk-SK" sz="340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k-SK" sz="3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dosiahnutie, zaistenie a upevňovanie trvalej celkovej bezpečnosti osôb, majetku a životného prostredia</a:t>
            </a:r>
            <a:r>
              <a:rPr lang="sk-SK" sz="3400">
                <a:latin typeface="Times New Roman" panose="02020603050405020304" pitchFamily="18" charset="0"/>
                <a:cs typeface="Times New Roman" panose="02020603050405020304" pitchFamily="18" charset="0"/>
              </a:rPr>
              <a:t> v organizácii. </a:t>
            </a:r>
          </a:p>
          <a:p>
            <a:pPr marL="177800" indent="-177800" algn="just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sk-SK" sz="3400">
                <a:latin typeface="Times New Roman" panose="02020603050405020304" pitchFamily="18" charset="0"/>
                <a:cs typeface="Times New Roman" panose="02020603050405020304" pitchFamily="18" charset="0"/>
              </a:rPr>
              <a:t>zahŕňa </a:t>
            </a:r>
            <a:r>
              <a:rPr lang="sk-SK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všetky odvetvia ľudskej činnosti</a:t>
            </a:r>
            <a:r>
              <a:rPr lang="sk-SK" sz="3400">
                <a:latin typeface="Times New Roman" panose="02020603050405020304" pitchFamily="18" charset="0"/>
                <a:cs typeface="Times New Roman" panose="02020603050405020304" pitchFamily="18" charset="0"/>
              </a:rPr>
              <a:t>, ktorých podstatou je poskytovanie práce, vedomostí, finančných prostriedkov, infraštruktúry, výrobkov alebo ich vzájomná kombinácia. </a:t>
            </a:r>
          </a:p>
          <a:p>
            <a:pPr marL="177800" indent="-177800" algn="just">
              <a:lnSpc>
                <a:spcPct val="120000"/>
              </a:lnSpc>
              <a:spcBef>
                <a:spcPts val="400"/>
              </a:spcBef>
            </a:pPr>
            <a:endParaRPr lang="sk-SK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98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OBSAH SEKTORU BEZPEČNOSTNI ORGANIZÁCIE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7"/>
          </a:xfrm>
        </p:spPr>
        <p:txBody>
          <a:bodyPr>
            <a:normAutofit fontScale="77500" lnSpcReduction="20000"/>
          </a:bodyPr>
          <a:lstStyle/>
          <a:p>
            <a:pPr marL="273050" indent="-273050" algn="just">
              <a:lnSpc>
                <a:spcPct val="120000"/>
              </a:lnSpc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Súčasti sektoru bezpečnosti organizácie vystupujú ako aspekty 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komplexne ponímanej bezpečnosti organizácie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(komplexná bezpečnosť organizácie = súčet úrovní bezpečnosti jednotlivých podsektorov, oblastí a zložiek sektoru bezpečnosti organizácie). </a:t>
            </a:r>
          </a:p>
          <a:p>
            <a:pPr marL="273050" indent="-273050" algn="just">
              <a:lnSpc>
                <a:spcPct val="120000"/>
              </a:lnSpc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Jadrom sektora bezpečnosti organizácie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a jeho jednotlivých subsystémov je </a:t>
            </a:r>
            <a:r>
              <a:rPr lang="sk-SK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Systém manažérstva bezpečnosti organizácie. </a:t>
            </a:r>
          </a:p>
          <a:p>
            <a:pPr marL="273050" indent="-273050" algn="just">
              <a:lnSpc>
                <a:spcPct val="120000"/>
              </a:lnSpc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Sektor bezpečnosti organizácie je možné 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podľa subjektov ochrany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rozdeliť na niekoľko 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podsektorov,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ktoré sa obvykle, v rôznej intenzite, vyskytujú vo všetkých druhoch organizácií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Bezpečnosť osôb a majetku.</a:t>
            </a:r>
            <a:endParaRPr 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Bezpečnosť životného prostredia (environmentálna bezpečnosť).</a:t>
            </a:r>
            <a:endParaRPr 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Bezpečnosť podnikania (podnikateľská bezpečnosť). </a:t>
            </a:r>
          </a:p>
          <a:p>
            <a:pPr marL="273050" indent="-273050" algn="just">
              <a:lnSpc>
                <a:spcPct val="120000"/>
              </a:lnSpc>
              <a:buNone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	Tieto podsektory je možné pri samostatnom posudzovaní nazývať tiež ako </a:t>
            </a:r>
            <a:r>
              <a:rPr lang="sk-SK" b="1">
                <a:latin typeface="Times New Roman" pitchFamily="18" charset="0"/>
                <a:cs typeface="Times New Roman" pitchFamily="18" charset="0"/>
              </a:rPr>
              <a:t>sektory.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273050" lvl="0" indent="-273050" algn="just">
              <a:lnSpc>
                <a:spcPct val="120000"/>
              </a:lnSpc>
            </a:pPr>
            <a:endParaRPr lang="sk-SK">
              <a:latin typeface="Times New Roman" pitchFamily="18" charset="0"/>
              <a:cs typeface="Times New Roman" pitchFamily="18" charset="0"/>
            </a:endParaRP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105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2000" b="1">
                <a:latin typeface="Times New Roman" pitchFamily="18" charset="0"/>
                <a:cs typeface="Times New Roman" pitchFamily="18" charset="0"/>
              </a:rPr>
              <a:t>BEZPEČNOSŤ OSÔB A MAJETKU</a:t>
            </a:r>
            <a:br>
              <a:rPr lang="sk-SK" sz="2400">
                <a:latin typeface="Times New Roman" pitchFamily="18" charset="0"/>
                <a:cs typeface="Times New Roman" pitchFamily="18" charset="0"/>
              </a:rPr>
            </a:br>
            <a:endParaRPr lang="sk-SK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340768"/>
            <a:ext cx="8786874" cy="5374380"/>
          </a:xfrm>
        </p:spPr>
        <p:txBody>
          <a:bodyPr>
            <a:normAutofit fontScale="55000" lnSpcReduction="20000"/>
          </a:bodyPr>
          <a:lstStyle/>
          <a:p>
            <a:pPr marL="173038" indent="-173038" algn="just">
              <a:lnSpc>
                <a:spcPct val="120000"/>
              </a:lnSpc>
              <a:buNone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3400" b="1">
                <a:latin typeface="Times New Roman" pitchFamily="18" charset="0"/>
                <a:cs typeface="Times New Roman" pitchFamily="18" charset="0"/>
              </a:rPr>
              <a:t>Bezpečnosť osôb a majetku 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sk-SK" sz="3400" b="1" i="1">
                <a:latin typeface="Times New Roman" pitchFamily="18" charset="0"/>
                <a:cs typeface="Times New Roman" pitchFamily="18" charset="0"/>
              </a:rPr>
              <a:t>najširším podsektorom sektoru bezpečnosti organizácie.</a:t>
            </a:r>
          </a:p>
          <a:p>
            <a:pPr marL="173038" indent="-173038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	Medzi kľúčové </a:t>
            </a:r>
            <a:r>
              <a:rPr lang="sk-SK" sz="3400" b="1">
                <a:latin typeface="Times New Roman" pitchFamily="18" charset="0"/>
                <a:cs typeface="Times New Roman" pitchFamily="18" charset="0"/>
              </a:rPr>
              <a:t>oblasti podsektora bezpečnosť osôb a majetku 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v organizáciách môžu byť zaradené najmä:</a:t>
            </a:r>
          </a:p>
          <a:p>
            <a:pPr marL="177800" lvl="0" indent="-177800" algn="just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sk-SK" sz="3400" b="1">
                <a:latin typeface="Times New Roman" pitchFamily="18" charset="0"/>
                <a:cs typeface="Times New Roman" pitchFamily="18" charset="0"/>
              </a:rPr>
              <a:t>Fyzická bezpečnosť.</a:t>
            </a:r>
            <a:endParaRPr lang="sk-SK" sz="3400">
              <a:latin typeface="Times New Roman" pitchFamily="18" charset="0"/>
              <a:cs typeface="Times New Roman" pitchFamily="18" charset="0"/>
            </a:endParaRPr>
          </a:p>
          <a:p>
            <a:pPr marL="177800" lvl="0" indent="-177800" algn="just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sk-SK" sz="3400" b="1">
                <a:latin typeface="Times New Roman" pitchFamily="18" charset="0"/>
                <a:cs typeface="Times New Roman" pitchFamily="18" charset="0"/>
              </a:rPr>
              <a:t>Požiarna bezpečnosť.</a:t>
            </a:r>
            <a:endParaRPr lang="sk-SK" sz="3400">
              <a:latin typeface="Times New Roman" pitchFamily="18" charset="0"/>
              <a:cs typeface="Times New Roman" pitchFamily="18" charset="0"/>
            </a:endParaRPr>
          </a:p>
          <a:p>
            <a:pPr marL="177800" lvl="0" indent="-177800" algn="just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sk-SK" sz="3400" b="1">
                <a:latin typeface="Times New Roman" pitchFamily="18" charset="0"/>
                <a:cs typeface="Times New Roman" pitchFamily="18" charset="0"/>
              </a:rPr>
              <a:t>Bezpečnosť práce.</a:t>
            </a:r>
            <a:endParaRPr lang="sk-SK" sz="3400">
              <a:latin typeface="Times New Roman" pitchFamily="18" charset="0"/>
              <a:cs typeface="Times New Roman" pitchFamily="18" charset="0"/>
            </a:endParaRPr>
          </a:p>
          <a:p>
            <a:pPr marL="177800" lvl="0" indent="-177800" algn="just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sk-SK" sz="3400" b="1">
                <a:latin typeface="Times New Roman" pitchFamily="18" charset="0"/>
                <a:cs typeface="Times New Roman" pitchFamily="18" charset="0"/>
              </a:rPr>
              <a:t>Bezpečnosť prevádzky 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(činností na tvorbu produktov alebo poskytovanie služieb).</a:t>
            </a:r>
          </a:p>
          <a:p>
            <a:pPr marL="177800" lvl="0" indent="-177800" algn="just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sk-SK" sz="3400" b="1">
                <a:latin typeface="Times New Roman" pitchFamily="18" charset="0"/>
                <a:cs typeface="Times New Roman" pitchFamily="18" charset="0"/>
              </a:rPr>
              <a:t>Informačná bezpečnosť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– bezpečnosť a ochrana utajovaných skutočností nad rámec osobných údajov, v zmysle ochrany zákonom alebo zmluvne chránených či cenných informácií.</a:t>
            </a:r>
          </a:p>
          <a:p>
            <a:pPr marL="177800" lvl="0" indent="-177800" algn="just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sk-SK" sz="3400" b="1">
                <a:latin typeface="Times New Roman" pitchFamily="18" charset="0"/>
                <a:cs typeface="Times New Roman" pitchFamily="18" charset="0"/>
              </a:rPr>
              <a:t>Počítačová bezpečnosť 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3400" b="1">
                <a:latin typeface="Times New Roman" pitchFamily="18" charset="0"/>
                <a:cs typeface="Times New Roman" pitchFamily="18" charset="0"/>
              </a:rPr>
              <a:t>Bezpečnosť IKT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) – v zmysle použitia a nastavení hardvéru a softvéru, vrátane špeciálnych prostriedkov (napr. ochrana, či nasadenie sledovania a odpočúvania).</a:t>
            </a:r>
          </a:p>
          <a:p>
            <a:pPr marL="177800" lvl="0" indent="-177800" algn="just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sk-SK" sz="3400" b="1">
                <a:latin typeface="Times New Roman" pitchFamily="18" charset="0"/>
                <a:cs typeface="Times New Roman" pitchFamily="18" charset="0"/>
              </a:rPr>
              <a:t>Bezpečnosť a ochrana vnútorného poriadku.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77800" lvl="0" indent="-177800" algn="just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sk-SK" sz="3400" b="1">
                <a:latin typeface="Times New Roman" pitchFamily="18" charset="0"/>
                <a:cs typeface="Times New Roman" pitchFamily="18" charset="0"/>
              </a:rPr>
              <a:t>Ďalšie možné oblasti bezpečnosti organizácie.</a:t>
            </a:r>
          </a:p>
          <a:p>
            <a:pPr marL="173038" indent="-173038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3400">
                <a:latin typeface="Times New Roman" pitchFamily="18" charset="0"/>
                <a:cs typeface="Times New Roman" pitchFamily="18" charset="0"/>
              </a:rPr>
              <a:t>	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0459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2000" b="1">
                <a:latin typeface="Times New Roman" pitchFamily="18" charset="0"/>
                <a:cs typeface="Times New Roman" pitchFamily="18" charset="0"/>
              </a:rPr>
              <a:t>BEZPEČNOSŤ OSÔB A MAJETKU</a:t>
            </a:r>
            <a:br>
              <a:rPr lang="sk-SK" sz="2400">
                <a:latin typeface="Times New Roman" pitchFamily="18" charset="0"/>
                <a:cs typeface="Times New Roman" pitchFamily="18" charset="0"/>
              </a:rPr>
            </a:br>
            <a:endParaRPr lang="sk-SK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988840"/>
            <a:ext cx="8786874" cy="3960440"/>
          </a:xfrm>
        </p:spPr>
        <p:txBody>
          <a:bodyPr>
            <a:normAutofit fontScale="55000" lnSpcReduction="20000"/>
          </a:bodyPr>
          <a:lstStyle/>
          <a:p>
            <a:pPr marL="173038" indent="-173038" algn="just">
              <a:lnSpc>
                <a:spcPct val="120000"/>
              </a:lnSpc>
              <a:buNone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Okrem uvedených oblastí bezpečnostného sektoru, ktoré sa vyskytujú prakticky vo všetkých organizáciách, existujú aj oblasti bezpečnosti v podsektore bezpečnosti osôb a majetku, ktoré sa vyskytujú len </a:t>
            </a:r>
            <a:r>
              <a:rPr lang="sk-SK" sz="3400" b="1">
                <a:latin typeface="Times New Roman" pitchFamily="18" charset="0"/>
                <a:cs typeface="Times New Roman" pitchFamily="18" charset="0"/>
              </a:rPr>
              <a:t>v určitých špeciálnych organizáciách a objektoch,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 napr.:</a:t>
            </a:r>
          </a:p>
          <a:p>
            <a:pPr marL="177800" lvl="0" indent="-177800" algn="just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sk-SK" sz="3400" b="1">
                <a:latin typeface="Times New Roman" pitchFamily="18" charset="0"/>
                <a:cs typeface="Times New Roman" pitchFamily="18" charset="0"/>
              </a:rPr>
              <a:t>bezpečnosť kritickej infraštruktúry 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– bezpečnosť objektov v sektoroch kritickej infraštruktúry,</a:t>
            </a:r>
          </a:p>
          <a:p>
            <a:pPr marL="177800" lvl="0" indent="-177800" algn="just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sk-SK" sz="3400" b="1">
                <a:latin typeface="Times New Roman" pitchFamily="18" charset="0"/>
                <a:cs typeface="Times New Roman" pitchFamily="18" charset="0"/>
              </a:rPr>
              <a:t>jadrová bezpečnosť </a:t>
            </a:r>
            <a:r>
              <a:rPr lang="sk-SK" sz="3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sk-SK" sz="3600"/>
              <a:t> </a:t>
            </a:r>
            <a:r>
              <a:rPr lang="sk-SK" sz="3600" i="1"/>
              <a:t>technický stav a spôsobilosť jadrového zariadenia alebo prepravného zariadenia </a:t>
            </a:r>
            <a:r>
              <a:rPr lang="sk-SK" sz="3600"/>
              <a:t>ako aj </a:t>
            </a:r>
            <a:r>
              <a:rPr lang="sk-SK" sz="3600" i="1"/>
              <a:t>schopnosť ich obsluhy </a:t>
            </a:r>
            <a:r>
              <a:rPr lang="sk-SK" sz="3600"/>
              <a:t>zabrániť nedovolenému </a:t>
            </a:r>
            <a:r>
              <a:rPr lang="sk-SK" sz="3600" b="1"/>
              <a:t>úniku rádioaktívnych látok alebo ionizujúceho žiarenia </a:t>
            </a:r>
            <a:r>
              <a:rPr lang="sk-SK" sz="3600"/>
              <a:t>do pracovného prostredia alebo do životného prostredia a schopnosť predchádzať udalostiam a zmierňovať následky udalostí v jadrových zariadeniach alebo pri preprave rádioaktívnych materiálov.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829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sk-SK" sz="1700" b="1">
                <a:latin typeface="Times New Roman" pitchFamily="18" charset="0"/>
                <a:cs typeface="Times New Roman" pitchFamily="18" charset="0"/>
              </a:rPr>
              <a:t>ZLOŽKY V OBLASTIACH PODSEKTORU BEZPEČNOSŤ OSÔB A MAJETKU</a:t>
            </a:r>
            <a:br>
              <a:rPr lang="sk-SK" sz="1800" b="1">
                <a:latin typeface="Times New Roman" pitchFamily="18" charset="0"/>
                <a:cs typeface="Times New Roman" pitchFamily="18" charset="0"/>
              </a:rPr>
            </a:br>
            <a:endParaRPr lang="sk-SK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412776"/>
            <a:ext cx="8715436" cy="4680520"/>
          </a:xfrm>
        </p:spPr>
        <p:txBody>
          <a:bodyPr>
            <a:normAutofit fontScale="77500" lnSpcReduction="20000"/>
          </a:bodyPr>
          <a:lstStyle/>
          <a:p>
            <a:pPr marL="266700" indent="-266700">
              <a:lnSpc>
                <a:spcPct val="120000"/>
              </a:lnSpc>
              <a:buFont typeface="+mj-lt"/>
              <a:buAutoNum type="arabicPeriod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Fyzická bezpečnosť: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514350" lvl="0" indent="-247650">
              <a:lnSpc>
                <a:spcPct val="120000"/>
              </a:lnSpc>
              <a:buFont typeface="+mj-lt"/>
              <a:buAutoNum type="alphaLcPeriod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fyzická bezpečnosť osôb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– ochrana 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osôb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pred úmyselným fyzickým a nefyzickým napadnutím:</a:t>
            </a:r>
          </a:p>
          <a:p>
            <a:pPr marL="712788" lvl="0" indent="-18256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fyzická bezpečnosť dôležitých osôb 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i="1" err="1">
                <a:latin typeface="Times New Roman" pitchFamily="18" charset="0"/>
                <a:cs typeface="Times New Roman" pitchFamily="18" charset="0"/>
              </a:rPr>
              <a:t>bodyguarding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712788" lvl="0" indent="-18256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bezpečnosť zamestnancov pred fyzickým a nefyzickým násilím,</a:t>
            </a:r>
          </a:p>
          <a:p>
            <a:pPr marL="712788" lvl="0" indent="-18256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bezpečnosť zamestnancov pred diskrimináciou.</a:t>
            </a:r>
          </a:p>
          <a:p>
            <a:pPr marL="514350" lvl="0" indent="-247650">
              <a:lnSpc>
                <a:spcPct val="120000"/>
              </a:lnSpc>
              <a:buFont typeface="+mj-lt"/>
              <a:buAutoNum type="alphaLcPeriod" startAt="2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fyzická bezpečnosť objektov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– ochrana 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objektov a majetku v nich (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iného než sú utajované skutočnosti) pred úmyselným fyzickým napadnutím:</a:t>
            </a:r>
          </a:p>
          <a:p>
            <a:pPr marL="712788" lvl="0" indent="-18256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fyzická bezpečnosť priestorov organizácie,</a:t>
            </a:r>
          </a:p>
          <a:p>
            <a:pPr marL="712788" lvl="0" indent="-18256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fyzická bezpečnosť samostatného objektu.</a:t>
            </a:r>
          </a:p>
          <a:p>
            <a:pPr marL="514350" lvl="0" indent="-247650">
              <a:lnSpc>
                <a:spcPct val="120000"/>
              </a:lnSpc>
              <a:buFont typeface="+mj-lt"/>
              <a:buAutoNum type="alphaLcPeriod" startAt="3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bezpečnosť objektov kritickej infraštruktúry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– ochrana 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špecifických objektov kritickej infraštruktúry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712788" lvl="0" indent="-18256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bezpečnosť objektov osobitnej dôležitosti,</a:t>
            </a:r>
          </a:p>
          <a:p>
            <a:pPr marL="712788" lvl="0" indent="-18256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bezpečnosť ďalších dôležitých objektov.</a:t>
            </a:r>
          </a:p>
          <a:p>
            <a:pPr>
              <a:lnSpc>
                <a:spcPct val="120000"/>
              </a:lnSpc>
            </a:pPr>
            <a:endParaRPr lang="sk-SK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1700" b="1">
                <a:latin typeface="Times New Roman" pitchFamily="18" charset="0"/>
                <a:cs typeface="Times New Roman" pitchFamily="18" charset="0"/>
              </a:rPr>
              <a:t>ZLOŽKY V OBLASTIACH PODSEKTORU BEZPEČNOSŤ OSÔB A MAJETKU</a:t>
            </a:r>
            <a:br>
              <a:rPr lang="sk-SK" sz="1800" b="1">
                <a:latin typeface="Times New Roman" pitchFamily="18" charset="0"/>
                <a:cs typeface="Times New Roman" pitchFamily="18" charset="0"/>
              </a:rPr>
            </a:br>
            <a:endParaRPr lang="sk-SK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916832"/>
            <a:ext cx="8715436" cy="3600400"/>
          </a:xfrm>
        </p:spPr>
        <p:txBody>
          <a:bodyPr>
            <a:normAutofit fontScale="70000" lnSpcReduction="20000"/>
          </a:bodyPr>
          <a:lstStyle/>
          <a:p>
            <a:pPr marL="266700" lvl="0" indent="-266700" algn="just">
              <a:lnSpc>
                <a:spcPct val="120000"/>
              </a:lnSpc>
              <a:buFont typeface="+mj-lt"/>
              <a:buAutoNum type="arabicPeriod" startAt="2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Protipožiarna bezpečnosť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/>
              <a:t>(požiarna bezpečnosť) – </a:t>
            </a:r>
            <a:r>
              <a:rPr lang="sk-SK" sz="2800" i="1"/>
              <a:t>schopnosť brániť stratám na životoch a zdraví osôb, poprípade zvierat a stratám na majetku v prípade požiaru :</a:t>
            </a:r>
            <a:endParaRPr lang="sk-SK" i="1">
              <a:latin typeface="Times New Roman" pitchFamily="18" charset="0"/>
              <a:cs typeface="Times New Roman" pitchFamily="18" charset="0"/>
            </a:endParaRPr>
          </a:p>
          <a:p>
            <a:pPr marL="514350" indent="-247650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ochrana pred požiarmi,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514350" indent="-247650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protipožiarna bezpečnosť stavieb.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266700" indent="-266700" algn="just">
              <a:lnSpc>
                <a:spcPct val="120000"/>
              </a:lnSpc>
              <a:buFont typeface="+mj-lt"/>
              <a:buAutoNum type="arabicPeriod" startAt="3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Bezpečnosť práce – 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ochrana 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osôb v pracovnom procese a prostredí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pred náhodnými rizikami (fyzikálne, mechanické, ergonomické, biologické, chemické):</a:t>
            </a:r>
          </a:p>
          <a:p>
            <a:pPr marL="514350" lvl="0" indent="-247650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bezpečnosť a ochrana zdravia pri práci,</a:t>
            </a:r>
          </a:p>
          <a:p>
            <a:pPr marL="514350" indent="-247650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bezpečnosť technických zariadení,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514350" lvl="0" indent="-247650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bezpečnosť pracovného prostredia a pracovných podmienok (hygiena práce).</a:t>
            </a:r>
          </a:p>
          <a:p>
            <a:pPr>
              <a:lnSpc>
                <a:spcPct val="120000"/>
              </a:lnSpc>
            </a:pPr>
            <a:endParaRPr lang="sk-SK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4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0656"/>
          </a:xfrm>
        </p:spPr>
        <p:txBody>
          <a:bodyPr>
            <a:normAutofit/>
          </a:bodyPr>
          <a:lstStyle/>
          <a:p>
            <a:pPr algn="ctr"/>
            <a:r>
              <a:rPr lang="sk-SK" sz="1700" b="1">
                <a:latin typeface="Times New Roman" pitchFamily="18" charset="0"/>
                <a:cs typeface="Times New Roman" pitchFamily="18" charset="0"/>
              </a:rPr>
              <a:t>ZLOŽKY V OBLASTIACH PODSEKTORU BEZPEČNOSŤ OSÔB A MAJETKU</a:t>
            </a:r>
            <a:endParaRPr lang="sk-SK" sz="17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30934"/>
          </a:xfrm>
        </p:spPr>
        <p:txBody>
          <a:bodyPr>
            <a:normAutofit fontScale="62500" lnSpcReduction="20000"/>
          </a:bodyPr>
          <a:lstStyle/>
          <a:p>
            <a:pPr marL="266700" lvl="0" indent="-266700" algn="just">
              <a:buFont typeface="+mj-lt"/>
              <a:buAutoNum type="arabicPeriod" startAt="4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Bezpečnosť prevádzky (činností na tvorbu produktov alebo poskytovanie služieb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):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266700" lvl="0" indent="-266700" algn="just">
              <a:lnSpc>
                <a:spcPct val="120000"/>
              </a:lnSpc>
              <a:buFont typeface="+mj-lt"/>
              <a:buAutoNum type="alphaLcPeriod"/>
            </a:pPr>
            <a:r>
              <a:rPr lang="sk-SK" b="1" i="1">
                <a:cs typeface="Times New Roman" pitchFamily="18" charset="0"/>
              </a:rPr>
              <a:t>bezpečnosť technických zariadení:</a:t>
            </a:r>
            <a:endParaRPr lang="sk-SK">
              <a:cs typeface="Times New Roman" pitchFamily="18" charset="0"/>
            </a:endParaRPr>
          </a:p>
          <a:p>
            <a:pPr marL="450850" lvl="0" indent="-184150" algn="just">
              <a:buFont typeface="Arial" panose="020B0604020202020204" pitchFamily="34" charset="0"/>
              <a:buChar char="•"/>
            </a:pPr>
            <a:r>
              <a:rPr lang="sk-SK" b="1">
                <a:cs typeface="Times New Roman" pitchFamily="18" charset="0"/>
              </a:rPr>
              <a:t>technická bezpečnosť technických zariadení </a:t>
            </a:r>
            <a:r>
              <a:rPr lang="sk-SK">
                <a:cs typeface="Times New Roman" pitchFamily="18" charset="0"/>
              </a:rPr>
              <a:t>– </a:t>
            </a:r>
            <a:r>
              <a:rPr lang="sk-SK" b="1" i="1">
                <a:cs typeface="Times New Roman" pitchFamily="18" charset="0"/>
              </a:rPr>
              <a:t>stav bezporuchovej a neohrozenej činnosti  </a:t>
            </a:r>
            <a:r>
              <a:rPr lang="sk-SK">
                <a:cs typeface="Times New Roman" pitchFamily="18" charset="0"/>
              </a:rPr>
              <a:t>(bezpečné prevádzkovanie, spoľahlivosť, použiteľnosť, vykonávanie kontroly a údržby) technického zariadenia.</a:t>
            </a:r>
          </a:p>
          <a:p>
            <a:pPr marL="450850" lvl="0" indent="-184150" algn="just">
              <a:buFont typeface="Arial" panose="020B0604020202020204" pitchFamily="34" charset="0"/>
              <a:buChar char="•"/>
            </a:pPr>
            <a:r>
              <a:rPr lang="sk-SK" b="1">
                <a:cs typeface="Times New Roman" pitchFamily="18" charset="0"/>
              </a:rPr>
              <a:t>pracovná bezpečnosť technických zariadení </a:t>
            </a:r>
            <a:r>
              <a:rPr lang="sk-SK">
                <a:cs typeface="Times New Roman" pitchFamily="18" charset="0"/>
              </a:rPr>
              <a:t>– vlastnosť </a:t>
            </a:r>
            <a:r>
              <a:rPr lang="sk-SK" b="1" i="1">
                <a:cs typeface="Times New Roman" pitchFamily="18" charset="0"/>
              </a:rPr>
              <a:t>neohrozovať ľudské zdravie, majetok alebo životné prostredie </a:t>
            </a:r>
            <a:r>
              <a:rPr lang="sk-SK">
                <a:cs typeface="Times New Roman" pitchFamily="18" charset="0"/>
              </a:rPr>
              <a:t>pri plnení funkcie, na ktorý bol predurčený, v stanovej dobe a za stanovených podmienok.</a:t>
            </a:r>
          </a:p>
          <a:p>
            <a:pPr marL="450850" lvl="0" indent="-184150" algn="just">
              <a:buFont typeface="Arial" panose="020B0604020202020204" pitchFamily="34" charset="0"/>
              <a:buChar char="•"/>
            </a:pPr>
            <a:r>
              <a:rPr lang="sk-SK" b="1">
                <a:cs typeface="Times New Roman" pitchFamily="18" charset="0"/>
              </a:rPr>
              <a:t>prevádzková (funkčná) spoľahlivosť technických zariadení</a:t>
            </a:r>
            <a:r>
              <a:rPr lang="sk-SK">
                <a:cs typeface="Times New Roman" pitchFamily="18" charset="0"/>
              </a:rPr>
              <a:t>.</a:t>
            </a:r>
          </a:p>
          <a:p>
            <a:pPr marL="263525" lvl="0" indent="-263525" algn="just">
              <a:lnSpc>
                <a:spcPct val="120000"/>
              </a:lnSpc>
              <a:spcBef>
                <a:spcPts val="300"/>
              </a:spcBef>
              <a:buFont typeface="+mj-lt"/>
              <a:buAutoNum type="alphaLcPeriod" startAt="2"/>
            </a:pPr>
            <a:r>
              <a:rPr lang="sk-SK" b="1" i="1">
                <a:cs typeface="Times New Roman" pitchFamily="18" charset="0"/>
              </a:rPr>
              <a:t>bezpečnosť </a:t>
            </a:r>
            <a:r>
              <a:rPr lang="sk-SK" b="1" i="1"/>
              <a:t>plynulosti podnikania </a:t>
            </a:r>
            <a:r>
              <a:rPr lang="sk-SK">
                <a:cs typeface="Times New Roman" pitchFamily="18" charset="0"/>
              </a:rPr>
              <a:t>– bezpečnosť </a:t>
            </a:r>
            <a:r>
              <a:rPr lang="sk-SK" i="1">
                <a:cs typeface="Times New Roman" pitchFamily="18" charset="0"/>
              </a:rPr>
              <a:t>kľúčových výrobných a nevýrobných činností (podnikateľských) </a:t>
            </a:r>
            <a:r>
              <a:rPr lang="sk-SK">
                <a:cs typeface="Times New Roman" pitchFamily="18" charset="0"/>
              </a:rPr>
              <a:t>na tvorbu produktov alebo poskytovanie služieb, ktoré prerušením pre poruchu alebo haváriu môžu spôsobiť značné straty,</a:t>
            </a:r>
          </a:p>
          <a:p>
            <a:pPr marL="266700" lvl="0" indent="-266700" algn="just">
              <a:lnSpc>
                <a:spcPct val="120000"/>
              </a:lnSpc>
              <a:spcBef>
                <a:spcPts val="300"/>
              </a:spcBef>
              <a:buFont typeface="+mj-lt"/>
              <a:buAutoNum type="alphaLcPeriod" startAt="2"/>
            </a:pPr>
            <a:r>
              <a:rPr lang="sk-SK" b="1" i="1">
                <a:cs typeface="Times New Roman" pitchFamily="18" charset="0"/>
              </a:rPr>
              <a:t>prevencia závažných priemyselných havárií </a:t>
            </a:r>
            <a:r>
              <a:rPr lang="sk-SK">
                <a:cs typeface="Times New Roman" pitchFamily="18" charset="0"/>
              </a:rPr>
              <a:t>– prevencia </a:t>
            </a:r>
            <a:r>
              <a:rPr lang="sk-SK" i="1"/>
              <a:t>v podnikoch s prítomnosťou nebezpečnej látky</a:t>
            </a:r>
            <a:r>
              <a:rPr lang="sk-SK"/>
              <a:t> a na obmedzovanie ich následkov na zdravie ľudí, životné prostredie a majetok. </a:t>
            </a:r>
            <a:endParaRPr lang="sk-SK">
              <a:cs typeface="Times New Roman" pitchFamily="18" charset="0"/>
            </a:endParaRPr>
          </a:p>
          <a:p>
            <a:pPr marL="266700" lvl="0" indent="-266700" algn="just">
              <a:lnSpc>
                <a:spcPct val="120000"/>
              </a:lnSpc>
              <a:spcBef>
                <a:spcPts val="300"/>
              </a:spcBef>
              <a:buFont typeface="+mj-lt"/>
              <a:buAutoNum type="alphaLcPeriod" startAt="2"/>
            </a:pPr>
            <a:r>
              <a:rPr lang="sk-SK" b="1" i="1">
                <a:cs typeface="Times New Roman" pitchFamily="18" charset="0"/>
              </a:rPr>
              <a:t>jadrová bezpečnosť </a:t>
            </a:r>
            <a:r>
              <a:rPr lang="sk-SK">
                <a:cs typeface="Times New Roman" pitchFamily="18" charset="0"/>
              </a:rPr>
              <a:t>– </a:t>
            </a:r>
            <a:r>
              <a:rPr lang="sk-SK"/>
              <a:t>stav a schopnosť jadrového zariadenia alebo prepravného zariadenia a ich obsluhy zabrániť nekontrolovanému rozvoju štiepnej reťazovej reakcie alebo nedovolenému úniku rádioaktívnych látok, alebo ionizujúceho žiarenia do pracovného prostredia, alebo do životného prostredia a obmedzovať následky nehôd a havárií jadrových zariadení, alebo následky udalostí pri preprave rádioaktívnych materiálov</a:t>
            </a:r>
          </a:p>
          <a:p>
            <a:pPr marL="0" lvl="0" indent="0" algn="just">
              <a:lnSpc>
                <a:spcPct val="120000"/>
              </a:lnSpc>
              <a:spcBef>
                <a:spcPts val="300"/>
              </a:spcBef>
              <a:buNone/>
            </a:pPr>
            <a:endParaRPr lang="sk-SK"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sk-SK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60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sk-SK" sz="1800" b="1">
                <a:latin typeface="Times New Roman" pitchFamily="18" charset="0"/>
                <a:cs typeface="Times New Roman" pitchFamily="18" charset="0"/>
              </a:rPr>
              <a:t>ZLOŽKY V OBLASTIACH PODSEKTORU BEZPEČNOSŤ OSÔB A MAJETKU</a:t>
            </a:r>
            <a:br>
              <a:rPr lang="sk-SK" sz="1800" b="1">
                <a:latin typeface="Times New Roman" pitchFamily="18" charset="0"/>
                <a:cs typeface="Times New Roman" pitchFamily="18" charset="0"/>
              </a:rPr>
            </a:br>
            <a:r>
              <a:rPr lang="sk-SK" sz="1800" b="1">
                <a:latin typeface="Times New Roman" pitchFamily="18" charset="0"/>
                <a:cs typeface="Times New Roman" pitchFamily="18" charset="0"/>
              </a:rPr>
              <a:t>5.  Informačná bezpečnosť</a:t>
            </a:r>
            <a:endParaRPr lang="sk-SK" sz="180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22142"/>
              </p:ext>
            </p:extLst>
          </p:nvPr>
        </p:nvGraphicFramePr>
        <p:xfrm>
          <a:off x="323528" y="1484784"/>
          <a:ext cx="8643999" cy="465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0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Font typeface="+mj-lt"/>
                        <a:buNone/>
                      </a:pPr>
                      <a:r>
                        <a:rPr lang="sk-SK" sz="1400" b="1" i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Ochrana utajovaných skutočností </a:t>
                      </a:r>
                      <a:endParaRPr lang="sk-SK" sz="1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buFont typeface="+mj-lt"/>
                        <a:buNone/>
                      </a:pPr>
                      <a:r>
                        <a:rPr lang="sk-SK" sz="1400" b="0" i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ochrana informácií v akejkoľvek forme (elektronické, fyzické, a iné) pred úmyselným alebo náhodným napadnutím či zneužitím:</a:t>
                      </a:r>
                      <a:r>
                        <a:rPr lang="sk-SK" sz="1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sk-SK" sz="1400" b="0" i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 i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Bezpečnosť informačných systémov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0" i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ochrana utajovaných skutočností v informačných systémoch verejnej správy: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sk-SK" sz="1400" b="1" i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Bezpečnosť dôležitých informácií 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sk-SK" sz="1400" b="0" i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ochrana dôležitých informácií v dokumentoch a informačných systémoch</a:t>
                      </a:r>
                      <a:r>
                        <a:rPr lang="sk-SK" sz="1400" b="0" i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sk-SK" sz="14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523">
                <a:tc>
                  <a:txBody>
                    <a:bodyPr/>
                    <a:lstStyle/>
                    <a:p>
                      <a:pPr marL="173038" lvl="0" indent="-173038" algn="l">
                        <a:spcBef>
                          <a:spcPts val="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administratívna bezpečnosť</a:t>
                      </a:r>
                      <a:endParaRPr lang="sk-SK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73038" lvl="0" indent="-173038"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personálna bezpečnosť </a:t>
                      </a:r>
                      <a:endParaRPr lang="sk-SK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73038" lvl="0" indent="-173038"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priemyselná bezpečnosť </a:t>
                      </a:r>
                      <a:endParaRPr lang="sk-SK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73038" lvl="0" indent="-173038"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bezpečnosť technických prostriedkov </a:t>
                      </a:r>
                      <a:r>
                        <a:rPr lang="sk-SK" sz="1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sk-SK" sz="1400" i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fyzická bezpečnosť a objektová bezpečnosť </a:t>
                      </a:r>
                    </a:p>
                    <a:p>
                      <a:pPr marL="173038" lvl="0" indent="-173038"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šifrová ochrana informácií</a:t>
                      </a:r>
                      <a:r>
                        <a:rPr lang="sk-SK" sz="1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lvl="0" indent="-173038">
                        <a:spcBef>
                          <a:spcPts val="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bezpečnosť informačných systémov verejnej správy,</a:t>
                      </a:r>
                    </a:p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bezpečnosť informačných systémov poskytovateľov elektronických služieb,</a:t>
                      </a:r>
                    </a:p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trestnoprávna zodpovednosť za porušenie bezpečnosti informačných systémov.</a:t>
                      </a:r>
                    </a:p>
                    <a:p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ochrana osobných údajov,</a:t>
                      </a:r>
                    </a:p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ochrana obchodného tajomstva,</a:t>
                      </a:r>
                    </a:p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ochrana bankového tajomstva,</a:t>
                      </a:r>
                    </a:p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ochrana listového tajomstva,</a:t>
                      </a:r>
                    </a:p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ochrana autorských práv,</a:t>
                      </a:r>
                    </a:p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ochrana pred odpočúvaním,</a:t>
                      </a:r>
                    </a:p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ochrana súkromia pred nevyžiadanými správami,</a:t>
                      </a:r>
                    </a:p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ochrana súkromia pred neoprávneným použitím informačno-technických prostriedkov,</a:t>
                      </a:r>
                    </a:p>
                    <a:p>
                      <a:pPr marL="173038" lvl="0" indent="-173038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lang="sk-SK" sz="1400" b="1">
                          <a:latin typeface="Times New Roman" pitchFamily="18" charset="0"/>
                          <a:cs typeface="Times New Roman" pitchFamily="18" charset="0"/>
                        </a:rPr>
                        <a:t>elektronický podpis a elektronická pečať.</a:t>
                      </a:r>
                    </a:p>
                    <a:p>
                      <a:endParaRPr lang="sk-SK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01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/>
          </a:bodyPr>
          <a:lstStyle/>
          <a:p>
            <a:r>
              <a:rPr lang="sk-SK" sz="1800" b="1">
                <a:latin typeface="Times New Roman" pitchFamily="18" charset="0"/>
                <a:cs typeface="Times New Roman" pitchFamily="18" charset="0"/>
              </a:rPr>
              <a:t>ZLOŽKY V OBLASTIACH PODSEKTORU BEZPEČNOSŤ OSÔB A MAJETKU</a:t>
            </a:r>
            <a:endParaRPr lang="sk-SK" sz="18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57626"/>
          </a:xfrm>
        </p:spPr>
        <p:txBody>
          <a:bodyPr>
            <a:normAutofit fontScale="62500" lnSpcReduction="20000"/>
          </a:bodyPr>
          <a:lstStyle/>
          <a:p>
            <a:pPr marL="266700" lvl="0" indent="-266700" algn="just">
              <a:lnSpc>
                <a:spcPct val="120000"/>
              </a:lnSpc>
              <a:buFont typeface="+mj-lt"/>
              <a:buAutoNum type="arabicPeriod" startAt="6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Počítačová bezpečnosť 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(Bezpečnosť IKT) – ochrana 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informačných a telekomunikačných technológií 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pred úmyselným alebo náhodným poškodením:</a:t>
            </a:r>
          </a:p>
          <a:p>
            <a:pPr marL="534988" lvl="0" indent="-268288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fyzická bezpečnosť </a:t>
            </a:r>
            <a:r>
              <a:rPr lang="sk-SK" b="1" i="1">
                <a:latin typeface="Times New Roman" pitchFamily="18" charset="0"/>
                <a:cs typeface="Times New Roman" pitchFamily="18" charset="0"/>
              </a:rPr>
              <a:t>(bezpečnosť  informačného systému a jeho častí), </a:t>
            </a:r>
          </a:p>
          <a:p>
            <a:pPr marL="534988" lvl="0" indent="-268288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počítačová bezpečnosť (</a:t>
            </a:r>
            <a:r>
              <a:rPr lang="sk-SK" b="1" i="1">
                <a:latin typeface="Times New Roman" pitchFamily="18" charset="0"/>
                <a:cs typeface="Times New Roman" pitchFamily="18" charset="0"/>
              </a:rPr>
              <a:t>bezpečnosť technického a programového vybavenia)</a:t>
            </a:r>
            <a:r>
              <a:rPr lang="sk-SK" b="1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34988" lvl="0" indent="-268288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komunikačná bezpečnosť, </a:t>
            </a:r>
          </a:p>
          <a:p>
            <a:pPr marL="534988" lvl="0" indent="-268288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bezpečnosť dát </a:t>
            </a:r>
            <a:r>
              <a:rPr lang="sk-SK" b="1" i="1">
                <a:latin typeface="Times New Roman" pitchFamily="18" charset="0"/>
                <a:cs typeface="Times New Roman" pitchFamily="18" charset="0"/>
              </a:rPr>
              <a:t>(informačná bezpečnosť 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alebo</a:t>
            </a:r>
            <a:r>
              <a:rPr lang="sk-SK" b="1" i="1">
                <a:latin typeface="Times New Roman" pitchFamily="18" charset="0"/>
                <a:cs typeface="Times New Roman" pitchFamily="18" charset="0"/>
              </a:rPr>
              <a:t> technická bezpečnosť informačného systému), </a:t>
            </a:r>
          </a:p>
          <a:p>
            <a:pPr marL="534988" lvl="0" indent="-268288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režimová bezpečnosť,</a:t>
            </a:r>
          </a:p>
          <a:p>
            <a:pPr marL="534988" lvl="0" indent="-268288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personálna bezpečnosť.</a:t>
            </a:r>
          </a:p>
          <a:p>
            <a:pPr marL="266700" lvl="0" indent="-266700" algn="just">
              <a:lnSpc>
                <a:spcPct val="120000"/>
              </a:lnSpc>
              <a:buFont typeface="+mj-lt"/>
              <a:buAutoNum type="arabicPeriod" startAt="7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Bezpečnosť a ochrana vnútorného poriadku: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531813" lvl="0" indent="-265113" algn="just">
              <a:lnSpc>
                <a:spcPct val="120000"/>
              </a:lnSpc>
              <a:buFont typeface="+mj-lt"/>
              <a:buAutoNum type="alphaLcPeriod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ochrana vnútorného poriadku v zmysle organizačných dokumentov a režimových opatrení,</a:t>
            </a:r>
            <a:endParaRPr lang="sk-SK" b="1">
              <a:latin typeface="Times New Roman" pitchFamily="18" charset="0"/>
              <a:cs typeface="Times New Roman" pitchFamily="18" charset="0"/>
            </a:endParaRPr>
          </a:p>
          <a:p>
            <a:pPr marL="531813" lvl="0" indent="-265113" algn="just">
              <a:lnSpc>
                <a:spcPct val="120000"/>
              </a:lnSpc>
              <a:buFont typeface="+mj-lt"/>
              <a:buAutoNum type="alphaLcPeriod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manažérstvo bezpečnostných incidentov.</a:t>
            </a:r>
            <a:endParaRPr lang="sk-SK" b="1">
              <a:latin typeface="Times New Roman" pitchFamily="18" charset="0"/>
              <a:cs typeface="Times New Roman" pitchFamily="18" charset="0"/>
            </a:endParaRP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8936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itchFamily="18" charset="0"/>
                <a:cs typeface="Times New Roman" pitchFamily="18" charset="0"/>
              </a:rPr>
              <a:t>OBLASTI PODSEKTORA PODNIKATEĽSKEJ BEZPEČNOSTI</a:t>
            </a:r>
            <a:endParaRPr lang="sk-SK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85991"/>
            <a:ext cx="8229600" cy="2428893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sk-SK"/>
              <a:t>	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Z hľadiska podnikateľskej činnosti sa v organizáciách vyskytuje aj množstvo </a:t>
            </a:r>
            <a:r>
              <a:rPr lang="sk-SK" b="1">
                <a:latin typeface="Times New Roman" pitchFamily="18" charset="0"/>
                <a:cs typeface="Times New Roman" pitchFamily="18" charset="0"/>
              </a:rPr>
              <a:t>oblastí podsektora podnikateľskej bezpečnosti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, ktoré sú závislé na podnikateľských rizikách, napr.: 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ekonomická bezpečnosť, 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finančná bezpečnosť, 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bezpečnosť produkcie, 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projektová bezpečnosť, 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ochrana proti podvodom a zneužitiu 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i="1" err="1">
                <a:latin typeface="Times New Roman" pitchFamily="18" charset="0"/>
                <a:cs typeface="Times New Roman" pitchFamily="18" charset="0"/>
              </a:rPr>
              <a:t>Fraud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err="1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sk-SK" b="1">
                <a:latin typeface="Times New Roman" pitchFamily="18" charset="0"/>
                <a:cs typeface="Times New Roman" pitchFamily="18" charset="0"/>
              </a:rPr>
              <a:t>ďalšie oblasti bezpečnosti podnikateľskej činnosti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buNone/>
            </a:pPr>
            <a:endParaRPr lang="sk-SK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0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sk-SK" sz="2000" b="1"/>
              <a:t>1. 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65376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sk-SK" b="1"/>
              <a:t>Organizácia</a:t>
            </a:r>
            <a:r>
              <a:rPr lang="sk-SK"/>
              <a:t> ako referenčný objekt predstavuje </a:t>
            </a:r>
            <a:r>
              <a:rPr lang="sk-SK" b="1" i="1"/>
              <a:t>výsledok organizovania</a:t>
            </a:r>
            <a:r>
              <a:rPr lang="sk-SK"/>
              <a:t>, teda </a:t>
            </a:r>
            <a:r>
              <a:rPr lang="sk-SK" b="1" i="1"/>
              <a:t>premyslené, účelné usporiadanie </a:t>
            </a:r>
            <a:r>
              <a:rPr lang="sk-SK"/>
              <a:t>(zložiek do celku, sústavy a podobne).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sk-SK"/>
              <a:t>Každú organizáciu obklopuje </a:t>
            </a:r>
            <a:r>
              <a:rPr lang="sk-SK" b="1"/>
              <a:t>vonkajšie prostredie </a:t>
            </a:r>
            <a:r>
              <a:rPr lang="sk-SK"/>
              <a:t>a jej vnútro tvorí </a:t>
            </a:r>
            <a:r>
              <a:rPr lang="sk-SK" b="1"/>
              <a:t>vnútorné prostredie,</a:t>
            </a:r>
            <a:r>
              <a:rPr lang="sk-SK"/>
              <a:t> v ktorých existuje </a:t>
            </a:r>
            <a:r>
              <a:rPr lang="sk-SK" b="1" i="1"/>
              <a:t>množstvo faktorov, ktoré ovplyvňujú dosahovanie jej cieľov.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sk-SK"/>
              <a:t>Organizácia je vlastníkom </a:t>
            </a:r>
            <a:r>
              <a:rPr lang="sk-SK" b="1"/>
              <a:t>aktív</a:t>
            </a:r>
            <a:r>
              <a:rPr lang="sk-SK"/>
              <a:t>, hmotných a nehmotných, ktoré jej umožňujú dosiahnuť svoje ciele.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sk-SK"/>
              <a:t>Na dosahovanie stanovených cieľov sa v každej organizácii uskutočňuje množstvo </a:t>
            </a:r>
            <a:r>
              <a:rPr lang="sk-SK" b="1"/>
              <a:t>hlavných a podporných činností</a:t>
            </a:r>
            <a:r>
              <a:rPr lang="sk-SK"/>
              <a:t>, ktoré vyžadujú bezpečnosť.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sk-SK"/>
              <a:t>Každá jednotlivá činnosť predstavuje </a:t>
            </a:r>
            <a:r>
              <a:rPr lang="sk-SK" b="1"/>
              <a:t>samostatný sektor v organizácii.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sk-SK"/>
              <a:t>Jedným z najvýznamnejších sektorov v organizácii je </a:t>
            </a:r>
            <a:r>
              <a:rPr lang="sk-SK" b="1"/>
              <a:t>sektor bezpečnosti 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9676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11618"/>
          </a:xfrm>
        </p:spPr>
        <p:txBody>
          <a:bodyPr>
            <a:normAutofit/>
          </a:bodyPr>
          <a:lstStyle/>
          <a:p>
            <a:pPr algn="ctr"/>
            <a:r>
              <a:rPr lang="sk-SK" sz="2800" b="1">
                <a:latin typeface="Times New Roman" pitchFamily="18" charset="0"/>
                <a:cs typeface="Times New Roman" pitchFamily="18" charset="0"/>
              </a:rPr>
              <a:t>5.</a:t>
            </a:r>
            <a:br>
              <a:rPr lang="sk-SK" sz="2800" b="1">
                <a:latin typeface="Times New Roman" pitchFamily="18" charset="0"/>
                <a:cs typeface="Times New Roman" pitchFamily="18" charset="0"/>
              </a:rPr>
            </a:br>
            <a:br>
              <a:rPr lang="sk-SK" sz="2800" b="1">
                <a:latin typeface="Times New Roman" pitchFamily="18" charset="0"/>
                <a:cs typeface="Times New Roman" pitchFamily="18" charset="0"/>
              </a:rPr>
            </a:br>
            <a:r>
              <a:rPr lang="sk-SK" sz="2800" b="1">
                <a:latin typeface="Times New Roman" pitchFamily="18" charset="0"/>
                <a:cs typeface="Times New Roman" pitchFamily="18" charset="0"/>
              </a:rPr>
              <a:t>FYZICKÁ BEZPEČNOSŤ</a:t>
            </a:r>
          </a:p>
        </p:txBody>
      </p:sp>
    </p:spTree>
    <p:extLst>
      <p:ext uri="{BB962C8B-B14F-4D97-AF65-F5344CB8AC3E}">
        <p14:creationId xmlns:p14="http://schemas.microsoft.com/office/powerpoint/2010/main" val="1503804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itchFamily="18" charset="0"/>
                <a:cs typeface="Times New Roman" pitchFamily="18" charset="0"/>
              </a:rPr>
              <a:t>FYZICKÁ BEZPEČNOSŤ OSÔB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124744"/>
            <a:ext cx="8715436" cy="5590404"/>
          </a:xfrm>
        </p:spPr>
        <p:txBody>
          <a:bodyPr vert="horz" lIns="91440" tIns="45720" rIns="91440" bIns="45720" anchor="t">
            <a:normAutofit fontScale="47500" lnSpcReduction="20000"/>
          </a:bodyPr>
          <a:lstStyle/>
          <a:p>
            <a:pPr marL="266700" indent="-266700" algn="just">
              <a:lnSpc>
                <a:spcPct val="120000"/>
              </a:lnSpc>
              <a:buNone/>
            </a:pPr>
            <a:r>
              <a:rPr lang="sk-SK"/>
              <a:t>	</a:t>
            </a:r>
            <a:r>
              <a:rPr lang="sk-SK" sz="3500">
                <a:latin typeface="Times New Roman"/>
                <a:cs typeface="Times New Roman"/>
              </a:rPr>
              <a:t>Fyzická bezpečnosť osôb môže byť narušená rôznymi </a:t>
            </a:r>
            <a:r>
              <a:rPr lang="sk-SK" sz="3500" b="1">
                <a:latin typeface="Times New Roman"/>
                <a:cs typeface="Times New Roman"/>
              </a:rPr>
              <a:t>personálnymi bezpečnostnými incidentmi</a:t>
            </a:r>
            <a:r>
              <a:rPr lang="sk-SK" sz="3500" b="1" i="1">
                <a:latin typeface="Times New Roman"/>
                <a:cs typeface="Times New Roman"/>
              </a:rPr>
              <a:t>, </a:t>
            </a:r>
            <a:r>
              <a:rPr lang="sk-SK" sz="3500">
                <a:latin typeface="Times New Roman"/>
                <a:cs typeface="Times New Roman"/>
              </a:rPr>
              <a:t>ktoré znamenajú </a:t>
            </a:r>
            <a:r>
              <a:rPr lang="sk-SK" sz="3500" b="1" i="1">
                <a:latin typeface="Times New Roman"/>
                <a:cs typeface="Times New Roman"/>
              </a:rPr>
              <a:t>fyzické narušenie osobnej bezpečnosti</a:t>
            </a:r>
            <a:r>
              <a:rPr lang="sk-SK" sz="3500">
                <a:latin typeface="Times New Roman"/>
                <a:cs typeface="Times New Roman"/>
              </a:rPr>
              <a:t>, napr. </a:t>
            </a:r>
            <a:r>
              <a:rPr lang="sk-SK" sz="3500" i="1">
                <a:latin typeface="Times New Roman"/>
                <a:cs typeface="Times New Roman"/>
              </a:rPr>
              <a:t>napadnutie; lúpež; ublíženie na zdraví; usmrtenie; útok na verejného činiteľa; útok na orgán verejnej moci; branie rukojemníkov; teroristický útok; písomné zasielanie potenciálne nebezpečných látok, napr. „biely prášok“; prenasledovanie a napadnutia; ale v niektorých prípadoch aj diskriminácia, sexuálne obťažovanie; sexuálne násilie a zneužívanie a znásilnenie.</a:t>
            </a:r>
          </a:p>
          <a:p>
            <a:pPr marL="266700" indent="-266700" algn="just">
              <a:lnSpc>
                <a:spcPct val="120000"/>
              </a:lnSpc>
              <a:buNone/>
            </a:pPr>
            <a:r>
              <a:rPr lang="sk-SK" sz="3500">
                <a:latin typeface="Times New Roman"/>
                <a:cs typeface="Times New Roman"/>
              </a:rPr>
              <a:t>	</a:t>
            </a:r>
            <a:r>
              <a:rPr lang="sk-SK" sz="3500" b="1">
                <a:latin typeface="Times New Roman"/>
                <a:cs typeface="Times New Roman"/>
              </a:rPr>
              <a:t>Fyzická ochrana osôb je v organizácii zameraná najmä na ochranu:</a:t>
            </a:r>
            <a:endParaRPr lang="sk-SK" sz="35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k-SK" sz="3500" b="1">
                <a:latin typeface="Times New Roman"/>
                <a:cs typeface="Times New Roman"/>
              </a:rPr>
              <a:t>zamestnancov pred fyzickým násilím a diskrimináciou,</a:t>
            </a:r>
            <a:r>
              <a:rPr lang="sk-SK" sz="3500">
                <a:latin typeface="Times New Roman"/>
                <a:cs typeface="Times New Roman"/>
              </a:rPr>
              <a:t> </a:t>
            </a:r>
            <a:endParaRPr lang="sk-SK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k-SK" sz="3500" b="1">
                <a:latin typeface="Times New Roman"/>
                <a:cs typeface="Times New Roman"/>
              </a:rPr>
              <a:t>hlavných predstaviteľov manažmentu</a:t>
            </a:r>
            <a:r>
              <a:rPr lang="sk-SK" sz="3500">
                <a:latin typeface="Times New Roman"/>
                <a:cs typeface="Times New Roman"/>
              </a:rPr>
              <a:t> organizácie (môže zahŕňať aj prehliadku zameranú na odhalenie odpočúvacích zariadení a sledovanie osôb – detektívna služba),</a:t>
            </a:r>
            <a:endParaRPr lang="sk-SK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k-SK" sz="3500" b="1">
                <a:latin typeface="Times New Roman"/>
                <a:cs typeface="Times New Roman"/>
              </a:rPr>
              <a:t>klientov </a:t>
            </a:r>
            <a:r>
              <a:rPr lang="sk-SK" sz="3500">
                <a:latin typeface="Times New Roman"/>
                <a:cs typeface="Times New Roman"/>
              </a:rPr>
              <a:t>pri:</a:t>
            </a:r>
            <a:endParaRPr lang="sk-SK"/>
          </a:p>
          <a:p>
            <a:pPr marL="45085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>
                <a:latin typeface="Times New Roman"/>
                <a:cs typeface="Times New Roman"/>
              </a:rPr>
              <a:t>obchodných rokovaniach, dražbách, aukciách, </a:t>
            </a:r>
            <a:endParaRPr lang="sk-SK"/>
          </a:p>
          <a:p>
            <a:pPr marL="45085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>
                <a:latin typeface="Times New Roman"/>
                <a:cs typeface="Times New Roman"/>
              </a:rPr>
              <a:t>preprave finančných hotovostí a iných cenností, </a:t>
            </a:r>
            <a:endParaRPr lang="sk-SK"/>
          </a:p>
          <a:p>
            <a:pPr marL="45085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>
                <a:latin typeface="Times New Roman"/>
                <a:cs typeface="Times New Roman"/>
              </a:rPr>
              <a:t>sprevádzaní pri služobných cestách, </a:t>
            </a:r>
            <a:endParaRPr lang="sk-SK"/>
          </a:p>
          <a:p>
            <a:pPr marL="45085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>
                <a:latin typeface="Times New Roman"/>
                <a:cs typeface="Times New Roman"/>
              </a:rPr>
              <a:t>poskytnutí autoservisu s vodičom vrátane osobnej ochrany, </a:t>
            </a:r>
            <a:endParaRPr lang="sk-SK"/>
          </a:p>
          <a:p>
            <a:pPr marL="45085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3500">
                <a:latin typeface="Times New Roman"/>
                <a:cs typeface="Times New Roman"/>
              </a:rPr>
              <a:t>vytváraní a aktivovaní podporného tímu na osobnú ochranu.</a:t>
            </a:r>
            <a:endParaRPr lang="sk-SK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k-SK" sz="3500" b="1">
                <a:latin typeface="Times New Roman"/>
                <a:cs typeface="Times New Roman"/>
              </a:rPr>
              <a:t>osôb pri preprave finančných hotovostí a iných cenností </a:t>
            </a:r>
            <a:r>
              <a:rPr lang="sk-SK" sz="3500">
                <a:latin typeface="Times New Roman"/>
                <a:cs typeface="Times New Roman"/>
              </a:rPr>
              <a:t>– bezpečnosť prepravy cenností predstavuje komplex činností zameraných na odvrátenie alebo zmenšenie rizík, resp. prejavov hrozby bezpečnostných incidentov, ktoré by sa mohli vyskytnúť v priebehu prepravy cenností. 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3975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BEZPEČNOSŤ ZAMESTNANCOV PRED FYZICKÝM NÁSILÍM</a:t>
            </a:r>
            <a:br>
              <a:rPr 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77800" indent="0" algn="just">
              <a:lnSpc>
                <a:spcPct val="120000"/>
              </a:lnSpc>
              <a:buNone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Násilie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predstavuje veľmi zložitý fenomén, zahŕňajúci širokú škálu prejavov a </a:t>
            </a:r>
            <a:r>
              <a:rPr lang="sk-SK" err="1">
                <a:latin typeface="Times New Roman" panose="02020603050405020304" pitchFamily="18" charset="0"/>
                <a:cs typeface="Times New Roman" panose="02020603050405020304" pitchFamily="18" charset="0"/>
              </a:rPr>
              <a:t>etiologických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(zdravotných) príčin, takže jeho 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jednotná a ucelená definícia neexistuje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77800" indent="0" algn="just">
              <a:lnSpc>
                <a:spcPct val="120000"/>
              </a:lnSpc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Násilie možno </a:t>
            </a: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deliť podľa rady kritérií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(napr. podľa spôsobu vykonania, príčin vzniku, dĺžky trvania, aktérov i obetí, následkov pre účastníkov, očakávania či neočakávania vzniku a pod.) </a:t>
            </a:r>
          </a:p>
          <a:p>
            <a:pPr marL="177800" indent="0" algn="just">
              <a:lnSpc>
                <a:spcPct val="120000"/>
              </a:lnSpc>
              <a:buNone/>
            </a:pPr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Násilie na pracovisku </a:t>
            </a: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zahŕňa rôzne fyzické a verbálne útoky, takéto situácie zahŕňajú, ale nie sú obmedzené na: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obmedzovanie osobnej slobody, ohováranie, vydieranie, donútenie, hrubý nátlak, poškodzovanie cudzích práv,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obmedzovanie slobody vyznania, porušovanie slobody združovania a zhromažďovania,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zneužitie právomoci, korupcia, úplatkárstvo, úžera, vydieranie,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neoprávnené nakladanie s osobnými údajmi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iné formy násilia.</a:t>
            </a:r>
          </a:p>
          <a:p>
            <a:pPr marL="177800" indent="-1778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4689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itchFamily="18" charset="0"/>
                <a:cs typeface="Times New Roman" pitchFamily="18" charset="0"/>
              </a:rPr>
              <a:t>BEZPEČNOSŤ ZAMESTNANCOV PRED DISKRIMINÁCIOU </a:t>
            </a:r>
            <a:endParaRPr lang="sk-SK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158" y="1628800"/>
            <a:ext cx="8501122" cy="5014910"/>
          </a:xfrm>
        </p:spPr>
        <p:txBody>
          <a:bodyPr>
            <a:normAutofit fontScale="40000" lnSpcReduction="20000"/>
          </a:bodyPr>
          <a:lstStyle/>
          <a:p>
            <a:pPr marL="177800" indent="-1778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/>
              <a:t>	</a:t>
            </a:r>
            <a:r>
              <a:rPr lang="sk-SK" sz="4300">
                <a:latin typeface="Times New Roman" panose="02020603050405020304" pitchFamily="18" charset="0"/>
                <a:cs typeface="Times New Roman" pitchFamily="18" charset="0"/>
              </a:rPr>
              <a:t>Slovensko prijalo tzv. </a:t>
            </a:r>
            <a:r>
              <a:rPr lang="sk-SK" sz="4300" b="1">
                <a:latin typeface="Times New Roman" pitchFamily="18" charset="0"/>
                <a:cs typeface="Times New Roman" pitchFamily="18" charset="0"/>
              </a:rPr>
              <a:t>Antidiskriminačný zákon</a:t>
            </a:r>
            <a:r>
              <a:rPr lang="sk-SK" sz="4300">
                <a:latin typeface="Times New Roman" pitchFamily="18" charset="0"/>
                <a:cs typeface="Times New Roman" pitchFamily="18" charset="0"/>
              </a:rPr>
              <a:t> č. 365/2004 Z. z., ktorý vychádza z antidiskriminačných smerníc Európskej únie (smernica Rady Európy 2000/43/ES, smernica Rady Európy č. 2000/78/ES). </a:t>
            </a:r>
          </a:p>
          <a:p>
            <a:pPr marL="177800" indent="-1778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4300">
                <a:latin typeface="Times New Roman" pitchFamily="18" charset="0"/>
                <a:cs typeface="Times New Roman" pitchFamily="18" charset="0"/>
              </a:rPr>
              <a:t>	Tento zákon rieši problematiku diskriminácie predovšetkým </a:t>
            </a:r>
            <a:r>
              <a:rPr lang="sk-SK" sz="4300" b="1" i="1">
                <a:latin typeface="Times New Roman" pitchFamily="18" charset="0"/>
                <a:cs typeface="Times New Roman" pitchFamily="18" charset="0"/>
              </a:rPr>
              <a:t>v oblasti sociálneho zabezpečenia, zdravotnej starostlivosti, vzdelávania, pracovnoprávnych vzťahov a poskytovania tovarov a služieb </a:t>
            </a:r>
            <a:r>
              <a:rPr lang="sk-SK" sz="4300">
                <a:latin typeface="Times New Roman" pitchFamily="18" charset="0"/>
                <a:cs typeface="Times New Roman" pitchFamily="18" charset="0"/>
              </a:rPr>
              <a:t>a ukladá povinnosť dodržiavať </a:t>
            </a:r>
            <a:r>
              <a:rPr lang="sk-SK" sz="4300" b="1">
                <a:latin typeface="Times New Roman" pitchFamily="18" charset="0"/>
                <a:cs typeface="Times New Roman" pitchFamily="18" charset="0"/>
              </a:rPr>
              <a:t>zásadu rovnakého zaobchádzania</a:t>
            </a:r>
            <a:r>
              <a:rPr lang="sk-SK" sz="43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7800" indent="-1778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4300" b="1">
                <a:latin typeface="Times New Roman" pitchFamily="18" charset="0"/>
                <a:cs typeface="Times New Roman" pitchFamily="18" charset="0"/>
              </a:rPr>
              <a:t> 	 Diskriminácia</a:t>
            </a:r>
            <a:r>
              <a:rPr lang="sk-SK" sz="4300">
                <a:latin typeface="Times New Roman" panose="02020603050405020304" pitchFamily="18" charset="0"/>
                <a:cs typeface="Times New Roman" panose="02020603050405020304" pitchFamily="18" charset="0"/>
              </a:rPr>
              <a:t> je také konanie, </a:t>
            </a:r>
            <a:r>
              <a:rPr lang="sk-SK" sz="4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keď sa v tej istej situácii zaobchádza s jedným človekom </a:t>
            </a:r>
            <a:r>
              <a:rPr lang="sk-SK" sz="4300">
                <a:latin typeface="Times New Roman" panose="02020603050405020304" pitchFamily="18" charset="0"/>
                <a:cs typeface="Times New Roman" panose="02020603050405020304" pitchFamily="18" charset="0"/>
              </a:rPr>
              <a:t>(skupinou ľudí, organizáciou, krajinou, skupinou krajín) </a:t>
            </a:r>
            <a:r>
              <a:rPr lang="sk-SK" sz="4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inak než s iným človekom </a:t>
            </a:r>
            <a:r>
              <a:rPr lang="sk-SK" sz="4300">
                <a:latin typeface="Times New Roman" panose="02020603050405020304" pitchFamily="18" charset="0"/>
                <a:cs typeface="Times New Roman" panose="02020603050405020304" pitchFamily="18" charset="0"/>
              </a:rPr>
              <a:t>(skupinou ľudí, organizáciou, krajinou, skupinou krajín) na základe jeho odlišnosti napr. rasového alebo etnického pôvodu, vierovyznania, veku, rodu, pohlavia, alebo sexuálnej orientácie, pričom rozhodovanie o tom, či došlo alebo nedošlo ku diskriminácii, sa uskutočňuje na základe toho, či existuje príčinná súvislosť medzi znevýhodnením a použitím kritéria pre rozlišovanie. </a:t>
            </a:r>
          </a:p>
          <a:p>
            <a:pPr marL="177800" indent="-1778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4300" b="1">
                <a:latin typeface="Times New Roman" pitchFamily="18" charset="0"/>
                <a:cs typeface="Times New Roman" pitchFamily="18" charset="0"/>
              </a:rPr>
              <a:t>		</a:t>
            </a:r>
            <a:endParaRPr lang="sk-SK" sz="43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91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itchFamily="18" charset="0"/>
                <a:cs typeface="Times New Roman" pitchFamily="18" charset="0"/>
              </a:rPr>
              <a:t>BEZPEČNOSŤ ZAMESTNANCOV PRED DISKRIMINÁCIOU </a:t>
            </a:r>
            <a:endParaRPr lang="sk-SK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158" y="1484784"/>
            <a:ext cx="8501122" cy="5158926"/>
          </a:xfrm>
        </p:spPr>
        <p:txBody>
          <a:bodyPr>
            <a:normAutofit fontScale="47500" lnSpcReduction="20000"/>
          </a:bodyPr>
          <a:lstStyle/>
          <a:p>
            <a:pPr marL="273050" indent="-27305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/>
              <a:t>	</a:t>
            </a:r>
            <a:r>
              <a:rPr lang="sk-SK" sz="4300" b="1">
                <a:latin typeface="Times New Roman" pitchFamily="18" charset="0"/>
                <a:cs typeface="Times New Roman" pitchFamily="18" charset="0"/>
              </a:rPr>
              <a:t>Za diskrimináciu z dôvodu: </a:t>
            </a:r>
            <a:endParaRPr lang="sk-SK" sz="430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300" b="1" i="1">
                <a:latin typeface="Times New Roman" pitchFamily="18" charset="0"/>
                <a:cs typeface="Times New Roman" pitchFamily="18" charset="0"/>
              </a:rPr>
              <a:t>pohlavia</a:t>
            </a:r>
            <a:r>
              <a:rPr lang="sk-SK" sz="4300">
                <a:latin typeface="Times New Roman" pitchFamily="18" charset="0"/>
                <a:cs typeface="Times New Roman" pitchFamily="18" charset="0"/>
              </a:rPr>
              <a:t> sa považuje aj diskriminácia z dôvodu tehotenstva alebo materstva, ako aj diskriminácia z dôvodu pohlavnej alebo rodovej identifikácie,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300" b="1" i="1">
                <a:latin typeface="Times New Roman" pitchFamily="18" charset="0"/>
                <a:cs typeface="Times New Roman" pitchFamily="18" charset="0"/>
              </a:rPr>
              <a:t>rasového pôvodu, národnostného alebo etnického pôvodu </a:t>
            </a:r>
            <a:r>
              <a:rPr lang="sk-SK" sz="4300">
                <a:latin typeface="Times New Roman" pitchFamily="18" charset="0"/>
                <a:cs typeface="Times New Roman" pitchFamily="18" charset="0"/>
              </a:rPr>
              <a:t>sa považuje aj diskriminácia z dôvodu vzťahu k osobe určitého rasového pôvodu, národnostného alebo etnického pôvodu,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300" b="1" i="1">
                <a:latin typeface="Times New Roman" pitchFamily="18" charset="0"/>
                <a:cs typeface="Times New Roman" pitchFamily="18" charset="0"/>
              </a:rPr>
              <a:t>náboženského vyznania alebo viery </a:t>
            </a:r>
            <a:r>
              <a:rPr lang="sk-SK" sz="4300">
                <a:latin typeface="Times New Roman" pitchFamily="18" charset="0"/>
                <a:cs typeface="Times New Roman" pitchFamily="18" charset="0"/>
              </a:rPr>
              <a:t>sa považuje aj diskriminácia z dôvodu vzťahu k osobe určitého náboženského vyznania alebo viery a aj diskriminácia fyzickej osoby bez náboženského vyznania,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sz="4300" b="1" i="1">
                <a:latin typeface="Times New Roman" pitchFamily="18" charset="0"/>
                <a:cs typeface="Times New Roman" pitchFamily="18" charset="0"/>
              </a:rPr>
              <a:t>zdravotného postihnutia</a:t>
            </a:r>
            <a:r>
              <a:rPr lang="sk-SK" sz="4300">
                <a:latin typeface="Times New Roman" pitchFamily="18" charset="0"/>
                <a:cs typeface="Times New Roman" pitchFamily="18" charset="0"/>
              </a:rPr>
              <a:t> sa považuje každé obmedzovanie, rozlišovanie či znevýhodňovanie ľudí so zdravotným postihnutím, ktoré vyúsťuje do znemožnenia užívania ich práv v politickej, hospodárskej, sociálnej, kultúrnej, či občianskej oblasti na rovnakom základe s ostatnými.</a:t>
            </a:r>
          </a:p>
          <a:p>
            <a:pPr marL="177800" indent="-1778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sz="4300" b="1">
                <a:latin typeface="Times New Roman" pitchFamily="18" charset="0"/>
                <a:cs typeface="Times New Roman" pitchFamily="18" charset="0"/>
              </a:rPr>
              <a:t>	</a:t>
            </a:r>
            <a:endParaRPr lang="sk-SK" sz="43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35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2000" b="1">
                <a:latin typeface="Times New Roman" panose="02020603050405020304" pitchFamily="18" charset="0"/>
                <a:cs typeface="Times New Roman" pitchFamily="18" charset="0"/>
              </a:rPr>
              <a:t>BEZPEČNOSŤ PRVKOV KRITICKEJ INFRAŠTRUKTÚRY</a:t>
            </a:r>
            <a:br>
              <a:rPr lang="sk-SK" sz="2000" b="1">
                <a:latin typeface="Times New Roman" panose="02020603050405020304" pitchFamily="18" charset="0"/>
                <a:cs typeface="Times New Roman" pitchFamily="18" charset="0"/>
              </a:rPr>
            </a:br>
            <a:endParaRPr lang="sk-SK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fontScale="62500" lnSpcReduction="20000"/>
          </a:bodyPr>
          <a:lstStyle/>
          <a:p>
            <a:pPr marL="173038" indent="-173038" algn="just">
              <a:lnSpc>
                <a:spcPct val="120000"/>
              </a:lnSpc>
              <a:buNone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	Smernica Rady 2008/114/ES definuje </a:t>
            </a:r>
            <a:r>
              <a:rPr lang="sk-SK" b="1">
                <a:latin typeface="Times New Roman" pitchFamily="18" charset="0"/>
                <a:cs typeface="Times New Roman" pitchFamily="18" charset="0"/>
              </a:rPr>
              <a:t>kritickú infraštruktúru 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sk-SK" b="1" i="1">
                <a:latin typeface="Times New Roman" pitchFamily="18" charset="0"/>
                <a:cs typeface="Times New Roman" pitchFamily="18" charset="0"/>
              </a:rPr>
              <a:t>zložku, systém alebo ich časť, ktorá je nevyhnutná pre: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 zachovanie základných funkcií spoločnosti, 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 i="1">
                <a:latin typeface="Times New Roman" pitchFamily="18" charset="0"/>
                <a:cs typeface="Times New Roman" pitchFamily="18" charset="0"/>
              </a:rPr>
              <a:t>zdravia, ochrany, bezpečnosti, kvality života obyvateľov z ekonomického a sociálneho hľadiska, a ktorej narušenie alebo zničenie by malo závažné dôsledky v členskom štáte z dôvodu nemožnosti zachovať tieto funkcie.</a:t>
            </a:r>
          </a:p>
          <a:p>
            <a:pPr marL="173038" indent="-173038" algn="just">
              <a:lnSpc>
                <a:spcPct val="120000"/>
              </a:lnSpc>
              <a:buNone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	Sektorom kritickej infraštruktúry 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je časť kritickej infraštruktúry, do ktorej sa zaraďujú prvky kritickej infraštruktúry, sektor môže obsahovať jeden alebo viac podsektorov kritickej infraštruktúry. </a:t>
            </a:r>
          </a:p>
          <a:p>
            <a:pPr marL="173038" indent="-173038" algn="just">
              <a:lnSpc>
                <a:spcPct val="120000"/>
              </a:lnSpc>
              <a:buNone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	Prvkom kritickej infraštruktúry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je najmä </a:t>
            </a:r>
            <a:r>
              <a:rPr lang="sk-SK" b="1" i="1">
                <a:latin typeface="Times New Roman" pitchFamily="18" charset="0"/>
                <a:cs typeface="Times New Roman" pitchFamily="18" charset="0"/>
              </a:rPr>
              <a:t>inžinierska stavba, služba vo verejnom záujme a informačný systém v sektore kritickej infraštruktúry,</a:t>
            </a:r>
            <a:r>
              <a:rPr lang="sk-SK">
                <a:latin typeface="Times New Roman" pitchFamily="18" charset="0"/>
                <a:cs typeface="Times New Roman" pitchFamily="18" charset="0"/>
              </a:rPr>
              <a:t> ktorých narušenie alebo zničenie by malo podľa sektorových kritérií a prierezových kritérií </a:t>
            </a:r>
            <a:r>
              <a:rPr lang="sk-SK" b="1" i="1">
                <a:latin typeface="Times New Roman" pitchFamily="18" charset="0"/>
                <a:cs typeface="Times New Roman" pitchFamily="18" charset="0"/>
              </a:rPr>
              <a:t>závažné nepriaznivé dôsledky na uskutočňovanie hospodárskej a sociálnej funkcie štátu, a tým na kvalitu života obyvateľov z hľadiska ochrany ich života, zdravia, bezpečnosti, majetku, ako aj životného prostredia.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173038" indent="-173038" algn="just">
              <a:lnSpc>
                <a:spcPct val="120000"/>
              </a:lnSpc>
              <a:buNone/>
            </a:pPr>
            <a:r>
              <a:rPr lang="sk-SK">
                <a:latin typeface="Times New Roman" pitchFamily="18" charset="0"/>
                <a:cs typeface="Times New Roman" pitchFamily="18" charset="0"/>
              </a:rPr>
              <a:t>	Toto zničenie alebo znefunkčnenie môže nastať z dôvodu 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veľkej prírodnej alebo technologickej katastrofy, teroristického útoku, extrémnych vplyvov počasia, či z ďalších dôvodov. </a:t>
            </a:r>
            <a:endParaRPr lang="sk-SK">
              <a:latin typeface="Times New Roman" pitchFamily="18" charset="0"/>
              <a:cs typeface="Times New Roman" pitchFamily="18" charset="0"/>
            </a:endParaRPr>
          </a:p>
          <a:p>
            <a:pPr marL="173038" indent="-173038" algn="just">
              <a:lnSpc>
                <a:spcPct val="120000"/>
              </a:lnSpc>
              <a:buNone/>
            </a:pPr>
            <a:r>
              <a:rPr lang="sk-SK" b="1">
                <a:latin typeface="Times New Roman" pitchFamily="18" charset="0"/>
                <a:cs typeface="Times New Roman" pitchFamily="18" charset="0"/>
              </a:rPr>
              <a:t>	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1864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latin typeface="Times New Roman" pitchFamily="18" charset="0"/>
                <a:cs typeface="Times New Roman" pitchFamily="18" charset="0"/>
              </a:rPr>
              <a:t>KRITICKÁ INFRAŠTRUKTÚRA</a:t>
            </a:r>
            <a:endParaRPr lang="sk-SK" sz="200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/>
          </a:bodyPr>
          <a:lstStyle/>
          <a:p>
            <a:pPr marL="273050" indent="0" algn="just">
              <a:buNone/>
            </a:pPr>
            <a:r>
              <a:rPr lang="sk-SK" sz="1400" b="1">
                <a:latin typeface="Times New Roman" panose="02020603050405020304" pitchFamily="18" charset="0"/>
                <a:cs typeface="Times New Roman" pitchFamily="18" charset="0"/>
              </a:rPr>
              <a:t>Do kritickej infraštruktúry </a:t>
            </a:r>
            <a:r>
              <a:rPr lang="sk-SK" sz="1400">
                <a:latin typeface="Times New Roman" pitchFamily="18" charset="0"/>
                <a:cs typeface="Times New Roman" pitchFamily="18" charset="0"/>
              </a:rPr>
              <a:t>patria najmä:</a:t>
            </a:r>
          </a:p>
          <a:p>
            <a:pPr marL="273050" lvl="0" indent="-273050" algn="just">
              <a:spcBef>
                <a:spcPts val="400"/>
              </a:spcBef>
              <a:buFont typeface="+mj-lt"/>
              <a:buAutoNum type="alphaLcPeriod"/>
            </a:pPr>
            <a:r>
              <a:rPr lang="sk-SK" sz="1400" b="1">
                <a:latin typeface="Times New Roman" pitchFamily="18" charset="0"/>
                <a:cs typeface="Times New Roman" pitchFamily="18" charset="0"/>
              </a:rPr>
              <a:t>objekty osobitnej dôležitosti:</a:t>
            </a:r>
          </a:p>
          <a:p>
            <a:pPr marL="534988" indent="-261938" algn="just">
              <a:spcBef>
                <a:spcPts val="0"/>
              </a:spcBef>
            </a:pPr>
            <a:r>
              <a:rPr lang="sk-SK" sz="140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k-SK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strategický objekt kritickej infraštruktúry, určený vládou SR, </a:t>
            </a:r>
            <a:r>
              <a:rPr lang="sk-SK" sz="1400">
                <a:latin typeface="Times New Roman" panose="02020603050405020304" pitchFamily="18" charset="0"/>
                <a:cs typeface="Times New Roman" panose="02020603050405020304" pitchFamily="18" charset="0"/>
              </a:rPr>
              <a:t>na návrh určených orgánov štátnej správy, orgánov miestnej štátnej správy a samosprávy a iných právnických osôb, ktorého poškodenie alebo zničenie by ohrozilo bezpečnosť štátu a životne dôležité záujmy SR a ktorý podlieha vládou  SR schválenému spôsobu ochrany a obrany.</a:t>
            </a:r>
          </a:p>
          <a:p>
            <a:pPr marL="534988" indent="-261938" algn="just">
              <a:spcBef>
                <a:spcPts val="0"/>
              </a:spcBef>
            </a:pPr>
            <a:r>
              <a:rPr lang="sk-SK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podľa Zákona č. 319/2002 Z. z. o obrane SR objekty osobitnej dôležitosti sú </a:t>
            </a:r>
            <a:r>
              <a:rPr lang="sk-SK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strategické objekty obrannej infraštruktúry, ktorých poškodenie alebo zničenie obmedzí zabezpečenie obrany štátu,</a:t>
            </a:r>
          </a:p>
          <a:p>
            <a:pPr marL="273050" lvl="0" indent="-273050" algn="just">
              <a:spcBef>
                <a:spcPts val="400"/>
              </a:spcBef>
              <a:buFont typeface="+mj-lt"/>
              <a:buAutoNum type="alphaLcPeriod" startAt="2"/>
            </a:pPr>
            <a:r>
              <a:rPr lang="sk-SK" sz="1400" b="1">
                <a:latin typeface="Times New Roman" pitchFamily="18" charset="0"/>
                <a:cs typeface="Times New Roman" pitchFamily="18" charset="0"/>
              </a:rPr>
              <a:t>ďalšie dôležité objekty</a:t>
            </a:r>
          </a:p>
          <a:p>
            <a:pPr marL="534988" lvl="0" indent="-261938" algn="just">
              <a:spcBef>
                <a:spcPts val="0"/>
              </a:spcBef>
            </a:pPr>
            <a:r>
              <a:rPr lang="sk-SK" sz="1400"/>
              <a:t>objekt kritickej infraštruktúry určený vládou SR na návrh určených orgánov štátnej správy, orgánov miestnej štátnej správy a samosprávy a iných právnických osôb, ktorého poškodenie alebo zničenie by obmedzilo činnosť ozbrojených síl alebo chod hospodárstva SR, alebo by bezprostredne ohrozilo životy a zdravie osôb, majetok a životné prostredie a ktorý podlieha spôsobu obrany a ochrany schválenému vládou SR. </a:t>
            </a:r>
            <a:endParaRPr lang="sk-SK" sz="1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just">
              <a:spcBef>
                <a:spcPts val="400"/>
              </a:spcBef>
              <a:buFont typeface="+mj-lt"/>
              <a:buAutoNum type="alphaLcPeriod" startAt="3"/>
            </a:pPr>
            <a:r>
              <a:rPr lang="sk-SK" sz="1400" b="1">
                <a:latin typeface="Times New Roman" pitchFamily="18" charset="0"/>
                <a:cs typeface="Times New Roman" pitchFamily="18" charset="0"/>
              </a:rPr>
              <a:t>vybrané informačné a komunikačné prostriedky, </a:t>
            </a:r>
            <a:endParaRPr lang="sk-SK" sz="1400">
              <a:latin typeface="Times New Roman" pitchFamily="18" charset="0"/>
              <a:cs typeface="Times New Roman" pitchFamily="18" charset="0"/>
            </a:endParaRPr>
          </a:p>
          <a:p>
            <a:pPr marL="273050" lvl="0" indent="-273050" algn="just">
              <a:spcBef>
                <a:spcPts val="400"/>
              </a:spcBef>
              <a:buFont typeface="+mj-lt"/>
              <a:buAutoNum type="alphaLcPeriod" startAt="3"/>
            </a:pPr>
            <a:r>
              <a:rPr lang="sk-SK" sz="1400" b="1">
                <a:latin typeface="Times New Roman" pitchFamily="18" charset="0"/>
                <a:cs typeface="Times New Roman" pitchFamily="18" charset="0"/>
              </a:rPr>
              <a:t>zariadenia na výrobu a zásobovanie vodou, elektrickou energiou, ropou a zemným plynom</a:t>
            </a:r>
            <a:r>
              <a:rPr lang="sk-SK" sz="140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73050" lvl="0" indent="-273050" algn="just">
              <a:spcBef>
                <a:spcPts val="400"/>
              </a:spcBef>
              <a:buFont typeface="+mj-lt"/>
              <a:buAutoNum type="alphaLcPeriod" startAt="3"/>
            </a:pPr>
            <a:r>
              <a:rPr lang="sk-SK" sz="1400" b="1">
                <a:latin typeface="Times New Roman" pitchFamily="18" charset="0"/>
                <a:cs typeface="Times New Roman" pitchFamily="18" charset="0"/>
              </a:rPr>
              <a:t>ďalšie časti majetku štátu a podnikateľských právnických a fyzických osôb</a:t>
            </a:r>
            <a:r>
              <a:rPr lang="sk-SK" sz="14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1400">
                <a:latin typeface="Times New Roman" pitchFamily="18" charset="0"/>
                <a:cs typeface="Times New Roman" pitchFamily="18" charset="0"/>
              </a:rPr>
              <a:t>určené vládou SR, alebo iným kompetentným orgánom štátnej správy, ktoré sú nevyhnutné na zvládnutie krízových situácií, ochranu obyvateľstva a majetku, na zaistenie minimálneho chodu ekonomiky a správy štátu, ako aj jeho vonkajšej a vnútornej bezpečnosti a ktoré treba špeciálne ochraňovať. </a:t>
            </a:r>
          </a:p>
          <a:p>
            <a:pPr marL="173038" lvl="0" indent="-173038" algn="just">
              <a:spcBef>
                <a:spcPts val="400"/>
              </a:spcBef>
            </a:pPr>
            <a:endParaRPr lang="sk-SK" sz="1400"/>
          </a:p>
        </p:txBody>
      </p:sp>
    </p:spTree>
    <p:extLst>
      <p:ext uri="{BB962C8B-B14F-4D97-AF65-F5344CB8AC3E}">
        <p14:creationId xmlns:p14="http://schemas.microsoft.com/office/powerpoint/2010/main" val="823802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pPr algn="ctr"/>
            <a:r>
              <a:rPr lang="sk-SK" sz="2000" b="1"/>
              <a:t>ZÁVER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85808"/>
          </a:xfrm>
        </p:spPr>
        <p:txBody>
          <a:bodyPr>
            <a:normAutofit/>
          </a:bodyPr>
          <a:lstStyle/>
          <a:p>
            <a:pPr marL="273050" lvl="0" indent="-273050">
              <a:buFont typeface="+mj-lt"/>
              <a:buAutoNum type="arabicPeriod"/>
            </a:pPr>
            <a:r>
              <a:rPr lang="sk-SK"/>
              <a:t>Charakterizujte</a:t>
            </a:r>
            <a:r>
              <a:rPr lang="sk-SK" b="1"/>
              <a:t> sektor</a:t>
            </a:r>
            <a:r>
              <a:rPr lang="sk-SK"/>
              <a:t> bezpečnosti organizácie a uveďte jeho podsektory, oblasti, zložky a ich prvky. </a:t>
            </a:r>
          </a:p>
          <a:p>
            <a:pPr marL="273050" indent="-273050">
              <a:buFont typeface="+mj-lt"/>
              <a:buAutoNum type="arabicPeriod"/>
            </a:pPr>
            <a:r>
              <a:rPr lang="sk-SK" sz="2800">
                <a:cs typeface="Arial" pitchFamily="34" charset="0"/>
              </a:rPr>
              <a:t>Charakterizujte fyzickú bezpečnosť osôb</a:t>
            </a:r>
          </a:p>
          <a:p>
            <a:pPr marL="273050" indent="-273050">
              <a:buFont typeface="+mj-lt"/>
              <a:buAutoNum type="arabicPeriod"/>
            </a:pPr>
            <a:r>
              <a:rPr lang="sk-SK"/>
              <a:t>Charakterizujte bezpečnosť kritickej infraštruktúry</a:t>
            </a:r>
          </a:p>
          <a:p>
            <a:pPr marL="0" indent="0">
              <a:buNone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06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83056"/>
          </a:xfrm>
        </p:spPr>
        <p:txBody>
          <a:bodyPr>
            <a:normAutofit/>
          </a:bodyPr>
          <a:lstStyle/>
          <a:p>
            <a:pPr algn="ctr"/>
            <a:br>
              <a:rPr lang="sk-SK" b="1">
                <a:latin typeface="+mn-lt"/>
              </a:rPr>
            </a:br>
            <a:br>
              <a:rPr lang="sk-SK" b="1">
                <a:latin typeface="+mn-lt"/>
              </a:rPr>
            </a:br>
            <a:r>
              <a:rPr lang="sk-SK" sz="2800" b="1">
                <a:solidFill>
                  <a:schemeClr val="tx1"/>
                </a:solidFill>
                <a:latin typeface="+mn-lt"/>
                <a:cs typeface="Arial" pitchFamily="34" charset="0"/>
              </a:rPr>
              <a:t>2.</a:t>
            </a:r>
            <a:br>
              <a:rPr lang="sk-SK" sz="2800" b="1">
                <a:latin typeface="+mn-lt"/>
                <a:cs typeface="Arial" pitchFamily="34" charset="0"/>
              </a:rPr>
            </a:br>
            <a:r>
              <a:rPr lang="sk-SK" sz="2800" b="1">
                <a:solidFill>
                  <a:schemeClr val="tx1"/>
                </a:solidFill>
                <a:latin typeface="+mn-lt"/>
                <a:cs typeface="Arial" pitchFamily="34" charset="0"/>
              </a:rPr>
              <a:t>ORGANIZÁCIA AKO SYSTÉM</a:t>
            </a:r>
            <a:endParaRPr lang="sk-SK" sz="280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9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sk-SK" sz="2000" b="1"/>
              <a:t>ORGANIZÁCIA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fontScale="62500" lnSpcReduction="20000"/>
          </a:bodyPr>
          <a:lstStyle/>
          <a:p>
            <a:pPr marL="177800" indent="-177800" algn="just">
              <a:lnSpc>
                <a:spcPct val="120000"/>
              </a:lnSpc>
              <a:spcBef>
                <a:spcPts val="300"/>
              </a:spcBef>
              <a:buNone/>
            </a:pPr>
            <a:r>
              <a:rPr lang="sk-SK"/>
              <a:t>	Vymedzenie pojmu organizácia je rozličné. </a:t>
            </a:r>
          </a:p>
          <a:p>
            <a:pPr marL="177800" indent="-177800" algn="just">
              <a:lnSpc>
                <a:spcPct val="120000"/>
              </a:lnSpc>
              <a:spcBef>
                <a:spcPts val="300"/>
              </a:spcBef>
              <a:buNone/>
            </a:pPr>
            <a:r>
              <a:rPr lang="sk-SK"/>
              <a:t>	</a:t>
            </a:r>
            <a:r>
              <a:rPr lang="sk-SK" err="1"/>
              <a:t>Míka</a:t>
            </a:r>
            <a:r>
              <a:rPr lang="sk-SK"/>
              <a:t> za najdôležitejšie interpretácie pojmu organizácia, za jeho základné významy pokladá </a:t>
            </a:r>
            <a:r>
              <a:rPr lang="sk-SK" b="1"/>
              <a:t>organizáciu ako </a:t>
            </a:r>
            <a:r>
              <a:rPr lang="sk-SK" i="1"/>
              <a:t>(</a:t>
            </a:r>
            <a:r>
              <a:rPr lang="sk-SK" i="1" err="1"/>
              <a:t>Míka</a:t>
            </a:r>
            <a:r>
              <a:rPr lang="sk-SK" i="1"/>
              <a:t>, 2006)</a:t>
            </a:r>
            <a:r>
              <a:rPr lang="sk-SK"/>
              <a:t>:</a:t>
            </a:r>
          </a:p>
          <a:p>
            <a:pPr marL="177800" lvl="0" indent="-1778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sk-SK" b="1"/>
              <a:t>reálny objekt </a:t>
            </a:r>
            <a:r>
              <a:rPr lang="sk-SK"/>
              <a:t>– ako </a:t>
            </a:r>
            <a:r>
              <a:rPr lang="sk-SK" b="1" i="1"/>
              <a:t>systém sociálnych prvkov, vzťahov a cieľov</a:t>
            </a:r>
            <a:r>
              <a:rPr lang="sk-SK"/>
              <a:t> v inštitucionalizovanej materializovanej podobe (podnik, škola, bezpečnostný zbor, vojenská jednotka, záujmová organizácia, politická strana a pod.)</a:t>
            </a:r>
          </a:p>
          <a:p>
            <a:pPr marL="177800" lvl="0" indent="-1778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sk-SK" b="1"/>
              <a:t>proces organizovania </a:t>
            </a:r>
            <a:r>
              <a:rPr lang="sk-SK"/>
              <a:t>– ako</a:t>
            </a:r>
            <a:r>
              <a:rPr lang="sk-SK" b="1" i="1"/>
              <a:t> usporiadaný priebeh procesov</a:t>
            </a:r>
            <a:r>
              <a:rPr lang="sk-SK"/>
              <a:t> – dynamický pohľad – (napr.: organizácia záchranných prác, organizácia evakuácie ohrozenej dediny a pod.), organizácia ako ľudská činnosť, </a:t>
            </a:r>
          </a:p>
          <a:p>
            <a:pPr marL="177800" lvl="0" indent="-1778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sk-SK" b="1"/>
              <a:t>štruktúra objektu </a:t>
            </a:r>
            <a:r>
              <a:rPr lang="sk-SK"/>
              <a:t>– ako </a:t>
            </a:r>
            <a:r>
              <a:rPr lang="sk-SK" b="1" i="1"/>
              <a:t>vnútorné usporiadanie</a:t>
            </a:r>
            <a:r>
              <a:rPr lang="sk-SK"/>
              <a:t>, výsledok ľudskej činnosti zameranej na účelovo optimálne usporiadanie štruktúry prvkov, vzťahov a funkcií.</a:t>
            </a:r>
          </a:p>
          <a:p>
            <a:pPr marL="177800" indent="-177800" algn="just">
              <a:lnSpc>
                <a:spcPct val="120000"/>
              </a:lnSpc>
              <a:spcBef>
                <a:spcPts val="300"/>
              </a:spcBef>
              <a:buNone/>
            </a:pPr>
            <a:r>
              <a:rPr lang="sk-SK"/>
              <a:t>	Každá organizácia je určitým </a:t>
            </a:r>
            <a:r>
              <a:rPr lang="sk-SK" b="1"/>
              <a:t>prostredím</a:t>
            </a:r>
            <a:r>
              <a:rPr lang="sk-SK"/>
              <a:t> </a:t>
            </a:r>
            <a:r>
              <a:rPr lang="sk-SK" b="1" i="1"/>
              <a:t>pre fungovanie jej jednotlivých prvkov</a:t>
            </a:r>
            <a:r>
              <a:rPr lang="sk-SK"/>
              <a:t>. </a:t>
            </a:r>
          </a:p>
          <a:p>
            <a:pPr marL="177800" indent="-177800" algn="just">
              <a:lnSpc>
                <a:spcPct val="120000"/>
              </a:lnSpc>
              <a:spcBef>
                <a:spcPts val="300"/>
              </a:spcBef>
              <a:buNone/>
            </a:pPr>
            <a:r>
              <a:rPr lang="sk-SK"/>
              <a:t>	V ňom existujú a fungujú jednotlivé organizačné prvky, v ňom existujú relatívne stabilné, formálne i neformálne väzby medzi nimi. </a:t>
            </a:r>
          </a:p>
          <a:p>
            <a:pPr marL="177800" indent="-177800" algn="just">
              <a:lnSpc>
                <a:spcPct val="120000"/>
              </a:lnSpc>
              <a:spcBef>
                <a:spcPts val="300"/>
              </a:spcBef>
              <a:buNone/>
            </a:pPr>
            <a:r>
              <a:rPr lang="sk-SK"/>
              <a:t>	Ani organizácia neexistuje izolovane od vplyvov mnohých prvkov okolitého prostredia.</a:t>
            </a:r>
          </a:p>
          <a:p>
            <a:pPr marL="177800" lvl="0" indent="-177800" algn="just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70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0656"/>
          </a:xfrm>
        </p:spPr>
        <p:txBody>
          <a:bodyPr>
            <a:normAutofit/>
          </a:bodyPr>
          <a:lstStyle/>
          <a:p>
            <a:pPr algn="ctr"/>
            <a:r>
              <a:rPr lang="sk-SK" sz="2000" b="1">
                <a:solidFill>
                  <a:schemeClr val="tx1"/>
                </a:solidFill>
              </a:rPr>
              <a:t>ORGANIZÁCIA AKO SYSTÉM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953732"/>
          </a:xfrm>
        </p:spPr>
        <p:txBody>
          <a:bodyPr>
            <a:normAutofit fontScale="62500" lnSpcReduction="20000"/>
          </a:bodyPr>
          <a:lstStyle/>
          <a:p>
            <a:pPr marL="177800" indent="-1778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 b="1"/>
              <a:t>	Organizácia </a:t>
            </a:r>
            <a:r>
              <a:rPr lang="sk-SK"/>
              <a:t>je na základe </a:t>
            </a:r>
            <a:r>
              <a:rPr lang="sk-SK" b="1"/>
              <a:t>systémového prístupu </a:t>
            </a:r>
            <a:r>
              <a:rPr lang="sk-SK"/>
              <a:t>chápaná ako určitý previazaný </a:t>
            </a:r>
            <a:r>
              <a:rPr lang="sk-SK" b="1" i="1"/>
              <a:t>systém </a:t>
            </a:r>
            <a:r>
              <a:rPr lang="sk-SK" b="1" i="1">
                <a:solidFill>
                  <a:srgbClr val="FF0000"/>
                </a:solidFill>
              </a:rPr>
              <a:t>prvkov, vzťahov a funkcií,</a:t>
            </a:r>
            <a:r>
              <a:rPr lang="sk-SK">
                <a:solidFill>
                  <a:srgbClr val="FF0000"/>
                </a:solidFill>
              </a:rPr>
              <a:t> </a:t>
            </a:r>
            <a:r>
              <a:rPr lang="sk-SK"/>
              <a:t>ktoré sledujú základný zmysel existencie systému, jeho hlavné ciele. </a:t>
            </a:r>
          </a:p>
          <a:p>
            <a:pPr marL="177800" indent="-1778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/>
              <a:t>	Takto chápaný systém funguje </a:t>
            </a:r>
            <a:r>
              <a:rPr lang="sk-SK" b="1" i="1"/>
              <a:t>v širšom vonkajšom prostredí,</a:t>
            </a:r>
            <a:r>
              <a:rPr lang="sk-SK"/>
              <a:t> s ktorého prvkami je v interakcii. </a:t>
            </a:r>
          </a:p>
          <a:p>
            <a:pPr marL="177800" indent="-1778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sk-SK"/>
              <a:t>	Pod pojmom </a:t>
            </a:r>
            <a:r>
              <a:rPr lang="sk-SK" b="1"/>
              <a:t>PRVKY</a:t>
            </a:r>
            <a:r>
              <a:rPr lang="sk-SK"/>
              <a:t> treba z organizačného hľadiska rozumieť </a:t>
            </a:r>
            <a:r>
              <a:rPr lang="sk-SK" b="1" i="1"/>
              <a:t>štruktúrne jednotky podľa rozlišovacej úrovne a miery zoskupenia</a:t>
            </a:r>
            <a:r>
              <a:rPr lang="sk-SK"/>
              <a:t> – závody, výrobne, jej úseky, odbory, sekcie, oddelenia či ďalšie útvary a všetky aktíva. 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 b="1"/>
              <a:t>	VZŤAHY</a:t>
            </a:r>
            <a:r>
              <a:rPr lang="sk-SK"/>
              <a:t> medzi prvkami predstavujú </a:t>
            </a:r>
            <a:r>
              <a:rPr lang="sk-SK" b="1" i="1"/>
              <a:t>informačné väzby</a:t>
            </a:r>
            <a:r>
              <a:rPr lang="sk-SK"/>
              <a:t>, ktoré pomáhajú realizovať nevyhnutné informačné prepojenie na zladené plnenie vykonávaných procesov, je to: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sk-SK" b="1" i="1"/>
              <a:t>informačný prenos výsledkov rozhodovania </a:t>
            </a:r>
            <a:r>
              <a:rPr lang="sk-SK"/>
              <a:t>po hierarchickej úrovni, 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sk-SK" b="1" i="1"/>
              <a:t>výmena informácii </a:t>
            </a:r>
            <a:r>
              <a:rPr lang="sk-SK"/>
              <a:t>v rámci vzájomnej spolupráce jednotlivých prvkov,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sk-SK" b="1" i="1"/>
              <a:t>poskytovanie informácii o splnení úlohy.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/>
              <a:t>	Pod pojmom</a:t>
            </a:r>
            <a:r>
              <a:rPr lang="sk-SK" b="1"/>
              <a:t> FUNKCIE </a:t>
            </a:r>
            <a:r>
              <a:rPr lang="sk-SK"/>
              <a:t>treba z funkčného hľadiska rozumieť </a:t>
            </a:r>
            <a:r>
              <a:rPr lang="sk-SK" b="1" i="1"/>
              <a:t>hlavné a podporné činnosti </a:t>
            </a:r>
            <a:r>
              <a:rPr lang="sk-SK"/>
              <a:t>vykonávané v organizácii: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/>
              <a:t>hlavné činnosti </a:t>
            </a:r>
            <a:r>
              <a:rPr lang="sk-SK"/>
              <a:t>sú charakterizované ako dominantné, funkčné procesy, uskutočňované v organizácii jednotlivcom, skupinou jednotlivcov, organizáciou, za účelom </a:t>
            </a:r>
            <a:r>
              <a:rPr lang="sk-SK" b="1" i="1"/>
              <a:t>splnenia základnej primárnej funkcie</a:t>
            </a:r>
            <a:r>
              <a:rPr lang="sk-SK"/>
              <a:t>. 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/>
              <a:t>p</a:t>
            </a:r>
            <a:r>
              <a:rPr lang="sk-SK" b="1"/>
              <a:t>odporné činnosti</a:t>
            </a:r>
            <a:r>
              <a:rPr lang="sk-SK"/>
              <a:t> sa vykonávajú za účelom </a:t>
            </a:r>
            <a:r>
              <a:rPr lang="sk-SK" b="1" i="1"/>
              <a:t>zaistenia efektívneho fungovania hlavných činností</a:t>
            </a:r>
            <a:r>
              <a:rPr lang="sk-SK"/>
              <a:t>. </a:t>
            </a:r>
          </a:p>
          <a:p>
            <a:pPr marL="177800" indent="-177800" algn="just">
              <a:lnSpc>
                <a:spcPct val="120000"/>
              </a:lnSpc>
              <a:spcBef>
                <a:spcPts val="0"/>
              </a:spcBef>
              <a:buNone/>
            </a:pPr>
            <a:endParaRPr lang="sk-SK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sk-SK" b="1" i="1"/>
          </a:p>
        </p:txBody>
      </p:sp>
    </p:spTree>
    <p:extLst>
      <p:ext uri="{BB962C8B-B14F-4D97-AF65-F5344CB8AC3E}">
        <p14:creationId xmlns:p14="http://schemas.microsoft.com/office/powerpoint/2010/main" val="31764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92664"/>
          </a:xfrm>
        </p:spPr>
        <p:txBody>
          <a:bodyPr>
            <a:normAutofit/>
          </a:bodyPr>
          <a:lstStyle/>
          <a:p>
            <a:pPr algn="ctr"/>
            <a:r>
              <a:rPr lang="sk-SK" sz="2000" b="1"/>
              <a:t>HLAVNÉ A PODPORNÉ ČINNOSTI V ORGANIZÁCII</a:t>
            </a: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0643"/>
              </p:ext>
            </p:extLst>
          </p:nvPr>
        </p:nvGraphicFramePr>
        <p:xfrm>
          <a:off x="899592" y="1700808"/>
          <a:ext cx="7416824" cy="391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Hlavné činnosti – primárne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sk-SK" sz="1400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1400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sk-SK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Wingdings 2" pitchFamily="18" charset="2"/>
                        <a:buNone/>
                        <a:defRPr/>
                      </a:pPr>
                      <a:r>
                        <a:rPr lang="sk-SK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Podporné činnosti - sekundárne</a:t>
                      </a:r>
                      <a:endParaRPr lang="sk-SK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1802">
                <a:tc>
                  <a:txBody>
                    <a:bodyPr/>
                    <a:lstStyle/>
                    <a:p>
                      <a:pPr marL="179388" indent="-179388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79388" algn="l"/>
                        </a:tabLst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riadenie (manažérstvo),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9388" indent="-179388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79388" algn="l"/>
                        </a:tabLst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obstarávanie,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9388" indent="-179388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79388" algn="l"/>
                        </a:tabLst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financovanie,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9388" indent="-179388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79388" algn="l"/>
                        </a:tabLst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výrobný proces,</a:t>
                      </a:r>
                    </a:p>
                    <a:p>
                      <a:pPr marL="179388" indent="-179388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79388" algn="l"/>
                        </a:tabLst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 služieb,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9388" indent="-179388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79388" algn="l"/>
                        </a:tabLst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skladovanie,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9388" indent="-179388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79388" algn="l"/>
                        </a:tabLst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odbyt, </a:t>
                      </a:r>
                    </a:p>
                    <a:p>
                      <a:pPr marL="179388" indent="-179388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79388" algn="l"/>
                        </a:tabLst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9388" indent="-179388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79388" algn="l"/>
                        </a:tabLst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dopravu, 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9388" indent="-179388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79388" algn="l"/>
                        </a:tabLst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iné dôležité činnosti.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manažérstvo bezpečnosti, </a:t>
                      </a:r>
                      <a:endParaRPr lang="sk-SK" sz="14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sk-SK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manažérstvo aktív </a:t>
                      </a: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(správa majetku),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personalistika (manažérstvo ľudských zdrojov, vzdelávanie),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všeobecná administratíva,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manažérstvo kvality,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informatika a telekomunikácie,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investovanie,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výskum a vývoj,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prevádzka, údržba a servis objektov a technologických zariadení, revízie a odborné prehliadky,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verejné obstarávanie,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energetické zabezpečenie,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havarijná služba a iné činnosti, 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záručný a pozáručný servis,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sk-SK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iné podporné činnosti.</a:t>
                      </a:r>
                      <a:endParaRPr lang="sk-S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0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pPr algn="ctr"/>
            <a:r>
              <a:rPr lang="sk-SK" sz="2000" b="1"/>
              <a:t>ORGANIZÁCIA Z HĽADISKA MANAŽMENTU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256584"/>
          </a:xfrm>
        </p:spPr>
        <p:txBody>
          <a:bodyPr>
            <a:normAutofit fontScale="62500" lnSpcReduction="20000"/>
          </a:bodyPr>
          <a:lstStyle/>
          <a:p>
            <a:pPr marL="177800" indent="-177800" algn="just">
              <a:lnSpc>
                <a:spcPct val="120000"/>
              </a:lnSpc>
              <a:buNone/>
            </a:pPr>
            <a:r>
              <a:rPr lang="sk-SK" b="1"/>
              <a:t>	Základnými podmienkami </a:t>
            </a:r>
            <a:r>
              <a:rPr lang="sk-SK"/>
              <a:t>pre riadenie </a:t>
            </a:r>
            <a:r>
              <a:rPr lang="sk-SK" b="1"/>
              <a:t>organizácie ako systému</a:t>
            </a:r>
            <a:r>
              <a:rPr lang="sk-SK"/>
              <a:t> je existencia organizovaného systému s týmito vlastnosťami: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/>
              <a:t>má </a:t>
            </a:r>
            <a:r>
              <a:rPr lang="sk-SK" b="1"/>
              <a:t>aspoň dva prvky </a:t>
            </a:r>
            <a:r>
              <a:rPr lang="sk-SK"/>
              <a:t>(riadiaci a riadený),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/>
              <a:t>má </a:t>
            </a:r>
            <a:r>
              <a:rPr lang="sk-SK" b="1"/>
              <a:t>uzavretú spätnú väzbu </a:t>
            </a:r>
            <a:r>
              <a:rPr lang="sk-SK"/>
              <a:t>(priamu alebo nepriamu),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/>
              <a:t>riadiaci prvok je schopný samostatne riadiť riadený (výkonný) prvok, </a:t>
            </a:r>
            <a:r>
              <a:rPr lang="sk-SK"/>
              <a:t>kontrolovať jeho výkon a rozhodovať o jeho ďalšom vývoji – je teda schopný určovať podmienky stability a realizovať cieľové správanie,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/>
              <a:t>schopnosť riadiaceho prvku </a:t>
            </a:r>
            <a:r>
              <a:rPr lang="sk-SK" b="1"/>
              <a:t>určiť cieľ správania</a:t>
            </a:r>
            <a:r>
              <a:rPr lang="sk-SK"/>
              <a:t>, alebo realizovať cieľ vložený do systému,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/>
              <a:t>určitá miera voľnosti </a:t>
            </a:r>
            <a:r>
              <a:rPr lang="sk-SK"/>
              <a:t>riadiaceho prvku pri výbere, vzhľadom na dosiahnutie daného cieľa správania a právo obmedziť mieru voľnosti pomocou rozhodnutia,</a:t>
            </a:r>
          </a:p>
          <a:p>
            <a:pPr marL="177800" lvl="0" indent="-1778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k-SK" b="1"/>
              <a:t>existencia dostatočného množstva vstupov medzi okolím a systémom, </a:t>
            </a:r>
            <a:r>
              <a:rPr lang="sk-SK"/>
              <a:t>to znamená, že do systému musí vstupovať dostatok informácií potrebných na rozhodnutie o riadiacom pôsobení v čase.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/>
              <a:t>	Na základe tohto chápania je </a:t>
            </a:r>
            <a:r>
              <a:rPr lang="sk-SK" b="1"/>
              <a:t>organizácia </a:t>
            </a:r>
            <a:r>
              <a:rPr lang="sk-SK"/>
              <a:t>považovaná za </a:t>
            </a:r>
            <a:r>
              <a:rPr lang="sk-SK" b="1" i="1"/>
              <a:t>systém vzájomne prepojených a závislých činností (subsystémov) vytvárajúcich jednotný celok</a:t>
            </a:r>
            <a:r>
              <a:rPr lang="sk-SK"/>
              <a:t>. 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/>
              <a:t>	Tento systém </a:t>
            </a:r>
            <a:r>
              <a:rPr lang="sk-SK" b="1" i="1"/>
              <a:t>môže byť súčasťou (podsystémom) iného systému vyššieho stupňa. </a:t>
            </a:r>
          </a:p>
          <a:p>
            <a:pPr marL="177800" indent="-177800" algn="just">
              <a:lnSpc>
                <a:spcPct val="120000"/>
              </a:lnSpc>
              <a:buNone/>
            </a:pPr>
            <a:r>
              <a:rPr lang="sk-SK"/>
              <a:t>	</a:t>
            </a:r>
            <a:r>
              <a:rPr lang="sk-SK" b="1"/>
              <a:t>Každý stupeň, či úroveň riadenia riadi svoj nižší stupeň, ale súčasne je riadený vyšším stupňom riadenia.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0175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Vlastní 63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000000"/>
      </a:accent6>
      <a:hlink>
        <a:srgbClr val="02485C"/>
      </a:hlink>
      <a:folHlink>
        <a:srgbClr val="85DFD0"/>
      </a:folHlink>
    </a:clrScheme>
    <a:fontScheme name="Vlastní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1F8D7DBB5DE3498A9B696065009C98" ma:contentTypeVersion="2" ma:contentTypeDescription="Umožňuje vytvoriť nový dokument." ma:contentTypeScope="" ma:versionID="9ab7bce905a3815db6605dd816a07c0d">
  <xsd:schema xmlns:xsd="http://www.w3.org/2001/XMLSchema" xmlns:xs="http://www.w3.org/2001/XMLSchema" xmlns:p="http://schemas.microsoft.com/office/2006/metadata/properties" xmlns:ns2="4476f364-e58c-409a-ba90-af114d140404" targetNamespace="http://schemas.microsoft.com/office/2006/metadata/properties" ma:root="true" ma:fieldsID="59660d31782154e83bfaabcf29fd3c14" ns2:_="">
    <xsd:import namespace="4476f364-e58c-409a-ba90-af114d1404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6f364-e58c-409a-ba90-af114d1404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BBAE64-71B2-44A8-ACF4-A52C62A6C9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19B6EE-7D79-4A23-9ADA-5C12EA9E4EB1}">
  <ds:schemaRefs>
    <ds:schemaRef ds:uri="4476f364-e58c-409a-ba90-af114d1404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B3F341A-83C0-4245-9005-C6E7AA114F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Application>Microsoft Office PowerPoint</Application>
  <PresentationFormat>On-screen Show (4:3)</PresentationFormat>
  <Slides>47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Tok</vt:lpstr>
      <vt:lpstr>   Akadémia ozbrojených síl gen. M. R. Štefánika Katedra bezpečnosti a obrany</vt:lpstr>
      <vt:lpstr>Téma  2:  Bezpečnosť organizácie</vt:lpstr>
      <vt:lpstr>LITERATÚRA</vt:lpstr>
      <vt:lpstr>1. ÚVOD</vt:lpstr>
      <vt:lpstr>  2. ORGANIZÁCIA AKO SYSTÉM</vt:lpstr>
      <vt:lpstr>ORGANIZÁCIA</vt:lpstr>
      <vt:lpstr>ORGANIZÁCIA AKO SYSTÉM</vt:lpstr>
      <vt:lpstr>HLAVNÉ A PODPORNÉ ČINNOSTI V ORGANIZÁCII</vt:lpstr>
      <vt:lpstr>ORGANIZÁCIA Z HĽADISKA MANAŽMENTU</vt:lpstr>
      <vt:lpstr>ORGANIZAČNÁ ŠTRUKTÚRA </vt:lpstr>
      <vt:lpstr>USPORIADANIE ORGANIZÁCIE</vt:lpstr>
      <vt:lpstr> ZAČLENENIE PRVKOV BEZPEČNOSTNÉHO MANAŽMENTU DO ORGANIZAČNEJ ŠTRUKTÚRY</vt:lpstr>
      <vt:lpstr>3. PROSTREDIE ORGANIZÁCIE</vt:lpstr>
      <vt:lpstr>PROSTREDIE</vt:lpstr>
      <vt:lpstr>ZLOŽKY PROSTREDIA</vt:lpstr>
      <vt:lpstr>BEZPEČNOSTNÉ PROSTREDIE</vt:lpstr>
      <vt:lpstr>ŠTRUKTÚRA BEZPEČNOSTNÉHO PROSTREDIA</vt:lpstr>
      <vt:lpstr>VONKAJŠIE (EXTERNÉ) PROSTREDIE</vt:lpstr>
      <vt:lpstr>SOCIÁLNE FAKTORY</vt:lpstr>
      <vt:lpstr>FAKTORY VONKAJŠIEHO PROSTREDIA</vt:lpstr>
      <vt:lpstr>FAKTORY VONKAJŠIEHO PROSTREDIA</vt:lpstr>
      <vt:lpstr>FAKTORY VONKAJŠIEHO PROSTREDIA</vt:lpstr>
      <vt:lpstr>FAKTORY, KTORÉ MAJÚ VPLYV NA BEZPEČNOSŤ</vt:lpstr>
      <vt:lpstr>FAKTORY, KTORÉ MAJÚ VPLYV NA BEZPEČNOSŤ</vt:lpstr>
      <vt:lpstr>VNÚTORNÉ (INTERNÉ) PROSTREDIE</vt:lpstr>
      <vt:lpstr>KULTÚRA ORGANIZÁCIE</vt:lpstr>
      <vt:lpstr>BEZPEČNOSTNÁ KULTÚRA ORGANIZÁCIE</vt:lpstr>
      <vt:lpstr>4.  SEKTOR BEZPEČNOSTI V ORGANIZÁCII</vt:lpstr>
      <vt:lpstr>SEKTORY V ORGANIZÁCII</vt:lpstr>
      <vt:lpstr>SEKTOR BEZPEČNOSTI ORGANIZÁCIE </vt:lpstr>
      <vt:lpstr>OBSAH SEKTORU BEZPEČNOSTNI ORGANIZÁCIE</vt:lpstr>
      <vt:lpstr>BEZPEČNOSŤ OSÔB A MAJETKU </vt:lpstr>
      <vt:lpstr>BEZPEČNOSŤ OSÔB A MAJETKU </vt:lpstr>
      <vt:lpstr>ZLOŽKY V OBLASTIACH PODSEKTORU BEZPEČNOSŤ OSÔB A MAJETKU </vt:lpstr>
      <vt:lpstr>ZLOŽKY V OBLASTIACH PODSEKTORU BEZPEČNOSŤ OSÔB A MAJETKU </vt:lpstr>
      <vt:lpstr>ZLOŽKY V OBLASTIACH PODSEKTORU BEZPEČNOSŤ OSÔB A MAJETKU</vt:lpstr>
      <vt:lpstr>ZLOŽKY V OBLASTIACH PODSEKTORU BEZPEČNOSŤ OSÔB A MAJETKU 5.  Informačná bezpečnosť</vt:lpstr>
      <vt:lpstr>ZLOŽKY V OBLASTIACH PODSEKTORU BEZPEČNOSŤ OSÔB A MAJETKU</vt:lpstr>
      <vt:lpstr>OBLASTI PODSEKTORA PODNIKATEĽSKEJ BEZPEČNOSTI</vt:lpstr>
      <vt:lpstr>5.  FYZICKÁ BEZPEČNOSŤ</vt:lpstr>
      <vt:lpstr>FYZICKÁ BEZPEČNOSŤ OSÔB</vt:lpstr>
      <vt:lpstr>BEZPEČNOSŤ ZAMESTNANCOV PRED FYZICKÝM NÁSILÍM </vt:lpstr>
      <vt:lpstr>BEZPEČNOSŤ ZAMESTNANCOV PRED DISKRIMINÁCIOU </vt:lpstr>
      <vt:lpstr>BEZPEČNOSŤ ZAMESTNANCOV PRED DISKRIMINÁCIOU </vt:lpstr>
      <vt:lpstr>BEZPEČNOSŤ PRVKOV KRITICKEJ INFRAŠTRUKTÚRY </vt:lpstr>
      <vt:lpstr>KRITICKÁ INFRAŠTRUKTÚRA</vt:lpstr>
      <vt:lpstr>ZÁVER</vt:lpstr>
    </vt:vector>
  </TitlesOfParts>
  <Company>FŠI - ŽU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Žilinská univerzita v Žiline Fakulta špeciálneho inžinierstva Katedra bezpečnostného  manažmentu</dc:title>
  <dc:creator>Josef Reitšpís</dc:creator>
  <cp:revision>1</cp:revision>
  <dcterms:created xsi:type="dcterms:W3CDTF">2013-08-22T08:18:32Z</dcterms:created>
  <dcterms:modified xsi:type="dcterms:W3CDTF">2021-02-15T18:42:51Z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0x0101005F1F8D7DBB5DE3498A9B696065009C98</vt:lpwstr>
  </property>
</Properties>
</file>