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1"/>
  </p:notesMasterIdLst>
  <p:sldIdLst>
    <p:sldId id="256" r:id="rId2"/>
    <p:sldId id="257" r:id="rId3"/>
    <p:sldId id="258" r:id="rId4"/>
    <p:sldId id="268" r:id="rId5"/>
    <p:sldId id="259" r:id="rId6"/>
    <p:sldId id="260" r:id="rId7"/>
    <p:sldId id="261" r:id="rId8"/>
    <p:sldId id="263" r:id="rId9"/>
    <p:sldId id="262" r:id="rId10"/>
    <p:sldId id="264" r:id="rId11"/>
    <p:sldId id="266" r:id="rId12"/>
    <p:sldId id="271" r:id="rId13"/>
    <p:sldId id="272" r:id="rId14"/>
    <p:sldId id="273" r:id="rId15"/>
    <p:sldId id="265" r:id="rId16"/>
    <p:sldId id="267" r:id="rId17"/>
    <p:sldId id="269" r:id="rId18"/>
    <p:sldId id="270" r:id="rId19"/>
    <p:sldId id="274" r:id="rId20"/>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614" autoAdjust="0"/>
  </p:normalViewPr>
  <p:slideViewPr>
    <p:cSldViewPr>
      <p:cViewPr varScale="1">
        <p:scale>
          <a:sx n="98" d="100"/>
          <a:sy n="98" d="100"/>
        </p:scale>
        <p:origin x="1974"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1F6FC5C9-437D-4537-8844-0E854809E605}" type="datetimeFigureOut">
              <a:rPr lang="sk-SK" smtClean="0"/>
              <a:pPr/>
              <a:t>10. 2. 2020</a:t>
            </a:fld>
            <a:endParaRPr lang="sk-SK"/>
          </a:p>
        </p:txBody>
      </p:sp>
      <p:sp>
        <p:nvSpPr>
          <p:cNvPr id="4" name="Zástupný symbol obrazu snímky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37C31450-F6C2-4CF7-B66A-6F0CA0FA2764}" type="slidenum">
              <a:rPr lang="sk-SK" smtClean="0"/>
              <a:pPr/>
              <a:t>‹#›</a:t>
            </a:fld>
            <a:endParaRPr lang="sk-SK"/>
          </a:p>
        </p:txBody>
      </p:sp>
    </p:spTree>
    <p:extLst>
      <p:ext uri="{BB962C8B-B14F-4D97-AF65-F5344CB8AC3E}">
        <p14:creationId xmlns:p14="http://schemas.microsoft.com/office/powerpoint/2010/main" val="14515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a:t>
            </a:fld>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Tieto opatrenia a ich presadzovanie sa tvoria</a:t>
            </a:r>
            <a:r>
              <a:rPr lang="sk-SK" baseline="0" dirty="0" smtClean="0"/>
              <a:t> a realizujú bezpečnostnou politikou, alebo politikou bezpečnostného spoločenstva. Nevojenskú časť bezpečnostnej politiky predstavujú predovšetkým aktívne opatrenia na poli diplomacie, zameraná predovšetkým na uzatváranie dvojstranných a viacstranných zmlúv a dohôd a na získavanie bezpečnostných záruk na základe členstva v alianciách alebo v koalíciách. Vojenská časť bezpečnostnej politiky sa zameriava predovšetkým na výstavbu ozbrojených síl a na ich bojovú prípravu.</a:t>
            </a:r>
          </a:p>
          <a:p>
            <a:r>
              <a:rPr lang="sk-SK" baseline="0" dirty="0" smtClean="0"/>
              <a:t>Ďalším faktorom je ideológia. Štáty s výrazne rozdielnym politickým usporiadaním a nezmieriteľnými ideológiami si spravidla prisudzujú nepriateľské zámery a považujú sa za hrozby. Výrazne sa to prejavilo v čase studenej vojny. Na druhej strane zhoda na základných politických hodnotách, umožňuje vytvárať bezpečnostno-politické spoločenstvá, ktorých členské krajiny  sa navzájom nepovažujú za hrozby a v bezpečnostnej oblasti presadzujú spoločné záujmy. To platí o Európe, ktorá ešte nie je úplne demokratická, ale je demokratickejšia , než bola kedykoľvek predtým.</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10</a:t>
            </a:fld>
            <a:endParaRPr lang="sk-SK"/>
          </a:p>
        </p:txBody>
      </p:sp>
    </p:spTree>
    <p:extLst>
      <p:ext uri="{BB962C8B-B14F-4D97-AF65-F5344CB8AC3E}">
        <p14:creationId xmlns:p14="http://schemas.microsoft.com/office/powerpoint/2010/main" val="3531551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dirty="0" smtClean="0"/>
              <a:t>My už vieme, že otázkami vojny, konfliktov a bezpečnosti sa odbor medzinárodných vzťahov zaoberá od svojho vzniku a možno povedať, že tieto témy v odbore medzinárodných vzťahov dominujú.  So zmenou štruktúry vzťahov v medzinárodnom systéme,</a:t>
            </a:r>
            <a:r>
              <a:rPr lang="sk-SK" baseline="0" dirty="0" smtClean="0"/>
              <a:t> so zmenou charakteru aktérov a s rozvojom a šírením moderných technológií sa zmenil charakter bezpečnostných vzťahov a zdroje hrozieb a rizík. Vedľa tradičných vojenských a politických hrozieb sa objavujú koncom 20. storočia ekonomické, </a:t>
            </a:r>
            <a:r>
              <a:rPr lang="sk-SK" baseline="0" dirty="0" err="1" smtClean="0"/>
              <a:t>societálne</a:t>
            </a:r>
            <a:r>
              <a:rPr lang="sk-SK" baseline="0" dirty="0" smtClean="0"/>
              <a:t> a ekologické hrozby. Nové typy hrozieb prinášajú do </a:t>
            </a:r>
            <a:r>
              <a:rPr lang="sk-SK" baseline="0" dirty="0" err="1" smtClean="0"/>
              <a:t>bezp</a:t>
            </a:r>
            <a:r>
              <a:rPr lang="sk-SK" baseline="0" dirty="0" smtClean="0"/>
              <a:t>. štúdií rad nových výskumných cieľov. Hľadanie odpovedí na nové bezpečnostné výzvy malo pre BŠ mimoriadny dôsledok, kedy vedci v tejto oblasti sa začali zaoberať podstatou a relevanciou vlastného skúmania a vzťahom </a:t>
            </a:r>
            <a:r>
              <a:rPr lang="sk-SK" baseline="0" dirty="0" err="1" smtClean="0"/>
              <a:t>bezp</a:t>
            </a:r>
            <a:r>
              <a:rPr lang="sk-SK" baseline="0" dirty="0" smtClean="0"/>
              <a:t>. štúdií k medzinárodným vzťahom. Ako pristupujú jednotlivé teórie medzinárodných vzťahov k problematike bezpečnosti. Prvou teóriou je realistická.</a:t>
            </a:r>
          </a:p>
          <a:p>
            <a:r>
              <a:rPr lang="en-US" sz="1200" b="0" i="0" u="none" strike="noStrike" kern="1200" baseline="0" dirty="0" smtClean="0">
                <a:solidFill>
                  <a:schemeClr val="tx1"/>
                </a:solidFill>
                <a:latin typeface="+mn-lt"/>
                <a:ea typeface="+mn-ea"/>
                <a:cs typeface="+mn-cs"/>
              </a:rPr>
              <a:t>Morgenthau, Hans: Politics Among Nations: The Struggle for Power and Peace, Knopf, New York 196</a:t>
            </a:r>
            <a:r>
              <a:rPr lang="sk-SK" sz="1200" b="0" i="0" u="none" strike="noStrike" kern="1200" baseline="0" dirty="0" smtClean="0">
                <a:solidFill>
                  <a:schemeClr val="tx1"/>
                </a:solidFill>
                <a:latin typeface="+mn-lt"/>
                <a:ea typeface="+mn-ea"/>
                <a:cs typeface="+mn-cs"/>
              </a:rPr>
              <a:t>5. </a:t>
            </a:r>
            <a:r>
              <a:rPr lang="sk-SK" b="1" dirty="0" err="1" smtClean="0">
                <a:latin typeface="Calibri" panose="020F0502020204030204" pitchFamily="34" charset="0"/>
              </a:rPr>
              <a:t>Kenneth</a:t>
            </a:r>
            <a:r>
              <a:rPr lang="sk-SK" b="1" dirty="0" smtClean="0">
                <a:latin typeface="Calibri" panose="020F0502020204030204" pitchFamily="34" charset="0"/>
              </a:rPr>
              <a:t> N. Waltz</a:t>
            </a:r>
            <a:r>
              <a:rPr lang="sk-SK" dirty="0" smtClean="0">
                <a:latin typeface="Calibri" panose="020F0502020204030204" pitchFamily="34" charset="0"/>
              </a:rPr>
              <a:t>, považovaný za zakladateľa </a:t>
            </a:r>
            <a:r>
              <a:rPr lang="sk-SK" dirty="0" err="1" smtClean="0">
                <a:latin typeface="Calibri" panose="020F0502020204030204" pitchFamily="34" charset="0"/>
              </a:rPr>
              <a:t>neorealismu</a:t>
            </a:r>
            <a:r>
              <a:rPr lang="sk-SK" dirty="0" smtClean="0">
                <a:latin typeface="Calibri" panose="020F0502020204030204" pitchFamily="34" charset="0"/>
              </a:rPr>
              <a:t>, došiel k záveru, že </a:t>
            </a:r>
            <a:r>
              <a:rPr lang="pl-PL" dirty="0" smtClean="0">
                <a:latin typeface="Calibri" panose="020F0502020204030204" pitchFamily="34" charset="0"/>
              </a:rPr>
              <a:t>„každý štát presadzuje svoje vlastné záujmy, a to metódami, ktoré sám považuje za tie </a:t>
            </a:r>
            <a:r>
              <a:rPr lang="sk-SK" dirty="0" smtClean="0">
                <a:latin typeface="Calibri" panose="020F0502020204030204" pitchFamily="34" charset="0"/>
              </a:rPr>
              <a:t>najlepšie. Pretože neexistuje konzistentný a spoľahlivý proces pre uzmierovanie stretu </a:t>
            </a:r>
            <a:r>
              <a:rPr lang="pl-PL" dirty="0" smtClean="0">
                <a:latin typeface="Calibri" panose="020F0502020204030204" pitchFamily="34" charset="0"/>
              </a:rPr>
              <a:t>záumov, do ktorých sa v podmienkach anarchie nevyhnutne dostávajú podobne jednotky, </a:t>
            </a:r>
            <a:r>
              <a:rPr lang="sk-SK" dirty="0" smtClean="0">
                <a:latin typeface="Calibri" panose="020F0502020204030204" pitchFamily="34" charset="0"/>
              </a:rPr>
              <a:t>je </a:t>
            </a:r>
            <a:r>
              <a:rPr lang="sk-SK" dirty="0" err="1" smtClean="0">
                <a:latin typeface="Calibri" panose="020F0502020204030204" pitchFamily="34" charset="0"/>
              </a:rPr>
              <a:t>jednym</a:t>
            </a:r>
            <a:r>
              <a:rPr lang="sk-SK" dirty="0" smtClean="0">
                <a:latin typeface="Calibri" panose="020F0502020204030204" pitchFamily="34" charset="0"/>
              </a:rPr>
              <a:t> z nástrojov  k dosahovaniu vonkajších cieľov sila. Zahraničná politika postavená na takomto ponímaní medzinárodných vzťahov nie je ani morálna ani nemorálna, ale odráža sa v nej odpoveď na svet okolo nás“.</a:t>
            </a:r>
          </a:p>
          <a:p>
            <a:r>
              <a:rPr lang="sk-SK" sz="1200" kern="1200" baseline="0" dirty="0" err="1" smtClean="0">
                <a:solidFill>
                  <a:schemeClr val="tx1"/>
                </a:solidFill>
                <a:latin typeface="+mn-lt"/>
                <a:ea typeface="+mn-ea"/>
                <a:cs typeface="+mn-cs"/>
              </a:rPr>
              <a:t>Robert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Cooper</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uvádí</a:t>
            </a:r>
            <a:r>
              <a:rPr lang="sk-SK" sz="1200" kern="1200" baseline="0" dirty="0" smtClean="0">
                <a:solidFill>
                  <a:schemeClr val="tx1"/>
                </a:solidFill>
                <a:latin typeface="+mn-lt"/>
                <a:ea typeface="+mn-ea"/>
                <a:cs typeface="+mn-cs"/>
              </a:rPr>
              <a:t>, že </a:t>
            </a:r>
            <a:r>
              <a:rPr lang="sk-SK" sz="1200" kern="1200" baseline="0" dirty="0" err="1" smtClean="0">
                <a:solidFill>
                  <a:schemeClr val="tx1"/>
                </a:solidFill>
                <a:latin typeface="+mn-lt"/>
                <a:ea typeface="+mn-ea"/>
                <a:cs typeface="+mn-cs"/>
              </a:rPr>
              <a:t>realismus</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vyznačuje </a:t>
            </a:r>
            <a:r>
              <a:rPr lang="sk-SK" sz="1200" kern="1200" baseline="0" dirty="0" err="1" smtClean="0">
                <a:solidFill>
                  <a:schemeClr val="tx1"/>
                </a:solidFill>
                <a:latin typeface="+mn-lt"/>
                <a:ea typeface="+mn-ea"/>
                <a:cs typeface="+mn-cs"/>
              </a:rPr>
              <a:t>názorem</a:t>
            </a:r>
            <a:r>
              <a:rPr lang="sk-SK" sz="1200" kern="1200" baseline="0" dirty="0" smtClean="0">
                <a:solidFill>
                  <a:schemeClr val="tx1"/>
                </a:solidFill>
                <a:latin typeface="+mn-lt"/>
                <a:ea typeface="+mn-ea"/>
                <a:cs typeface="+mn-cs"/>
              </a:rPr>
              <a:t>, že „</a:t>
            </a:r>
            <a:r>
              <a:rPr lang="sk-SK" sz="1200" kern="1200" baseline="0" dirty="0" err="1" smtClean="0">
                <a:solidFill>
                  <a:schemeClr val="tx1"/>
                </a:solidFill>
                <a:latin typeface="+mn-lt"/>
                <a:ea typeface="+mn-ea"/>
                <a:cs typeface="+mn-cs"/>
              </a:rPr>
              <a:t>být</a:t>
            </a:r>
            <a:r>
              <a:rPr lang="sk-SK" sz="1200" kern="1200" baseline="0" dirty="0" smtClean="0">
                <a:solidFill>
                  <a:schemeClr val="tx1"/>
                </a:solidFill>
                <a:latin typeface="+mn-lt"/>
                <a:ea typeface="+mn-ea"/>
                <a:cs typeface="+mn-cs"/>
              </a:rPr>
              <a:t> dobrý </a:t>
            </a:r>
            <a:r>
              <a:rPr lang="sk-SK" sz="1200" kern="1200" baseline="0" dirty="0" err="1" smtClean="0">
                <a:solidFill>
                  <a:schemeClr val="tx1"/>
                </a:solidFill>
                <a:latin typeface="+mn-lt"/>
                <a:ea typeface="+mn-ea"/>
                <a:cs typeface="+mn-cs"/>
              </a:rPr>
              <a:t>může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nakonec</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být</a:t>
            </a:r>
            <a:r>
              <a:rPr lang="sk-SK" sz="1200" kern="1200" baseline="0" dirty="0" smtClean="0">
                <a:solidFill>
                  <a:schemeClr val="tx1"/>
                </a:solidFill>
                <a:latin typeface="+mn-lt"/>
                <a:ea typeface="+mn-ea"/>
                <a:cs typeface="+mn-cs"/>
              </a:rPr>
              <a:t> špatné </a:t>
            </a:r>
            <a:r>
              <a:rPr lang="sk-SK" sz="1200" kern="1200" baseline="0" dirty="0" err="1" smtClean="0">
                <a:solidFill>
                  <a:schemeClr val="tx1"/>
                </a:solidFill>
                <a:latin typeface="+mn-lt"/>
                <a:ea typeface="+mn-ea"/>
                <a:cs typeface="+mn-cs"/>
              </a:rPr>
              <a:t>pro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lid</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kterému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sloužíte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Morálních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cílů</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lze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dosahovat</a:t>
            </a:r>
            <a:r>
              <a:rPr lang="sk-SK" sz="1200" kern="1200" baseline="0" dirty="0" smtClean="0">
                <a:solidFill>
                  <a:schemeClr val="tx1"/>
                </a:solidFill>
                <a:latin typeface="+mn-lt"/>
                <a:ea typeface="+mn-ea"/>
                <a:cs typeface="+mn-cs"/>
              </a:rPr>
              <a:t> také tím, že uvažujete v </a:t>
            </a:r>
            <a:r>
              <a:rPr lang="sk-SK" sz="1200" kern="1200" baseline="0" dirty="0" err="1" smtClean="0">
                <a:solidFill>
                  <a:schemeClr val="tx1"/>
                </a:solidFill>
                <a:latin typeface="+mn-lt"/>
                <a:ea typeface="+mn-ea"/>
                <a:cs typeface="+mn-cs"/>
              </a:rPr>
              <a:t>rovině</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síly</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jejího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uchování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místo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abyste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neustále upínali </a:t>
            </a:r>
            <a:r>
              <a:rPr lang="sk-SK" sz="1200" kern="1200" baseline="0" dirty="0" err="1" smtClean="0">
                <a:solidFill>
                  <a:schemeClr val="tx1"/>
                </a:solidFill>
                <a:latin typeface="+mn-lt"/>
                <a:ea typeface="+mn-ea"/>
                <a:cs typeface="+mn-cs"/>
              </a:rPr>
              <a:t>pouze</a:t>
            </a:r>
            <a:r>
              <a:rPr lang="sk-SK" sz="1200" kern="1200" baseline="0" dirty="0" smtClean="0">
                <a:solidFill>
                  <a:schemeClr val="tx1"/>
                </a:solidFill>
                <a:latin typeface="+mn-lt"/>
                <a:ea typeface="+mn-ea"/>
                <a:cs typeface="+mn-cs"/>
              </a:rPr>
              <a:t> na to, </a:t>
            </a:r>
            <a:r>
              <a:rPr lang="sk-SK" sz="1200" kern="1200" baseline="0" dirty="0" err="1" smtClean="0">
                <a:solidFill>
                  <a:schemeClr val="tx1"/>
                </a:solidFill>
                <a:latin typeface="+mn-lt"/>
                <a:ea typeface="+mn-ea"/>
                <a:cs typeface="+mn-cs"/>
              </a:rPr>
              <a:t>co</a:t>
            </a:r>
            <a:r>
              <a:rPr lang="sk-SK" sz="1200" kern="1200" baseline="0" dirty="0" smtClean="0">
                <a:solidFill>
                  <a:schemeClr val="tx1"/>
                </a:solidFill>
                <a:latin typeface="+mn-lt"/>
                <a:ea typeface="+mn-ea"/>
                <a:cs typeface="+mn-cs"/>
              </a:rPr>
              <a:t> považujete za </a:t>
            </a:r>
            <a:r>
              <a:rPr lang="sk-SK" sz="1200" kern="1200" baseline="0" dirty="0" err="1" smtClean="0">
                <a:solidFill>
                  <a:schemeClr val="tx1"/>
                </a:solidFill>
                <a:latin typeface="+mn-lt"/>
                <a:ea typeface="+mn-ea"/>
                <a:cs typeface="+mn-cs"/>
              </a:rPr>
              <a:t>morálně</a:t>
            </a:r>
            <a:r>
              <a:rPr lang="sk-SK" sz="1200" kern="1200" baseline="0" dirty="0" smtClean="0">
                <a:solidFill>
                  <a:schemeClr val="tx1"/>
                </a:solidFill>
                <a:latin typeface="+mn-lt"/>
                <a:ea typeface="+mn-ea"/>
                <a:cs typeface="+mn-cs"/>
              </a:rPr>
              <a:t> dobré.“15 Zároveň s tím však upozorňuje na základní úskalí </a:t>
            </a:r>
            <a:r>
              <a:rPr lang="sk-SK" sz="1200" kern="1200" baseline="0" dirty="0" err="1" smtClean="0">
                <a:solidFill>
                  <a:schemeClr val="tx1"/>
                </a:solidFill>
                <a:latin typeface="+mn-lt"/>
                <a:ea typeface="+mn-ea"/>
                <a:cs typeface="+mn-cs"/>
              </a:rPr>
              <a:t>realismu</a:t>
            </a:r>
            <a:r>
              <a:rPr lang="sk-SK" sz="1200" kern="1200" baseline="0" dirty="0" smtClean="0">
                <a:solidFill>
                  <a:schemeClr val="tx1"/>
                </a:solidFill>
                <a:latin typeface="+mn-lt"/>
                <a:ea typeface="+mn-ea"/>
                <a:cs typeface="+mn-cs"/>
              </a:rPr>
              <a:t> v oblasti bezpečnosti – je </a:t>
            </a:r>
            <a:r>
              <a:rPr lang="sk-SK" sz="1200" kern="1200" baseline="0" dirty="0" err="1" smtClean="0">
                <a:solidFill>
                  <a:schemeClr val="tx1"/>
                </a:solidFill>
                <a:latin typeface="+mn-lt"/>
                <a:ea typeface="+mn-ea"/>
                <a:cs typeface="+mn-cs"/>
              </a:rPr>
              <a:t>jím</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omezování</a:t>
            </a:r>
            <a:r>
              <a:rPr lang="sk-SK" sz="1200" kern="1200" baseline="0" dirty="0" smtClean="0">
                <a:solidFill>
                  <a:schemeClr val="tx1"/>
                </a:solidFill>
                <a:latin typeface="+mn-lt"/>
                <a:ea typeface="+mn-ea"/>
                <a:cs typeface="+mn-cs"/>
              </a:rPr>
              <a:t> moci na </a:t>
            </a:r>
            <a:r>
              <a:rPr lang="sk-SK" sz="1200" kern="1200" baseline="0" dirty="0" err="1" smtClean="0">
                <a:solidFill>
                  <a:schemeClr val="tx1"/>
                </a:solidFill>
                <a:latin typeface="+mn-lt"/>
                <a:ea typeface="+mn-ea"/>
                <a:cs typeface="+mn-cs"/>
              </a:rPr>
              <a:t>výlučně</a:t>
            </a:r>
            <a:r>
              <a:rPr lang="sk-SK" sz="1200" kern="1200" baseline="0" dirty="0" smtClean="0">
                <a:solidFill>
                  <a:schemeClr val="tx1"/>
                </a:solidFill>
                <a:latin typeface="+mn-lt"/>
                <a:ea typeface="+mn-ea"/>
                <a:cs typeface="+mn-cs"/>
              </a:rPr>
              <a:t> vojenské nástroje. Za zvlášť riskantní považuje vojenské </a:t>
            </a:r>
            <a:r>
              <a:rPr lang="sk-SK" sz="1200" kern="1200" baseline="0" dirty="0" err="1" smtClean="0">
                <a:solidFill>
                  <a:schemeClr val="tx1"/>
                </a:solidFill>
                <a:latin typeface="+mn-lt"/>
                <a:ea typeface="+mn-ea"/>
                <a:cs typeface="+mn-cs"/>
              </a:rPr>
              <a:t>intervence</a:t>
            </a:r>
            <a:r>
              <a:rPr lang="sk-SK" sz="1200" kern="1200" baseline="0" dirty="0" smtClean="0">
                <a:solidFill>
                  <a:schemeClr val="tx1"/>
                </a:solidFill>
                <a:latin typeface="+mn-lt"/>
                <a:ea typeface="+mn-ea"/>
                <a:cs typeface="+mn-cs"/>
              </a:rPr>
              <a:t> v </a:t>
            </a:r>
            <a:r>
              <a:rPr lang="sk-SK" sz="1200" kern="1200" baseline="0" dirty="0" err="1" smtClean="0">
                <a:solidFill>
                  <a:schemeClr val="tx1"/>
                </a:solidFill>
                <a:latin typeface="+mn-lt"/>
                <a:ea typeface="+mn-ea"/>
                <a:cs typeface="+mn-cs"/>
              </a:rPr>
              <a:t>zájmu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šíření</a:t>
            </a:r>
            <a:r>
              <a:rPr lang="sk-SK" sz="1200" kern="1200" baseline="0" dirty="0" smtClean="0">
                <a:solidFill>
                  <a:schemeClr val="tx1"/>
                </a:solidFill>
                <a:latin typeface="+mn-lt"/>
                <a:ea typeface="+mn-ea"/>
                <a:cs typeface="+mn-cs"/>
              </a:rPr>
              <a:t> demokracie a stability. </a:t>
            </a:r>
            <a:r>
              <a:rPr lang="sk-SK" sz="1200" kern="1200" baseline="0" dirty="0" err="1" smtClean="0">
                <a:solidFill>
                  <a:schemeClr val="tx1"/>
                </a:solidFill>
                <a:latin typeface="+mn-lt"/>
                <a:ea typeface="+mn-ea"/>
                <a:cs typeface="+mn-cs"/>
              </a:rPr>
              <a:t>Uznává</a:t>
            </a:r>
            <a:r>
              <a:rPr lang="sk-SK" sz="1200" kern="1200" baseline="0" dirty="0" smtClean="0">
                <a:solidFill>
                  <a:schemeClr val="tx1"/>
                </a:solidFill>
                <a:latin typeface="+mn-lt"/>
                <a:ea typeface="+mn-ea"/>
                <a:cs typeface="+mn-cs"/>
              </a:rPr>
              <a:t>, že intervenční armády </a:t>
            </a:r>
            <a:r>
              <a:rPr lang="sk-SK" sz="1200" kern="1200" baseline="0" dirty="0" err="1" smtClean="0">
                <a:solidFill>
                  <a:schemeClr val="tx1"/>
                </a:solidFill>
                <a:latin typeface="+mn-lt"/>
                <a:ea typeface="+mn-ea"/>
                <a:cs typeface="+mn-cs"/>
              </a:rPr>
              <a:t>mohou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vytvořit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příznivé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vnější</a:t>
            </a:r>
            <a:r>
              <a:rPr lang="sk-SK" sz="1200" kern="1200" baseline="0" dirty="0" smtClean="0">
                <a:solidFill>
                  <a:schemeClr val="tx1"/>
                </a:solidFill>
                <a:latin typeface="+mn-lt"/>
                <a:ea typeface="+mn-ea"/>
                <a:cs typeface="+mn-cs"/>
              </a:rPr>
              <a:t> bezpečnostní </a:t>
            </a:r>
            <a:r>
              <a:rPr lang="sk-SK" sz="1200" kern="1200" baseline="0" dirty="0" err="1" smtClean="0">
                <a:solidFill>
                  <a:schemeClr val="tx1"/>
                </a:solidFill>
                <a:latin typeface="+mn-lt"/>
                <a:ea typeface="+mn-ea"/>
                <a:cs typeface="+mn-cs"/>
              </a:rPr>
              <a:t>prostředí</a:t>
            </a:r>
            <a:r>
              <a:rPr lang="sk-SK" sz="1200" kern="1200" baseline="0" dirty="0" smtClean="0">
                <a:solidFill>
                  <a:schemeClr val="tx1"/>
                </a:solidFill>
                <a:latin typeface="+mn-lt"/>
                <a:ea typeface="+mn-ea"/>
                <a:cs typeface="+mn-cs"/>
              </a:rPr>
              <a:t>, ale upozorňuje, že </a:t>
            </a:r>
            <a:r>
              <a:rPr lang="sk-SK" sz="1200" kern="1200" baseline="0" dirty="0" err="1" smtClean="0">
                <a:solidFill>
                  <a:schemeClr val="tx1"/>
                </a:solidFill>
                <a:latin typeface="+mn-lt"/>
                <a:ea typeface="+mn-ea"/>
                <a:cs typeface="+mn-cs"/>
              </a:rPr>
              <a:t>zasahující</a:t>
            </a:r>
            <a:r>
              <a:rPr lang="sk-SK" sz="1200" kern="1200" baseline="0" dirty="0" smtClean="0">
                <a:solidFill>
                  <a:schemeClr val="tx1"/>
                </a:solidFill>
                <a:latin typeface="+mn-lt"/>
                <a:ea typeface="+mn-ea"/>
                <a:cs typeface="+mn-cs"/>
              </a:rPr>
              <a:t> armády </a:t>
            </a:r>
            <a:r>
              <a:rPr lang="sk-SK" sz="1200" kern="1200" baseline="0" dirty="0" err="1" smtClean="0">
                <a:solidFill>
                  <a:schemeClr val="tx1"/>
                </a:solidFill>
                <a:latin typeface="+mn-lt"/>
                <a:ea typeface="+mn-ea"/>
                <a:cs typeface="+mn-cs"/>
              </a:rPr>
              <a:t>nejsou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vybaveny</a:t>
            </a:r>
            <a:r>
              <a:rPr lang="sk-SK" sz="1200" kern="1200" baseline="0" dirty="0" smtClean="0">
                <a:solidFill>
                  <a:schemeClr val="tx1"/>
                </a:solidFill>
                <a:latin typeface="+mn-lt"/>
                <a:ea typeface="+mn-ea"/>
                <a:cs typeface="+mn-cs"/>
              </a:rPr>
              <a:t> k tomu, aby v zahraničí </a:t>
            </a:r>
            <a:r>
              <a:rPr lang="sk-SK" sz="1200" kern="1200" baseline="0" dirty="0" err="1" smtClean="0">
                <a:solidFill>
                  <a:schemeClr val="tx1"/>
                </a:solidFill>
                <a:latin typeface="+mn-lt"/>
                <a:ea typeface="+mn-ea"/>
                <a:cs typeface="+mn-cs"/>
              </a:rPr>
              <a:t>vytvářely</a:t>
            </a:r>
            <a:r>
              <a:rPr lang="sk-SK" sz="1200" kern="1200" baseline="0" dirty="0" smtClean="0">
                <a:solidFill>
                  <a:schemeClr val="tx1"/>
                </a:solidFill>
                <a:latin typeface="+mn-lt"/>
                <a:ea typeface="+mn-ea"/>
                <a:cs typeface="+mn-cs"/>
              </a:rPr>
              <a:t> ústavní </a:t>
            </a:r>
            <a:r>
              <a:rPr lang="sk-SK" sz="1200" kern="1200" baseline="0" dirty="0" err="1" smtClean="0">
                <a:solidFill>
                  <a:schemeClr val="tx1"/>
                </a:solidFill>
                <a:latin typeface="+mn-lt"/>
                <a:ea typeface="+mn-ea"/>
                <a:cs typeface="+mn-cs"/>
              </a:rPr>
              <a:t>uspořádání</a:t>
            </a:r>
            <a:r>
              <a:rPr lang="sk-SK" sz="1200" kern="1200" baseline="0" dirty="0" smtClean="0">
                <a:solidFill>
                  <a:schemeClr val="tx1"/>
                </a:solidFill>
                <a:latin typeface="+mn-lt"/>
                <a:ea typeface="+mn-ea"/>
                <a:cs typeface="+mn-cs"/>
              </a:rPr>
              <a:t>.</a:t>
            </a:r>
            <a:endParaRPr lang="sk-SK" i="0"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11</a:t>
            </a:fld>
            <a:endParaRPr lang="sk-SK"/>
          </a:p>
        </p:txBody>
      </p:sp>
    </p:spTree>
    <p:extLst>
      <p:ext uri="{BB962C8B-B14F-4D97-AF65-F5344CB8AC3E}">
        <p14:creationId xmlns:p14="http://schemas.microsoft.com/office/powerpoint/2010/main" val="1462346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14</a:t>
            </a:fld>
            <a:endParaRPr lang="sk-S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b="0" kern="1200" dirty="0" err="1" smtClean="0">
                <a:solidFill>
                  <a:schemeClr val="tx1"/>
                </a:solidFill>
                <a:effectLst/>
                <a:latin typeface="+mn-lt"/>
                <a:ea typeface="+mn-ea"/>
                <a:cs typeface="+mn-cs"/>
              </a:rPr>
              <a:t>Mingst</a:t>
            </a:r>
            <a:r>
              <a:rPr lang="sk-SK" sz="1200" b="0" kern="1200" dirty="0" smtClean="0">
                <a:solidFill>
                  <a:schemeClr val="tx1"/>
                </a:solidFill>
                <a:effectLst/>
                <a:latin typeface="+mn-lt"/>
                <a:ea typeface="+mn-ea"/>
                <a:cs typeface="+mn-cs"/>
              </a:rPr>
              <a:t> - p</a:t>
            </a:r>
            <a:r>
              <a:rPr lang="en-US" sz="1200" b="0" kern="1200" dirty="0" err="1" smtClean="0">
                <a:solidFill>
                  <a:schemeClr val="tx1"/>
                </a:solidFill>
                <a:effectLst/>
                <a:latin typeface="+mn-lt"/>
                <a:ea typeface="+mn-ea"/>
                <a:cs typeface="+mn-cs"/>
              </a:rPr>
              <a:t>rofessor</a:t>
            </a:r>
            <a:r>
              <a:rPr lang="en-US" sz="1200" b="0" kern="1200" dirty="0" smtClean="0">
                <a:solidFill>
                  <a:schemeClr val="tx1"/>
                </a:solidFill>
                <a:effectLst/>
                <a:latin typeface="+mn-lt"/>
                <a:ea typeface="+mn-ea"/>
                <a:cs typeface="+mn-cs"/>
              </a:rPr>
              <a:t> in the Patterson School of Diplomacy</a:t>
            </a:r>
            <a:r>
              <a:rPr lang="sk-SK"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and International Commerce at the University of Kentucky, where she holds a joint appointment</a:t>
            </a:r>
            <a:r>
              <a:rPr lang="sk-SK"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in the Department of Political Science.</a:t>
            </a:r>
            <a:endParaRPr lang="sk-SK" sz="1200" b="0" kern="1200" dirty="0" smtClean="0">
              <a:solidFill>
                <a:schemeClr val="tx1"/>
              </a:solidFill>
              <a:effectLst/>
              <a:latin typeface="+mn-lt"/>
              <a:ea typeface="+mn-ea"/>
              <a:cs typeface="+mn-cs"/>
            </a:endParaRPr>
          </a:p>
          <a:p>
            <a:r>
              <a:rPr lang="sk-SK" dirty="0" smtClean="0">
                <a:latin typeface="Calibri" panose="020F0502020204030204" pitchFamily="34" charset="0"/>
              </a:rPr>
              <a:t>Kolektívna bezpečnosť spočíva na troch základných predpokladoch: reštrikcii vojenských akcií, možnosti zastaviť agresiu, pretože je známy agresor a posledný predpoklad – agresor vie, že ho medzinárodné spoločenstvo za jeho agresiu potrestá. H</a:t>
            </a:r>
            <a:r>
              <a:rPr lang="sk-SK" sz="1200" b="0" kern="1200" dirty="0" smtClean="0">
                <a:solidFill>
                  <a:schemeClr val="tx1"/>
                </a:solidFill>
                <a:effectLst/>
                <a:latin typeface="+mn-lt"/>
                <a:ea typeface="+mn-ea"/>
                <a:cs typeface="+mn-cs"/>
              </a:rPr>
              <a:t>istória však ukázala,</a:t>
            </a:r>
            <a:r>
              <a:rPr lang="sk-SK" sz="1200" b="0" kern="1200" baseline="0" dirty="0" smtClean="0">
                <a:solidFill>
                  <a:schemeClr val="tx1"/>
                </a:solidFill>
                <a:effectLst/>
                <a:latin typeface="+mn-lt"/>
                <a:ea typeface="+mn-ea"/>
                <a:cs typeface="+mn-cs"/>
              </a:rPr>
              <a:t> že naplňovanie týchto predpokladov má úskalia, nie vždy je agresor jasný a nie vždy bol agresor potrestaný. Úskalia v tom, že problematické sú vzťahy medzi nedemokratickými až diktátorskými štátmi .</a:t>
            </a:r>
          </a:p>
          <a:p>
            <a:r>
              <a:rPr lang="sk-SK" sz="1200" kern="1200" baseline="0" dirty="0" smtClean="0">
                <a:solidFill>
                  <a:schemeClr val="tx1"/>
                </a:solidFill>
                <a:latin typeface="+mn-lt"/>
                <a:ea typeface="+mn-ea"/>
                <a:cs typeface="+mn-cs"/>
              </a:rPr>
              <a:t>Liberálny pôvod má aj teória demokratického mieru, ktorá definuje oblasť bezpečnosti ako oblasť založenú na spolupráci kompatibilných demokratických režimov, ktoré budú schopné brániť štáty proti neliberálnym režimom. Táto obrana neznamená len bezpečnosť, ale najmä koordinovanie zahranično-politických stratégií, aby existovala rovnováha moci v bezpečnosti a ekonomike, ale aj v morálnej autorite. Liberálna zóna musí mať adekvátne nástroje: ekonomické a diplomatické, </a:t>
            </a:r>
            <a:r>
              <a:rPr lang="sk-SK" sz="1200" kern="1200" baseline="0" dirty="0" err="1" smtClean="0">
                <a:solidFill>
                  <a:schemeClr val="tx1"/>
                </a:solidFill>
                <a:latin typeface="+mn-lt"/>
                <a:ea typeface="+mn-ea"/>
                <a:cs typeface="+mn-cs"/>
              </a:rPr>
              <a:t>peace-buildingové</a:t>
            </a:r>
            <a:r>
              <a:rPr lang="sk-SK" sz="1200" kern="1200" baseline="0" dirty="0" smtClean="0">
                <a:solidFill>
                  <a:schemeClr val="tx1"/>
                </a:solidFill>
                <a:latin typeface="+mn-lt"/>
                <a:ea typeface="+mn-ea"/>
                <a:cs typeface="+mn-cs"/>
              </a:rPr>
              <a:t>, legitímne a štrukturálne. Tým, že dôjde k reštrukturalizácii dovtedajších nástrojov (vojna, agresia, sankcie) môže mať ľudstvo nádej na mierovú koexistenciu.</a:t>
            </a:r>
            <a:endParaRPr lang="sk-SK" b="0"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15</a:t>
            </a:fld>
            <a:endParaRPr lang="sk-SK"/>
          </a:p>
        </p:txBody>
      </p:sp>
    </p:spTree>
    <p:extLst>
      <p:ext uri="{BB962C8B-B14F-4D97-AF65-F5344CB8AC3E}">
        <p14:creationId xmlns:p14="http://schemas.microsoft.com/office/powerpoint/2010/main" val="4292078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kern="1200" baseline="0" dirty="0" smtClean="0">
                <a:solidFill>
                  <a:schemeClr val="tx1"/>
                </a:solidFill>
                <a:latin typeface="+mn-lt"/>
                <a:ea typeface="+mn-ea"/>
                <a:cs typeface="+mn-cs"/>
              </a:rPr>
              <a:t>K teóriám ovplyvneným sociálnym konštruktivizmom zaraďujeme aj Kodanskú školu, táto buduje vlastnú bezpečnostnú teóriu na zaujímavom kompromise medzi dvoma </a:t>
            </a:r>
            <a:r>
              <a:rPr lang="sk-SK" sz="1200" kern="1200" baseline="0" dirty="0" err="1" smtClean="0">
                <a:solidFill>
                  <a:schemeClr val="tx1"/>
                </a:solidFill>
                <a:latin typeface="+mn-lt"/>
                <a:ea typeface="+mn-ea"/>
                <a:cs typeface="+mn-cs"/>
              </a:rPr>
              <a:t>metateoretickými</a:t>
            </a:r>
            <a:r>
              <a:rPr lang="sk-SK" sz="1200" kern="1200" baseline="0" dirty="0" smtClean="0">
                <a:solidFill>
                  <a:schemeClr val="tx1"/>
                </a:solidFill>
                <a:latin typeface="+mn-lt"/>
                <a:ea typeface="+mn-ea"/>
                <a:cs typeface="+mn-cs"/>
              </a:rPr>
              <a:t> pozíciami – </a:t>
            </a:r>
            <a:r>
              <a:rPr lang="sk-SK" sz="1200" kern="1200" baseline="0" dirty="0" err="1" smtClean="0">
                <a:solidFill>
                  <a:schemeClr val="tx1"/>
                </a:solidFill>
                <a:latin typeface="+mn-lt"/>
                <a:ea typeface="+mn-ea"/>
                <a:cs typeface="+mn-cs"/>
              </a:rPr>
              <a:t>neorealizmom</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postpozitivizmom</a:t>
            </a:r>
            <a:r>
              <a:rPr lang="sk-SK" sz="1200" kern="1200" baseline="0" dirty="0" smtClean="0">
                <a:solidFill>
                  <a:schemeClr val="tx1"/>
                </a:solidFill>
                <a:latin typeface="+mn-lt"/>
                <a:ea typeface="+mn-ea"/>
                <a:cs typeface="+mn-cs"/>
              </a:rPr>
              <a:t>, o čom svedčí aj určitý druh terminológie, napr. školou používaný termín „interakčná kapacita“. Zahrnuje faktory ako komunikácia, </a:t>
            </a:r>
            <a:r>
              <a:rPr lang="sk-SK" sz="1200" kern="1200" baseline="0" dirty="0" err="1" smtClean="0">
                <a:solidFill>
                  <a:schemeClr val="tx1"/>
                </a:solidFill>
                <a:latin typeface="+mn-lt"/>
                <a:ea typeface="+mn-ea"/>
                <a:cs typeface="+mn-cs"/>
              </a:rPr>
              <a:t>inštitucionalizácia</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technologizácia</a:t>
            </a:r>
            <a:r>
              <a:rPr lang="sk-SK" sz="1200" kern="1200" baseline="0" dirty="0" smtClean="0">
                <a:solidFill>
                  <a:schemeClr val="tx1"/>
                </a:solidFill>
                <a:latin typeface="+mn-lt"/>
                <a:ea typeface="+mn-ea"/>
                <a:cs typeface="+mn-cs"/>
              </a:rPr>
              <a:t>, čo už je </a:t>
            </a:r>
            <a:r>
              <a:rPr lang="sk-SK" sz="1200" kern="1200" baseline="0" dirty="0" err="1" smtClean="0">
                <a:solidFill>
                  <a:schemeClr val="tx1"/>
                </a:solidFill>
                <a:latin typeface="+mn-lt"/>
                <a:ea typeface="+mn-ea"/>
                <a:cs typeface="+mn-cs"/>
              </a:rPr>
              <a:t>neorealistická</a:t>
            </a:r>
            <a:r>
              <a:rPr lang="sk-SK" sz="1200" kern="1200" baseline="0" dirty="0" smtClean="0">
                <a:solidFill>
                  <a:schemeClr val="tx1"/>
                </a:solidFill>
                <a:latin typeface="+mn-lt"/>
                <a:ea typeface="+mn-ea"/>
                <a:cs typeface="+mn-cs"/>
              </a:rPr>
              <a:t> pozícia. </a:t>
            </a:r>
          </a:p>
          <a:p>
            <a:r>
              <a:rPr lang="sk-SK" sz="1200" kern="1200" baseline="0" dirty="0" smtClean="0">
                <a:solidFill>
                  <a:schemeClr val="tx1"/>
                </a:solidFill>
                <a:latin typeface="+mn-lt"/>
                <a:ea typeface="+mn-ea"/>
                <a:cs typeface="+mn-cs"/>
              </a:rPr>
              <a:t>Sociálny konštruktivizmus je </a:t>
            </a:r>
            <a:r>
              <a:rPr lang="sk-SK" sz="1200" i="1" kern="1200" baseline="0" dirty="0" smtClean="0">
                <a:solidFill>
                  <a:schemeClr val="tx1"/>
                </a:solidFill>
                <a:latin typeface="+mn-lt"/>
                <a:ea typeface="+mn-ea"/>
                <a:cs typeface="+mn-cs"/>
              </a:rPr>
              <a:t>„konštruovaný“ z pozície, že svet a medzinárodné vzťahy v ňom sú produktom našich sociálnych interakcií, a ich výskum a vedecká analýza vysvetľuje aj politické vzťahy na medzinárodnej scéne. Politické a medzinárodné vzťahy sú teda budované ako subjektívno-ontologické (svet je sociálna konštrukcia subjektov) a </a:t>
            </a:r>
            <a:r>
              <a:rPr lang="sk-SK" sz="1200" i="1" kern="1200" baseline="0" dirty="0" err="1" smtClean="0">
                <a:solidFill>
                  <a:schemeClr val="tx1"/>
                </a:solidFill>
                <a:latin typeface="+mn-lt"/>
                <a:ea typeface="+mn-ea"/>
                <a:cs typeface="+mn-cs"/>
              </a:rPr>
              <a:t>objektívno-epistemologické</a:t>
            </a:r>
            <a:r>
              <a:rPr lang="sk-SK" sz="1200" i="1" kern="1200" baseline="0" dirty="0" smtClean="0">
                <a:solidFill>
                  <a:schemeClr val="tx1"/>
                </a:solidFill>
                <a:latin typeface="+mn-lt"/>
                <a:ea typeface="+mn-ea"/>
                <a:cs typeface="+mn-cs"/>
              </a:rPr>
              <a:t> (tento svet, táto konštrukcia môže byť objektívne vedecky analyzovaná). </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kern="1200" baseline="0" dirty="0" smtClean="0">
                <a:solidFill>
                  <a:schemeClr val="tx1"/>
                </a:solidFill>
                <a:latin typeface="+mn-lt"/>
                <a:ea typeface="+mn-ea"/>
                <a:cs typeface="+mn-cs"/>
              </a:rPr>
              <a:t>Základná myšlienka kritickej teórie medzinárodných vzťahov i bezpečnostných štúdií je, že bezpečnosť treba vždy skúmať ako </a:t>
            </a:r>
            <a:r>
              <a:rPr lang="sk-SK" sz="1200" i="1" kern="1200" baseline="0" dirty="0" smtClean="0">
                <a:solidFill>
                  <a:schemeClr val="tx1"/>
                </a:solidFill>
                <a:latin typeface="+mn-lt"/>
                <a:ea typeface="+mn-ea"/>
                <a:cs typeface="+mn-cs"/>
              </a:rPr>
              <a:t>bezpečnosť pre niekoho konkrétneho a z hľadiska určitého konkrétneho zámeru. Bezpečnosť je teda zovšeobecnenie určitých snáh, ktoré slúžia cieľom určitej skupiny ľudí (alebo štátov) v prostredí medzinárodných vzťahov. Z tohto hľadiska je možné rozdeliť skúmanie bezpečnosti, ako ho vidí kritická teória na dve časti – kritické bezpečnostné štúdie a radikálne bezpečnostné štúdie. </a:t>
            </a:r>
          </a:p>
          <a:p>
            <a:r>
              <a:rPr lang="sk-SK" sz="1200" kern="1200" baseline="0" dirty="0" smtClean="0">
                <a:solidFill>
                  <a:schemeClr val="tx1"/>
                </a:solidFill>
                <a:latin typeface="+mn-lt"/>
                <a:ea typeface="+mn-ea"/>
                <a:cs typeface="+mn-cs"/>
              </a:rPr>
              <a:t>Kritická </a:t>
            </a:r>
            <a:r>
              <a:rPr lang="sk-SK" sz="1200" kern="1200" baseline="0" dirty="0" err="1" smtClean="0">
                <a:solidFill>
                  <a:schemeClr val="tx1"/>
                </a:solidFill>
                <a:latin typeface="+mn-lt"/>
                <a:ea typeface="+mn-ea"/>
                <a:cs typeface="+mn-cs"/>
              </a:rPr>
              <a:t>teorie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bývá</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nejčastěji</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charakterizována</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jako</a:t>
            </a:r>
            <a:r>
              <a:rPr lang="sk-SK" sz="1200" kern="1200" baseline="0" dirty="0" smtClean="0">
                <a:solidFill>
                  <a:schemeClr val="tx1"/>
                </a:solidFill>
                <a:latin typeface="+mn-lt"/>
                <a:ea typeface="+mn-ea"/>
                <a:cs typeface="+mn-cs"/>
              </a:rPr>
              <a:t> návod </a:t>
            </a:r>
            <a:r>
              <a:rPr lang="sk-SK" sz="1200" kern="1200" baseline="0" dirty="0" err="1" smtClean="0">
                <a:solidFill>
                  <a:schemeClr val="tx1"/>
                </a:solidFill>
                <a:latin typeface="+mn-lt"/>
                <a:ea typeface="+mn-ea"/>
                <a:cs typeface="+mn-cs"/>
              </a:rPr>
              <a:t>ke</a:t>
            </a:r>
            <a:r>
              <a:rPr lang="sk-SK" sz="1200" kern="1200" baseline="0" dirty="0" smtClean="0">
                <a:solidFill>
                  <a:schemeClr val="tx1"/>
                </a:solidFill>
                <a:latin typeface="+mn-lt"/>
                <a:ea typeface="+mn-ea"/>
                <a:cs typeface="+mn-cs"/>
              </a:rPr>
              <a:t> strategické </a:t>
            </a:r>
            <a:r>
              <a:rPr lang="sk-SK" sz="1200" kern="1200" baseline="0" dirty="0" err="1" smtClean="0">
                <a:solidFill>
                  <a:schemeClr val="tx1"/>
                </a:solidFill>
                <a:latin typeface="+mn-lt"/>
                <a:ea typeface="+mn-ea"/>
                <a:cs typeface="+mn-cs"/>
              </a:rPr>
              <a:t>akci</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směřující</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alternativnímu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uspořádání</a:t>
            </a:r>
            <a:r>
              <a:rPr lang="sk-SK" sz="1200" kern="1200" baseline="0" dirty="0" smtClean="0">
                <a:solidFill>
                  <a:schemeClr val="tx1"/>
                </a:solidFill>
                <a:latin typeface="+mn-lt"/>
                <a:ea typeface="+mn-ea"/>
                <a:cs typeface="+mn-cs"/>
              </a:rPr>
              <a:t>. Richard </a:t>
            </a:r>
            <a:r>
              <a:rPr lang="sk-SK" sz="1200" kern="1200" baseline="0" dirty="0" err="1" smtClean="0">
                <a:solidFill>
                  <a:schemeClr val="tx1"/>
                </a:solidFill>
                <a:latin typeface="+mn-lt"/>
                <a:ea typeface="+mn-ea"/>
                <a:cs typeface="+mn-cs"/>
              </a:rPr>
              <a:t>Devetak</a:t>
            </a:r>
            <a:r>
              <a:rPr lang="sk-SK" sz="1200" kern="1200" baseline="0" dirty="0" smtClean="0">
                <a:solidFill>
                  <a:schemeClr val="tx1"/>
                </a:solidFill>
                <a:latin typeface="+mn-lt"/>
                <a:ea typeface="+mn-ea"/>
                <a:cs typeface="+mn-cs"/>
              </a:rPr>
              <a:t> k tomu </a:t>
            </a:r>
            <a:r>
              <a:rPr lang="sk-SK" sz="1200" kern="1200" baseline="0" dirty="0" err="1" smtClean="0">
                <a:solidFill>
                  <a:schemeClr val="tx1"/>
                </a:solidFill>
                <a:latin typeface="+mn-lt"/>
                <a:ea typeface="+mn-ea"/>
                <a:cs typeface="+mn-cs"/>
              </a:rPr>
              <a:t>dodává</a:t>
            </a:r>
            <a:r>
              <a:rPr lang="sk-SK" sz="1200" kern="1200" baseline="0" dirty="0" smtClean="0">
                <a:solidFill>
                  <a:schemeClr val="tx1"/>
                </a:solidFill>
                <a:latin typeface="+mn-lt"/>
                <a:ea typeface="+mn-ea"/>
                <a:cs typeface="+mn-cs"/>
              </a:rPr>
              <a:t>, že</a:t>
            </a:r>
          </a:p>
          <a:p>
            <a:r>
              <a:rPr lang="sk-SK" sz="1200" kern="1200" baseline="0" dirty="0" smtClean="0">
                <a:solidFill>
                  <a:schemeClr val="tx1"/>
                </a:solidFill>
                <a:latin typeface="+mn-lt"/>
                <a:ea typeface="+mn-ea"/>
                <a:cs typeface="+mn-cs"/>
              </a:rPr>
              <a:t>„kritická </a:t>
            </a:r>
            <a:r>
              <a:rPr lang="sk-SK" sz="1200" kern="1200" baseline="0" dirty="0" err="1" smtClean="0">
                <a:solidFill>
                  <a:schemeClr val="tx1"/>
                </a:solidFill>
                <a:latin typeface="+mn-lt"/>
                <a:ea typeface="+mn-ea"/>
                <a:cs typeface="+mn-cs"/>
              </a:rPr>
              <a:t>mezinárodní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teorie</a:t>
            </a:r>
            <a:r>
              <a:rPr lang="sk-SK" sz="1200" kern="1200" baseline="0" dirty="0" smtClean="0">
                <a:solidFill>
                  <a:schemeClr val="tx1"/>
                </a:solidFill>
                <a:latin typeface="+mn-lt"/>
                <a:ea typeface="+mn-ea"/>
                <a:cs typeface="+mn-cs"/>
              </a:rPr>
              <a:t> považuje </a:t>
            </a:r>
            <a:r>
              <a:rPr lang="sk-SK" sz="1200" kern="1200" baseline="0" dirty="0" err="1" smtClean="0">
                <a:solidFill>
                  <a:schemeClr val="tx1"/>
                </a:solidFill>
                <a:latin typeface="+mn-lt"/>
                <a:ea typeface="+mn-ea"/>
                <a:cs typeface="+mn-cs"/>
              </a:rPr>
              <a:t>stávající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uspořádání</a:t>
            </a:r>
            <a:r>
              <a:rPr lang="sk-SK" sz="1200" kern="1200" baseline="0" dirty="0" smtClean="0">
                <a:solidFill>
                  <a:schemeClr val="tx1"/>
                </a:solidFill>
                <a:latin typeface="+mn-lt"/>
                <a:ea typeface="+mn-ea"/>
                <a:cs typeface="+mn-cs"/>
              </a:rPr>
              <a:t> za plné nerovností a </a:t>
            </a:r>
            <a:r>
              <a:rPr lang="sk-SK" sz="1200" kern="1200" baseline="0" dirty="0" err="1" smtClean="0">
                <a:solidFill>
                  <a:schemeClr val="tx1"/>
                </a:solidFill>
                <a:latin typeface="+mn-lt"/>
                <a:ea typeface="+mn-ea"/>
                <a:cs typeface="+mn-cs"/>
              </a:rPr>
              <a:t>nespravedlností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globálního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rozměru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a</a:t>
            </a:r>
            <a:r>
              <a:rPr lang="sk-SK" sz="1200" kern="1200" baseline="0" dirty="0" smtClean="0">
                <a:solidFill>
                  <a:schemeClr val="tx1"/>
                </a:solidFill>
                <a:latin typeface="+mn-lt"/>
                <a:ea typeface="+mn-ea"/>
                <a:cs typeface="+mn-cs"/>
              </a:rPr>
              <a:t> na tom také </a:t>
            </a:r>
            <a:r>
              <a:rPr lang="sk-SK" sz="1200" kern="1200" baseline="0" dirty="0" err="1" smtClean="0">
                <a:solidFill>
                  <a:schemeClr val="tx1"/>
                </a:solidFill>
                <a:latin typeface="+mn-lt"/>
                <a:ea typeface="+mn-ea"/>
                <a:cs typeface="+mn-cs"/>
              </a:rPr>
              <a:t>zakládá</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svůj</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příklon</a:t>
            </a:r>
            <a:r>
              <a:rPr lang="sk-SK" sz="1200" kern="1200" baseline="0" dirty="0" smtClean="0">
                <a:solidFill>
                  <a:schemeClr val="tx1"/>
                </a:solidFill>
                <a:latin typeface="+mn-lt"/>
                <a:ea typeface="+mn-ea"/>
                <a:cs typeface="+mn-cs"/>
              </a:rPr>
              <a:t> </a:t>
            </a:r>
            <a:endParaRPr lang="sk-SK" sz="1200" b="1" kern="1200" baseline="0" dirty="0" smtClean="0">
              <a:solidFill>
                <a:schemeClr val="tx1"/>
              </a:solidFill>
              <a:latin typeface="+mn-lt"/>
              <a:ea typeface="+mn-ea"/>
              <a:cs typeface="+mn-cs"/>
            </a:endParaRPr>
          </a:p>
          <a:p>
            <a:r>
              <a:rPr lang="sk-SK" sz="1200" kern="1200" baseline="0" dirty="0" smtClean="0">
                <a:solidFill>
                  <a:schemeClr val="tx1"/>
                </a:solidFill>
                <a:latin typeface="+mn-lt"/>
                <a:ea typeface="+mn-ea"/>
                <a:cs typeface="+mn-cs"/>
              </a:rPr>
              <a:t>k </a:t>
            </a:r>
            <a:r>
              <a:rPr lang="sk-SK" sz="1200" kern="1200" baseline="0" dirty="0" err="1" smtClean="0">
                <a:solidFill>
                  <a:schemeClr val="tx1"/>
                </a:solidFill>
                <a:latin typeface="+mn-lt"/>
                <a:ea typeface="+mn-ea"/>
                <a:cs typeface="+mn-cs"/>
              </a:rPr>
              <a:t>alternativní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vizi</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světového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řádu</a:t>
            </a:r>
            <a:r>
              <a:rPr lang="sk-SK" sz="1200" kern="1200" baseline="0" dirty="0" smtClean="0">
                <a:solidFill>
                  <a:schemeClr val="tx1"/>
                </a:solidFill>
                <a:latin typeface="+mn-lt"/>
                <a:ea typeface="+mn-ea"/>
                <a:cs typeface="+mn-cs"/>
              </a:rPr>
              <a:t>“. Tento </a:t>
            </a:r>
            <a:r>
              <a:rPr lang="sk-SK" sz="1200" kern="1200" baseline="0" dirty="0" err="1" smtClean="0">
                <a:solidFill>
                  <a:schemeClr val="tx1"/>
                </a:solidFill>
                <a:latin typeface="+mn-lt"/>
                <a:ea typeface="+mn-ea"/>
                <a:cs typeface="+mn-cs"/>
              </a:rPr>
              <a:t>přístup</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promítá</a:t>
            </a:r>
            <a:r>
              <a:rPr lang="sk-SK" sz="1200" kern="1200" baseline="0" dirty="0" smtClean="0">
                <a:solidFill>
                  <a:schemeClr val="tx1"/>
                </a:solidFill>
                <a:latin typeface="+mn-lt"/>
                <a:ea typeface="+mn-ea"/>
                <a:cs typeface="+mn-cs"/>
              </a:rPr>
              <a:t> i do </a:t>
            </a:r>
            <a:r>
              <a:rPr lang="sk-SK" sz="1200" kern="1200" baseline="0" dirty="0" err="1" smtClean="0">
                <a:solidFill>
                  <a:schemeClr val="tx1"/>
                </a:solidFill>
                <a:latin typeface="+mn-lt"/>
                <a:ea typeface="+mn-ea"/>
                <a:cs typeface="+mn-cs"/>
              </a:rPr>
              <a:t>výzkumu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mezinárodních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bezpečnostních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vztahů</a:t>
            </a:r>
            <a:r>
              <a:rPr lang="sk-SK" sz="1200" kern="1200" baseline="0" dirty="0" smtClean="0">
                <a:solidFill>
                  <a:schemeClr val="tx1"/>
                </a:solidFill>
                <a:latin typeface="+mn-lt"/>
                <a:ea typeface="+mn-ea"/>
                <a:cs typeface="+mn-cs"/>
              </a:rPr>
              <a:t> – R. </a:t>
            </a:r>
            <a:r>
              <a:rPr lang="sk-SK" sz="1200" kern="1200" baseline="0" dirty="0" err="1" smtClean="0">
                <a:solidFill>
                  <a:schemeClr val="tx1"/>
                </a:solidFill>
                <a:latin typeface="+mn-lt"/>
                <a:ea typeface="+mn-ea"/>
                <a:cs typeface="+mn-cs"/>
              </a:rPr>
              <a:t>Devetak</a:t>
            </a:r>
            <a:r>
              <a:rPr lang="sk-SK" sz="1200" kern="1200" baseline="0" dirty="0" smtClean="0">
                <a:solidFill>
                  <a:schemeClr val="tx1"/>
                </a:solidFill>
                <a:latin typeface="+mn-lt"/>
                <a:ea typeface="+mn-ea"/>
                <a:cs typeface="+mn-cs"/>
              </a:rPr>
              <a:t> jej </a:t>
            </a:r>
            <a:r>
              <a:rPr lang="sk-SK" sz="1200" kern="1200" baseline="0" dirty="0" err="1" smtClean="0">
                <a:solidFill>
                  <a:schemeClr val="tx1"/>
                </a:solidFill>
                <a:latin typeface="+mn-lt"/>
                <a:ea typeface="+mn-ea"/>
                <a:cs typeface="+mn-cs"/>
              </a:rPr>
              <a:t>nazývá</a:t>
            </a:r>
            <a:r>
              <a:rPr lang="sk-SK" sz="1200" kern="1200" baseline="0" dirty="0" smtClean="0">
                <a:solidFill>
                  <a:schemeClr val="tx1"/>
                </a:solidFill>
                <a:latin typeface="+mn-lt"/>
                <a:ea typeface="+mn-ea"/>
                <a:cs typeface="+mn-cs"/>
              </a:rPr>
              <a:t> </a:t>
            </a:r>
            <a:r>
              <a:rPr lang="sk-SK" sz="1200" i="1" kern="1200" baseline="0" dirty="0" smtClean="0">
                <a:solidFill>
                  <a:schemeClr val="tx1"/>
                </a:solidFill>
                <a:latin typeface="+mn-lt"/>
                <a:ea typeface="+mn-ea"/>
                <a:cs typeface="+mn-cs"/>
              </a:rPr>
              <a:t>„kritická bezpečnostní </a:t>
            </a:r>
            <a:r>
              <a:rPr lang="sk-SK" sz="1200" i="1" kern="1200" baseline="0" dirty="0" err="1" smtClean="0">
                <a:solidFill>
                  <a:schemeClr val="tx1"/>
                </a:solidFill>
                <a:latin typeface="+mn-lt"/>
                <a:ea typeface="+mn-ea"/>
                <a:cs typeface="+mn-cs"/>
              </a:rPr>
              <a:t>studia</a:t>
            </a:r>
            <a:r>
              <a:rPr lang="sk-SK" sz="1200" i="1" kern="1200" baseline="0" dirty="0" smtClean="0">
                <a:solidFill>
                  <a:schemeClr val="tx1"/>
                </a:solidFill>
                <a:latin typeface="+mn-lt"/>
                <a:ea typeface="+mn-ea"/>
                <a:cs typeface="+mn-cs"/>
              </a:rPr>
              <a:t>“. Ta </a:t>
            </a:r>
            <a:r>
              <a:rPr lang="sk-SK" sz="1200" i="1" kern="1200" baseline="0" dirty="0" err="1" smtClean="0">
                <a:solidFill>
                  <a:schemeClr val="tx1"/>
                </a:solidFill>
                <a:latin typeface="+mn-lt"/>
                <a:ea typeface="+mn-ea"/>
                <a:cs typeface="+mn-cs"/>
              </a:rPr>
              <a:t>se</a:t>
            </a:r>
            <a:r>
              <a:rPr lang="sk-SK" sz="1200" i="1" kern="1200" baseline="0" dirty="0" smtClean="0">
                <a:solidFill>
                  <a:schemeClr val="tx1"/>
                </a:solidFill>
                <a:latin typeface="+mn-lt"/>
                <a:ea typeface="+mn-ea"/>
                <a:cs typeface="+mn-cs"/>
              </a:rPr>
              <a:t> od </a:t>
            </a:r>
            <a:r>
              <a:rPr lang="sk-SK" sz="1200" i="1" kern="1200" baseline="0" dirty="0" err="1" smtClean="0">
                <a:solidFill>
                  <a:schemeClr val="tx1"/>
                </a:solidFill>
                <a:latin typeface="+mn-lt"/>
                <a:ea typeface="+mn-ea"/>
                <a:cs typeface="+mn-cs"/>
              </a:rPr>
              <a:t>tradičních</a:t>
            </a:r>
            <a:r>
              <a:rPr lang="sk-SK" sz="1200" i="1" kern="1200" baseline="0" dirty="0" smtClean="0">
                <a:solidFill>
                  <a:schemeClr val="tx1"/>
                </a:solidFill>
                <a:latin typeface="+mn-lt"/>
                <a:ea typeface="+mn-ea"/>
                <a:cs typeface="+mn-cs"/>
              </a:rPr>
              <a:t> </a:t>
            </a:r>
            <a:r>
              <a:rPr lang="sk-SK" sz="1200" i="1" kern="1200" baseline="0" dirty="0" err="1" smtClean="0">
                <a:solidFill>
                  <a:schemeClr val="tx1"/>
                </a:solidFill>
                <a:latin typeface="+mn-lt"/>
                <a:ea typeface="+mn-ea"/>
                <a:cs typeface="+mn-cs"/>
              </a:rPr>
              <a:t>bezpečnostních</a:t>
            </a:r>
            <a:r>
              <a:rPr lang="sk-SK" sz="1200" i="1" kern="1200" baseline="0" dirty="0" smtClean="0">
                <a:solidFill>
                  <a:schemeClr val="tx1"/>
                </a:solidFill>
                <a:latin typeface="+mn-lt"/>
                <a:ea typeface="+mn-ea"/>
                <a:cs typeface="+mn-cs"/>
              </a:rPr>
              <a:t> </a:t>
            </a:r>
            <a:r>
              <a:rPr lang="sk-SK" sz="1200" i="1" kern="1200" baseline="0" dirty="0" err="1" smtClean="0">
                <a:solidFill>
                  <a:schemeClr val="tx1"/>
                </a:solidFill>
                <a:latin typeface="+mn-lt"/>
                <a:ea typeface="+mn-ea"/>
                <a:cs typeface="+mn-cs"/>
              </a:rPr>
              <a:t>studií</a:t>
            </a:r>
            <a:r>
              <a:rPr lang="sk-SK" sz="1200" i="1" kern="1200" baseline="0" dirty="0" smtClean="0">
                <a:solidFill>
                  <a:schemeClr val="tx1"/>
                </a:solidFill>
                <a:latin typeface="+mn-lt"/>
                <a:ea typeface="+mn-ea"/>
                <a:cs typeface="+mn-cs"/>
              </a:rPr>
              <a:t> </a:t>
            </a:r>
            <a:r>
              <a:rPr lang="sk-SK" sz="1200" i="1" kern="1200" baseline="0" dirty="0" err="1" smtClean="0">
                <a:solidFill>
                  <a:schemeClr val="tx1"/>
                </a:solidFill>
                <a:latin typeface="+mn-lt"/>
                <a:ea typeface="+mn-ea"/>
                <a:cs typeface="+mn-cs"/>
              </a:rPr>
              <a:t>odlišují</a:t>
            </a:r>
            <a:r>
              <a:rPr lang="sk-SK" sz="1200" i="1" kern="1200" baseline="0" dirty="0" smtClean="0">
                <a:solidFill>
                  <a:schemeClr val="tx1"/>
                </a:solidFill>
                <a:latin typeface="+mn-lt"/>
                <a:ea typeface="+mn-ea"/>
                <a:cs typeface="+mn-cs"/>
              </a:rPr>
              <a:t> tím, že </a:t>
            </a:r>
            <a:r>
              <a:rPr lang="sk-SK" sz="1200" i="1" kern="1200" baseline="0" dirty="0" err="1" smtClean="0">
                <a:solidFill>
                  <a:schemeClr val="tx1"/>
                </a:solidFill>
                <a:latin typeface="+mn-lt"/>
                <a:ea typeface="+mn-ea"/>
                <a:cs typeface="+mn-cs"/>
              </a:rPr>
              <a:t>vedle</a:t>
            </a:r>
            <a:r>
              <a:rPr lang="sk-SK" sz="1200" i="1" kern="1200" baseline="0" dirty="0" smtClean="0">
                <a:solidFill>
                  <a:schemeClr val="tx1"/>
                </a:solidFill>
                <a:latin typeface="+mn-lt"/>
                <a:ea typeface="+mn-ea"/>
                <a:cs typeface="+mn-cs"/>
              </a:rPr>
              <a:t> základní </a:t>
            </a:r>
            <a:r>
              <a:rPr lang="sk-SK" sz="1200" kern="1200" baseline="0" dirty="0" smtClean="0">
                <a:solidFill>
                  <a:schemeClr val="tx1"/>
                </a:solidFill>
                <a:latin typeface="+mn-lt"/>
                <a:ea typeface="+mn-ea"/>
                <a:cs typeface="+mn-cs"/>
              </a:rPr>
              <a:t>otázky „</a:t>
            </a:r>
            <a:r>
              <a:rPr lang="sk-SK" sz="1200" kern="1200" baseline="0" dirty="0" err="1" smtClean="0">
                <a:solidFill>
                  <a:schemeClr val="tx1"/>
                </a:solidFill>
                <a:latin typeface="+mn-lt"/>
                <a:ea typeface="+mn-ea"/>
                <a:cs typeface="+mn-cs"/>
              </a:rPr>
              <a:t>co</a:t>
            </a:r>
            <a:r>
              <a:rPr lang="sk-SK" sz="1200" kern="1200" baseline="0" dirty="0" smtClean="0">
                <a:solidFill>
                  <a:schemeClr val="tx1"/>
                </a:solidFill>
                <a:latin typeface="+mn-lt"/>
                <a:ea typeface="+mn-ea"/>
                <a:cs typeface="+mn-cs"/>
              </a:rPr>
              <a:t> je </a:t>
            </a:r>
            <a:r>
              <a:rPr lang="sk-SK" sz="1200" kern="1200" baseline="0" dirty="0" err="1" smtClean="0">
                <a:solidFill>
                  <a:schemeClr val="tx1"/>
                </a:solidFill>
                <a:latin typeface="+mn-lt"/>
                <a:ea typeface="+mn-ea"/>
                <a:cs typeface="+mn-cs"/>
              </a:rPr>
              <a:t>bezpečnost</a:t>
            </a:r>
            <a:r>
              <a:rPr lang="sk-SK" sz="1200" kern="1200" baseline="0" dirty="0" smtClean="0">
                <a:solidFill>
                  <a:schemeClr val="tx1"/>
                </a:solidFill>
                <a:latin typeface="+mn-lt"/>
                <a:ea typeface="+mn-ea"/>
                <a:cs typeface="+mn-cs"/>
              </a:rPr>
              <a:t>?“ kladou </a:t>
            </a:r>
            <a:r>
              <a:rPr lang="sk-SK" sz="1200" kern="1200" baseline="0" dirty="0" err="1" smtClean="0">
                <a:solidFill>
                  <a:schemeClr val="tx1"/>
                </a:solidFill>
                <a:latin typeface="+mn-lt"/>
                <a:ea typeface="+mn-ea"/>
                <a:cs typeface="+mn-cs"/>
              </a:rPr>
              <a:t>další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dvě</a:t>
            </a:r>
            <a:r>
              <a:rPr lang="sk-SK" sz="1200" kern="1200" baseline="0" dirty="0" smtClean="0">
                <a:solidFill>
                  <a:schemeClr val="tx1"/>
                </a:solidFill>
                <a:latin typeface="+mn-lt"/>
                <a:ea typeface="+mn-ea"/>
                <a:cs typeface="+mn-cs"/>
              </a:rPr>
              <a:t> otázky. </a:t>
            </a:r>
            <a:r>
              <a:rPr lang="sk-SK" sz="1200" kern="1200" baseline="0" dirty="0" err="1" smtClean="0">
                <a:solidFill>
                  <a:schemeClr val="tx1"/>
                </a:solidFill>
                <a:latin typeface="+mn-lt"/>
                <a:ea typeface="+mn-ea"/>
                <a:cs typeface="+mn-cs"/>
              </a:rPr>
              <a:t>První</a:t>
            </a:r>
            <a:r>
              <a:rPr lang="sk-SK" sz="1200" kern="1200" baseline="0" dirty="0" smtClean="0">
                <a:solidFill>
                  <a:schemeClr val="tx1"/>
                </a:solidFill>
                <a:latin typeface="+mn-lt"/>
                <a:ea typeface="+mn-ea"/>
                <a:cs typeface="+mn-cs"/>
              </a:rPr>
              <a:t> z nich </a:t>
            </a:r>
            <a:r>
              <a:rPr lang="sk-SK" sz="1200" kern="1200" baseline="0" dirty="0" err="1" smtClean="0">
                <a:solidFill>
                  <a:schemeClr val="tx1"/>
                </a:solidFill>
                <a:latin typeface="+mn-lt"/>
                <a:ea typeface="+mn-ea"/>
                <a:cs typeface="+mn-cs"/>
              </a:rPr>
              <a:t>vyjadřují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slovy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kdo</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před</a:t>
            </a:r>
            <a:r>
              <a:rPr lang="sk-SK" sz="1200" kern="1200" baseline="0" dirty="0" smtClean="0">
                <a:solidFill>
                  <a:schemeClr val="tx1"/>
                </a:solidFill>
                <a:latin typeface="+mn-lt"/>
                <a:ea typeface="+mn-ea"/>
                <a:cs typeface="+mn-cs"/>
              </a:rPr>
              <a:t> kým má </a:t>
            </a:r>
            <a:r>
              <a:rPr lang="sk-SK" sz="1200" kern="1200" baseline="0" dirty="0" err="1" smtClean="0">
                <a:solidFill>
                  <a:schemeClr val="tx1"/>
                </a:solidFill>
                <a:latin typeface="+mn-lt"/>
                <a:ea typeface="+mn-ea"/>
                <a:cs typeface="+mn-cs"/>
              </a:rPr>
              <a:t>ve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stávajícím</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mezinárodním</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uspořádání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zajištěnou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bezpečnost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Další</a:t>
            </a:r>
            <a:r>
              <a:rPr lang="sk-SK" sz="1200" kern="1200" baseline="0" dirty="0" smtClean="0">
                <a:solidFill>
                  <a:schemeClr val="tx1"/>
                </a:solidFill>
                <a:latin typeface="+mn-lt"/>
                <a:ea typeface="+mn-ea"/>
                <a:cs typeface="+mn-cs"/>
              </a:rPr>
              <a:t> otázka </a:t>
            </a:r>
            <a:r>
              <a:rPr lang="sk-SK" sz="1200" kern="1200" baseline="0" dirty="0" err="1" smtClean="0">
                <a:solidFill>
                  <a:schemeClr val="tx1"/>
                </a:solidFill>
                <a:latin typeface="+mn-lt"/>
                <a:ea typeface="+mn-ea"/>
                <a:cs typeface="+mn-cs"/>
              </a:rPr>
              <a:t>pak</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zní</a:t>
            </a:r>
            <a:r>
              <a:rPr lang="sk-SK" sz="1200" kern="1200" baseline="0" dirty="0" smtClean="0">
                <a:solidFill>
                  <a:schemeClr val="tx1"/>
                </a:solidFill>
                <a:latin typeface="+mn-lt"/>
                <a:ea typeface="+mn-ea"/>
                <a:cs typeface="+mn-cs"/>
              </a:rPr>
              <a:t> </a:t>
            </a:r>
            <a:r>
              <a:rPr lang="sk-SK" sz="1200" i="1" kern="1200" baseline="0" dirty="0" smtClean="0">
                <a:solidFill>
                  <a:schemeClr val="tx1"/>
                </a:solidFill>
                <a:latin typeface="+mn-lt"/>
                <a:ea typeface="+mn-ea"/>
                <a:cs typeface="+mn-cs"/>
              </a:rPr>
              <a:t>„čí </a:t>
            </a:r>
            <a:r>
              <a:rPr lang="sk-SK" sz="1200" i="1" kern="1200" baseline="0" dirty="0" err="1" smtClean="0">
                <a:solidFill>
                  <a:schemeClr val="tx1"/>
                </a:solidFill>
                <a:latin typeface="+mn-lt"/>
                <a:ea typeface="+mn-ea"/>
                <a:cs typeface="+mn-cs"/>
              </a:rPr>
              <a:t>bezpečnost</a:t>
            </a:r>
            <a:r>
              <a:rPr lang="sk-SK" sz="1200" i="1" kern="1200" baseline="0" dirty="0" smtClean="0">
                <a:solidFill>
                  <a:schemeClr val="tx1"/>
                </a:solidFill>
                <a:latin typeface="+mn-lt"/>
                <a:ea typeface="+mn-ea"/>
                <a:cs typeface="+mn-cs"/>
              </a:rPr>
              <a:t> by nás </a:t>
            </a:r>
            <a:r>
              <a:rPr lang="sk-SK" sz="1200" i="1" kern="1200" baseline="0" dirty="0" err="1" smtClean="0">
                <a:solidFill>
                  <a:schemeClr val="tx1"/>
                </a:solidFill>
                <a:latin typeface="+mn-lt"/>
                <a:ea typeface="+mn-ea"/>
                <a:cs typeface="+mn-cs"/>
              </a:rPr>
              <a:t>měla</a:t>
            </a:r>
            <a:r>
              <a:rPr lang="sk-SK" sz="1200" i="1" kern="1200" baseline="0" dirty="0" smtClean="0">
                <a:solidFill>
                  <a:schemeClr val="tx1"/>
                </a:solidFill>
                <a:latin typeface="+mn-lt"/>
                <a:ea typeface="+mn-ea"/>
                <a:cs typeface="+mn-cs"/>
              </a:rPr>
              <a:t> </a:t>
            </a:r>
            <a:r>
              <a:rPr lang="sk-SK" sz="1200" i="1" kern="1200" baseline="0" dirty="0" err="1" smtClean="0">
                <a:solidFill>
                  <a:schemeClr val="tx1"/>
                </a:solidFill>
                <a:latin typeface="+mn-lt"/>
                <a:ea typeface="+mn-ea"/>
                <a:cs typeface="+mn-cs"/>
              </a:rPr>
              <a:t>zajímat</a:t>
            </a:r>
            <a:r>
              <a:rPr lang="sk-SK" sz="1200" i="1" kern="1200" baseline="0" dirty="0" smtClean="0">
                <a:solidFill>
                  <a:schemeClr val="tx1"/>
                </a:solidFill>
                <a:latin typeface="+mn-lt"/>
                <a:ea typeface="+mn-ea"/>
                <a:cs typeface="+mn-cs"/>
              </a:rPr>
              <a:t>?“ Tím je </a:t>
            </a:r>
            <a:r>
              <a:rPr lang="sk-SK" sz="1200" i="1" kern="1200" baseline="0" dirty="0" err="1" smtClean="0">
                <a:solidFill>
                  <a:schemeClr val="tx1"/>
                </a:solidFill>
                <a:latin typeface="+mn-lt"/>
                <a:ea typeface="+mn-ea"/>
                <a:cs typeface="+mn-cs"/>
              </a:rPr>
              <a:t>vymezen</a:t>
            </a:r>
            <a:r>
              <a:rPr lang="sk-SK" sz="1200" i="1" kern="1200" baseline="0" dirty="0" smtClean="0">
                <a:solidFill>
                  <a:schemeClr val="tx1"/>
                </a:solidFill>
                <a:latin typeface="+mn-lt"/>
                <a:ea typeface="+mn-ea"/>
                <a:cs typeface="+mn-cs"/>
              </a:rPr>
              <a:t> </a:t>
            </a:r>
            <a:r>
              <a:rPr lang="sk-SK" sz="1200" i="1" kern="1200" baseline="0" dirty="0" err="1" smtClean="0">
                <a:solidFill>
                  <a:schemeClr val="tx1"/>
                </a:solidFill>
                <a:latin typeface="+mn-lt"/>
                <a:ea typeface="+mn-ea"/>
                <a:cs typeface="+mn-cs"/>
              </a:rPr>
              <a:t>klíčový</a:t>
            </a:r>
            <a:r>
              <a:rPr lang="sk-SK" sz="1200" i="1" kern="1200" baseline="0" dirty="0" smtClean="0">
                <a:solidFill>
                  <a:schemeClr val="tx1"/>
                </a:solidFill>
                <a:latin typeface="+mn-lt"/>
                <a:ea typeface="+mn-ea"/>
                <a:cs typeface="+mn-cs"/>
              </a:rPr>
              <a:t> </a:t>
            </a:r>
            <a:r>
              <a:rPr lang="sk-SK" sz="1200" kern="1200" baseline="0" dirty="0" smtClean="0">
                <a:solidFill>
                  <a:schemeClr val="tx1"/>
                </a:solidFill>
                <a:latin typeface="+mn-lt"/>
                <a:ea typeface="+mn-ea"/>
                <a:cs typeface="+mn-cs"/>
              </a:rPr>
              <a:t>problém </a:t>
            </a:r>
            <a:r>
              <a:rPr lang="sk-SK" sz="1200" kern="1200" baseline="0" dirty="0" err="1" smtClean="0">
                <a:solidFill>
                  <a:schemeClr val="tx1"/>
                </a:solidFill>
                <a:latin typeface="+mn-lt"/>
                <a:ea typeface="+mn-ea"/>
                <a:cs typeface="+mn-cs"/>
              </a:rPr>
              <a:t>zkoumání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vztahu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mezi</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inkluzivitou</a:t>
            </a:r>
            <a:r>
              <a:rPr lang="sk-SK" sz="1200" kern="1200" baseline="0" dirty="0" smtClean="0">
                <a:solidFill>
                  <a:schemeClr val="tx1"/>
                </a:solidFill>
                <a:latin typeface="+mn-lt"/>
                <a:ea typeface="+mn-ea"/>
                <a:cs typeface="+mn-cs"/>
              </a:rPr>
              <a:t> a exkluzivitou v oblasti bezpečnosti. Kritika </a:t>
            </a:r>
            <a:r>
              <a:rPr lang="sk-SK" sz="1200" kern="1200" baseline="0" dirty="0" err="1" smtClean="0">
                <a:solidFill>
                  <a:schemeClr val="tx1"/>
                </a:solidFill>
                <a:latin typeface="+mn-lt"/>
                <a:ea typeface="+mn-ea"/>
                <a:cs typeface="+mn-cs"/>
              </a:rPr>
              <a:t>směřuje</a:t>
            </a:r>
            <a:r>
              <a:rPr lang="sk-SK" sz="1200" kern="1200" baseline="0" dirty="0" smtClean="0">
                <a:solidFill>
                  <a:schemeClr val="tx1"/>
                </a:solidFill>
                <a:latin typeface="+mn-lt"/>
                <a:ea typeface="+mn-ea"/>
                <a:cs typeface="+mn-cs"/>
              </a:rPr>
              <a:t> proti tomu, že </a:t>
            </a:r>
            <a:r>
              <a:rPr lang="sk-SK" sz="1200" kern="1200" baseline="0" dirty="0" err="1" smtClean="0">
                <a:solidFill>
                  <a:schemeClr val="tx1"/>
                </a:solidFill>
                <a:latin typeface="+mn-lt"/>
                <a:ea typeface="+mn-ea"/>
                <a:cs typeface="+mn-cs"/>
              </a:rPr>
              <a:t>inkluzívní</a:t>
            </a:r>
            <a:r>
              <a:rPr lang="sk-SK" sz="1200" kern="1200" baseline="0" dirty="0" smtClean="0">
                <a:solidFill>
                  <a:schemeClr val="tx1"/>
                </a:solidFill>
                <a:latin typeface="+mn-lt"/>
                <a:ea typeface="+mn-ea"/>
                <a:cs typeface="+mn-cs"/>
              </a:rPr>
              <a:t> je </a:t>
            </a:r>
            <a:r>
              <a:rPr lang="sk-SK" sz="1200" kern="1200" baseline="0" dirty="0" err="1" smtClean="0">
                <a:solidFill>
                  <a:schemeClr val="tx1"/>
                </a:solidFill>
                <a:latin typeface="+mn-lt"/>
                <a:ea typeface="+mn-ea"/>
                <a:cs typeface="+mn-cs"/>
              </a:rPr>
              <a:t>nahlíženo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pozitivním</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způsobem</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protože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vnitřní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struktury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nabízejí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řád</a:t>
            </a:r>
            <a:r>
              <a:rPr lang="sk-SK" sz="1200" kern="1200" baseline="0" dirty="0" smtClean="0">
                <a:solidFill>
                  <a:schemeClr val="tx1"/>
                </a:solidFill>
                <a:latin typeface="+mn-lt"/>
                <a:ea typeface="+mn-ea"/>
                <a:cs typeface="+mn-cs"/>
              </a:rPr>
              <a:t>, stabilitu, </a:t>
            </a:r>
            <a:r>
              <a:rPr lang="sk-SK" sz="1200" kern="1200" baseline="0" dirty="0" err="1" smtClean="0">
                <a:solidFill>
                  <a:schemeClr val="tx1"/>
                </a:solidFill>
                <a:latin typeface="+mn-lt"/>
                <a:ea typeface="+mn-ea"/>
                <a:cs typeface="+mn-cs"/>
              </a:rPr>
              <a:t>jistoty</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bezpečnost</a:t>
            </a:r>
            <a:r>
              <a:rPr lang="sk-SK" sz="1200" kern="1200" baseline="0" dirty="0" smtClean="0">
                <a:solidFill>
                  <a:schemeClr val="tx1"/>
                </a:solidFill>
                <a:latin typeface="+mn-lt"/>
                <a:ea typeface="+mn-ea"/>
                <a:cs typeface="+mn-cs"/>
              </a:rPr>
              <a:t>. Naproti tomu </a:t>
            </a:r>
            <a:r>
              <a:rPr lang="sk-SK" sz="1200" kern="1200" baseline="0" dirty="0" err="1" smtClean="0">
                <a:solidFill>
                  <a:schemeClr val="tx1"/>
                </a:solidFill>
                <a:latin typeface="+mn-lt"/>
                <a:ea typeface="+mn-ea"/>
                <a:cs typeface="+mn-cs"/>
              </a:rPr>
              <a:t>vnější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neuspořádanost</a:t>
            </a:r>
            <a:r>
              <a:rPr lang="sk-SK" sz="1200" kern="1200" baseline="0" dirty="0" smtClean="0">
                <a:solidFill>
                  <a:schemeClr val="tx1"/>
                </a:solidFill>
                <a:latin typeface="+mn-lt"/>
                <a:ea typeface="+mn-ea"/>
                <a:cs typeface="+mn-cs"/>
              </a:rPr>
              <a:t> – v realistické </a:t>
            </a:r>
            <a:r>
              <a:rPr lang="sk-SK" sz="1200" kern="1200" baseline="0" dirty="0" err="1" smtClean="0">
                <a:solidFill>
                  <a:schemeClr val="tx1"/>
                </a:solidFill>
                <a:latin typeface="+mn-lt"/>
                <a:ea typeface="+mn-ea"/>
                <a:cs typeface="+mn-cs"/>
              </a:rPr>
              <a:t>mluvě</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jde</a:t>
            </a:r>
            <a:r>
              <a:rPr lang="sk-SK" sz="1200" kern="1200" baseline="0" dirty="0" smtClean="0">
                <a:solidFill>
                  <a:schemeClr val="tx1"/>
                </a:solidFill>
                <a:latin typeface="+mn-lt"/>
                <a:ea typeface="+mn-ea"/>
                <a:cs typeface="+mn-cs"/>
              </a:rPr>
              <a:t> o anarchii –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zmítá</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ve</a:t>
            </a:r>
            <a:r>
              <a:rPr lang="sk-SK" sz="1200" kern="1200" baseline="0" dirty="0" smtClean="0">
                <a:solidFill>
                  <a:schemeClr val="tx1"/>
                </a:solidFill>
                <a:latin typeface="+mn-lt"/>
                <a:ea typeface="+mn-ea"/>
                <a:cs typeface="+mn-cs"/>
              </a:rPr>
              <a:t> hrozbách, </a:t>
            </a:r>
            <a:r>
              <a:rPr lang="sk-SK" sz="1200" kern="1200" baseline="0" dirty="0" err="1" smtClean="0">
                <a:solidFill>
                  <a:schemeClr val="tx1"/>
                </a:solidFill>
                <a:latin typeface="+mn-lt"/>
                <a:ea typeface="+mn-ea"/>
                <a:cs typeface="+mn-cs"/>
              </a:rPr>
              <a:t>rizicích</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nebezpečí</a:t>
            </a:r>
            <a:r>
              <a:rPr lang="sk-SK" sz="1200" kern="1200" baseline="0" dirty="0" smtClean="0">
                <a:solidFill>
                  <a:schemeClr val="tx1"/>
                </a:solidFill>
                <a:latin typeface="+mn-lt"/>
                <a:ea typeface="+mn-ea"/>
                <a:cs typeface="+mn-cs"/>
              </a:rPr>
              <a:t>. </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18</a:t>
            </a:fld>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kern="1200" baseline="0" dirty="0" smtClean="0">
                <a:solidFill>
                  <a:schemeClr val="tx1"/>
                </a:solidFill>
                <a:latin typeface="+mn-lt"/>
                <a:ea typeface="+mn-ea"/>
                <a:cs typeface="+mn-cs"/>
              </a:rPr>
              <a:t>Jednotlivé školy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tedy</a:t>
            </a:r>
            <a:r>
              <a:rPr lang="sk-SK" sz="1200" kern="1200" baseline="0" dirty="0" smtClean="0">
                <a:solidFill>
                  <a:schemeClr val="tx1"/>
                </a:solidFill>
                <a:latin typeface="+mn-lt"/>
                <a:ea typeface="+mn-ea"/>
                <a:cs typeface="+mn-cs"/>
              </a:rPr>
              <a:t> v </a:t>
            </a:r>
            <a:r>
              <a:rPr lang="sk-SK" sz="1200" kern="1200" baseline="0" dirty="0" err="1" smtClean="0">
                <a:solidFill>
                  <a:schemeClr val="tx1"/>
                </a:solidFill>
                <a:latin typeface="+mn-lt"/>
                <a:ea typeface="+mn-ea"/>
                <a:cs typeface="+mn-cs"/>
              </a:rPr>
              <a:t>přístupu</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otázkám</a:t>
            </a:r>
            <a:r>
              <a:rPr lang="sk-SK" sz="1200" kern="1200" baseline="0" dirty="0" smtClean="0">
                <a:solidFill>
                  <a:schemeClr val="tx1"/>
                </a:solidFill>
                <a:latin typeface="+mn-lt"/>
                <a:ea typeface="+mn-ea"/>
                <a:cs typeface="+mn-cs"/>
              </a:rPr>
              <a:t> bezpečnosti a </a:t>
            </a:r>
            <a:r>
              <a:rPr lang="sk-SK" sz="1200" kern="1200" baseline="0" dirty="0" err="1" smtClean="0">
                <a:solidFill>
                  <a:schemeClr val="tx1"/>
                </a:solidFill>
                <a:latin typeface="+mn-lt"/>
                <a:ea typeface="+mn-ea"/>
                <a:cs typeface="+mn-cs"/>
              </a:rPr>
              <a:t>bezpečnostních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hrozeb</a:t>
            </a:r>
            <a:r>
              <a:rPr lang="sk-SK" sz="1200" kern="1200" baseline="0" dirty="0" smtClean="0">
                <a:solidFill>
                  <a:schemeClr val="tx1"/>
                </a:solidFill>
                <a:latin typeface="+mn-lt"/>
                <a:ea typeface="+mn-ea"/>
                <a:cs typeface="+mn-cs"/>
              </a:rPr>
              <a:t> v </a:t>
            </a:r>
            <a:r>
              <a:rPr lang="sk-SK" sz="1200" kern="1200" baseline="0" dirty="0" err="1" smtClean="0">
                <a:solidFill>
                  <a:schemeClr val="tx1"/>
                </a:solidFill>
                <a:latin typeface="+mn-lt"/>
                <a:ea typeface="+mn-ea"/>
                <a:cs typeface="+mn-cs"/>
              </a:rPr>
              <a:t>řadě</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otázek</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odlišují</a:t>
            </a:r>
            <a:r>
              <a:rPr lang="sk-SK" sz="1200" kern="1200" baseline="0" dirty="0" smtClean="0">
                <a:solidFill>
                  <a:schemeClr val="tx1"/>
                </a:solidFill>
                <a:latin typeface="+mn-lt"/>
                <a:ea typeface="+mn-ea"/>
                <a:cs typeface="+mn-cs"/>
              </a:rPr>
              <a:t>. Každá z nich má </a:t>
            </a:r>
            <a:r>
              <a:rPr lang="sk-SK" sz="1200" kern="1200" baseline="0" dirty="0" err="1" smtClean="0">
                <a:solidFill>
                  <a:schemeClr val="tx1"/>
                </a:solidFill>
                <a:latin typeface="+mn-lt"/>
                <a:ea typeface="+mn-ea"/>
                <a:cs typeface="+mn-cs"/>
              </a:rPr>
              <a:t>své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přednosti</a:t>
            </a:r>
            <a:r>
              <a:rPr lang="sk-SK" sz="1200" kern="1200" baseline="0" dirty="0" smtClean="0">
                <a:solidFill>
                  <a:schemeClr val="tx1"/>
                </a:solidFill>
                <a:latin typeface="+mn-lt"/>
                <a:ea typeface="+mn-ea"/>
                <a:cs typeface="+mn-cs"/>
              </a:rPr>
              <a:t> i slabiny. „</a:t>
            </a:r>
            <a:r>
              <a:rPr lang="sk-SK" sz="1200" kern="1200" baseline="0" dirty="0" err="1" smtClean="0">
                <a:solidFill>
                  <a:schemeClr val="tx1"/>
                </a:solidFill>
                <a:latin typeface="+mn-lt"/>
                <a:ea typeface="+mn-ea"/>
                <a:cs typeface="+mn-cs"/>
              </a:rPr>
              <a:t>Realismus</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nevysvětluje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všechno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Liberální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teorie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identifi</a:t>
            </a:r>
            <a:r>
              <a:rPr lang="sk-SK" sz="1200" kern="1200" baseline="0" dirty="0" smtClean="0">
                <a:solidFill>
                  <a:schemeClr val="tx1"/>
                </a:solidFill>
                <a:latin typeface="+mn-lt"/>
                <a:ea typeface="+mn-ea"/>
                <a:cs typeface="+mn-cs"/>
              </a:rPr>
              <a:t> kuje nástroje, </a:t>
            </a:r>
            <a:r>
              <a:rPr lang="sk-SK" sz="1200" kern="1200" baseline="0" dirty="0" err="1" smtClean="0">
                <a:solidFill>
                  <a:schemeClr val="tx1"/>
                </a:solidFill>
                <a:latin typeface="+mn-lt"/>
                <a:ea typeface="+mn-ea"/>
                <a:cs typeface="+mn-cs"/>
              </a:rPr>
              <a:t>které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státy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používají</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dosahování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sdílených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zájmů</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pomáhá</a:t>
            </a:r>
            <a:r>
              <a:rPr lang="sk-SK" sz="1200" kern="1200" baseline="0" dirty="0" smtClean="0">
                <a:solidFill>
                  <a:schemeClr val="tx1"/>
                </a:solidFill>
                <a:latin typeface="+mn-lt"/>
                <a:ea typeface="+mn-ea"/>
                <a:cs typeface="+mn-cs"/>
              </a:rPr>
              <a:t> nám </a:t>
            </a:r>
            <a:r>
              <a:rPr lang="sk-SK" sz="1200" kern="1200" baseline="0" dirty="0" err="1" smtClean="0">
                <a:solidFill>
                  <a:schemeClr val="tx1"/>
                </a:solidFill>
                <a:latin typeface="+mn-lt"/>
                <a:ea typeface="+mn-ea"/>
                <a:cs typeface="+mn-cs"/>
              </a:rPr>
              <a:t>pochopit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proč</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státy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odlišují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svých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základních</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preferencích</a:t>
            </a:r>
            <a:r>
              <a:rPr lang="sk-SK" sz="1200" kern="1200" baseline="0" dirty="0" smtClean="0">
                <a:solidFill>
                  <a:schemeClr val="tx1"/>
                </a:solidFill>
                <a:latin typeface="+mn-lt"/>
                <a:ea typeface="+mn-ea"/>
                <a:cs typeface="+mn-cs"/>
              </a:rPr>
              <a:t>... A </a:t>
            </a:r>
            <a:r>
              <a:rPr lang="sk-SK" sz="1200" kern="1200" baseline="0" dirty="0" err="1" smtClean="0">
                <a:solidFill>
                  <a:schemeClr val="tx1"/>
                </a:solidFill>
                <a:latin typeface="+mn-lt"/>
                <a:ea typeface="+mn-ea"/>
                <a:cs typeface="+mn-cs"/>
              </a:rPr>
              <a:t>konstruktivistické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teorie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jsou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nejlépe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uzpůsobeny</a:t>
            </a:r>
            <a:r>
              <a:rPr lang="sk-SK" sz="1200" kern="1200" baseline="0" dirty="0" smtClean="0">
                <a:solidFill>
                  <a:schemeClr val="tx1"/>
                </a:solidFill>
                <a:latin typeface="+mn-lt"/>
                <a:ea typeface="+mn-ea"/>
                <a:cs typeface="+mn-cs"/>
              </a:rPr>
              <a:t> k analýze toho, jak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během</a:t>
            </a:r>
            <a:r>
              <a:rPr lang="sk-SK" sz="1200" kern="1200" baseline="0" dirty="0" smtClean="0">
                <a:solidFill>
                  <a:schemeClr val="tx1"/>
                </a:solidFill>
                <a:latin typeface="+mn-lt"/>
                <a:ea typeface="+mn-ea"/>
                <a:cs typeface="+mn-cs"/>
              </a:rPr>
              <a:t> času </a:t>
            </a:r>
            <a:r>
              <a:rPr lang="sk-SK" sz="1200" kern="1200" baseline="0" dirty="0" err="1" smtClean="0">
                <a:solidFill>
                  <a:schemeClr val="tx1"/>
                </a:solidFill>
                <a:latin typeface="+mn-lt"/>
                <a:ea typeface="+mn-ea"/>
                <a:cs typeface="+mn-cs"/>
              </a:rPr>
              <a:t>mění</a:t>
            </a:r>
            <a:r>
              <a:rPr lang="sk-SK" sz="1200" kern="1200" baseline="0" dirty="0" smtClean="0">
                <a:solidFill>
                  <a:schemeClr val="tx1"/>
                </a:solidFill>
                <a:latin typeface="+mn-lt"/>
                <a:ea typeface="+mn-ea"/>
                <a:cs typeface="+mn-cs"/>
              </a:rPr>
              <a:t> identity a zájmy.“24 K tomu </a:t>
            </a:r>
            <a:r>
              <a:rPr lang="sk-SK" sz="1200" kern="1200" baseline="0" dirty="0" err="1" smtClean="0">
                <a:solidFill>
                  <a:schemeClr val="tx1"/>
                </a:solidFill>
                <a:latin typeface="+mn-lt"/>
                <a:ea typeface="+mn-ea"/>
                <a:cs typeface="+mn-cs"/>
              </a:rPr>
              <a:t>přistupuje</a:t>
            </a:r>
            <a:r>
              <a:rPr lang="sk-SK" sz="1200" kern="1200" baseline="0" dirty="0" smtClean="0">
                <a:solidFill>
                  <a:schemeClr val="tx1"/>
                </a:solidFill>
                <a:latin typeface="+mn-lt"/>
                <a:ea typeface="+mn-ea"/>
                <a:cs typeface="+mn-cs"/>
              </a:rPr>
              <a:t> i ta </a:t>
            </a:r>
            <a:r>
              <a:rPr lang="sk-SK" sz="1200" kern="1200" baseline="0" dirty="0" err="1" smtClean="0">
                <a:solidFill>
                  <a:schemeClr val="tx1"/>
                </a:solidFill>
                <a:latin typeface="+mn-lt"/>
                <a:ea typeface="+mn-ea"/>
                <a:cs typeface="+mn-cs"/>
              </a:rPr>
              <a:t>skutečnost</a:t>
            </a:r>
            <a:r>
              <a:rPr lang="sk-SK" sz="1200" kern="1200" baseline="0" dirty="0" smtClean="0">
                <a:solidFill>
                  <a:schemeClr val="tx1"/>
                </a:solidFill>
                <a:latin typeface="+mn-lt"/>
                <a:ea typeface="+mn-ea"/>
                <a:cs typeface="+mn-cs"/>
              </a:rPr>
              <a:t>, že </a:t>
            </a:r>
            <a:r>
              <a:rPr lang="sk-SK" sz="1200" kern="1200" baseline="0" dirty="0" err="1" smtClean="0">
                <a:solidFill>
                  <a:schemeClr val="tx1"/>
                </a:solidFill>
                <a:latin typeface="+mn-lt"/>
                <a:ea typeface="+mn-ea"/>
                <a:cs typeface="+mn-cs"/>
              </a:rPr>
              <a:t>konstruktivistické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teorie</a:t>
            </a:r>
            <a:r>
              <a:rPr lang="sk-SK" sz="1200" kern="1200" baseline="0" dirty="0" smtClean="0">
                <a:solidFill>
                  <a:schemeClr val="tx1"/>
                </a:solidFill>
                <a:latin typeface="+mn-lt"/>
                <a:ea typeface="+mn-ea"/>
                <a:cs typeface="+mn-cs"/>
              </a:rPr>
              <a:t> a také </a:t>
            </a:r>
            <a:r>
              <a:rPr lang="sk-SK" sz="1200" kern="1200" baseline="0" dirty="0" err="1" smtClean="0">
                <a:solidFill>
                  <a:schemeClr val="tx1"/>
                </a:solidFill>
                <a:latin typeface="+mn-lt"/>
                <a:ea typeface="+mn-ea"/>
                <a:cs typeface="+mn-cs"/>
              </a:rPr>
              <a:t>někteří</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liberálové</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se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více</a:t>
            </a:r>
            <a:r>
              <a:rPr lang="sk-SK" sz="1200" kern="1200" baseline="0" dirty="0" smtClean="0">
                <a:solidFill>
                  <a:schemeClr val="tx1"/>
                </a:solidFill>
                <a:latin typeface="+mn-lt"/>
                <a:ea typeface="+mn-ea"/>
                <a:cs typeface="+mn-cs"/>
              </a:rPr>
              <a:t> či </a:t>
            </a:r>
            <a:r>
              <a:rPr lang="sk-SK" sz="1200" kern="1200" baseline="0" dirty="0" err="1" smtClean="0">
                <a:solidFill>
                  <a:schemeClr val="tx1"/>
                </a:solidFill>
                <a:latin typeface="+mn-lt"/>
                <a:ea typeface="+mn-ea"/>
                <a:cs typeface="+mn-cs"/>
              </a:rPr>
              <a:t>méně</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odpoutali</a:t>
            </a:r>
            <a:r>
              <a:rPr lang="sk-SK" sz="1200" kern="1200" baseline="0" dirty="0" smtClean="0">
                <a:solidFill>
                  <a:schemeClr val="tx1"/>
                </a:solidFill>
                <a:latin typeface="+mn-lt"/>
                <a:ea typeface="+mn-ea"/>
                <a:cs typeface="+mn-cs"/>
              </a:rPr>
              <a:t> od </a:t>
            </a:r>
            <a:r>
              <a:rPr lang="sk-SK" sz="1200" kern="1200" baseline="0" dirty="0" err="1" smtClean="0">
                <a:solidFill>
                  <a:schemeClr val="tx1"/>
                </a:solidFill>
                <a:latin typeface="+mn-lt"/>
                <a:ea typeface="+mn-ea"/>
                <a:cs typeface="+mn-cs"/>
              </a:rPr>
              <a:t>státocentrismu</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který</a:t>
            </a:r>
            <a:r>
              <a:rPr lang="sk-SK" sz="1200" kern="1200" baseline="0" dirty="0" smtClean="0">
                <a:solidFill>
                  <a:schemeClr val="tx1"/>
                </a:solidFill>
                <a:latin typeface="+mn-lt"/>
                <a:ea typeface="+mn-ea"/>
                <a:cs typeface="+mn-cs"/>
              </a:rPr>
              <a:t> je typický </a:t>
            </a:r>
            <a:r>
              <a:rPr lang="sk-SK" sz="1200" kern="1200" baseline="0" dirty="0" err="1" smtClean="0">
                <a:solidFill>
                  <a:schemeClr val="tx1"/>
                </a:solidFill>
                <a:latin typeface="+mn-lt"/>
                <a:ea typeface="+mn-ea"/>
                <a:cs typeface="+mn-cs"/>
              </a:rPr>
              <a:t>pro</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neorealismus</a:t>
            </a:r>
            <a:r>
              <a:rPr lang="sk-SK" sz="1200" kern="1200" baseline="0" smtClean="0">
                <a:solidFill>
                  <a:schemeClr val="tx1"/>
                </a:solidFill>
                <a:latin typeface="+mn-lt"/>
                <a:ea typeface="+mn-ea"/>
                <a:cs typeface="+mn-cs"/>
              </a:rPr>
              <a:t>. </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19</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2</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Bezpečnostné štúdia sú chápané ako </a:t>
            </a:r>
            <a:r>
              <a:rPr lang="sk-SK" dirty="0" err="1" smtClean="0"/>
              <a:t>pododbor</a:t>
            </a:r>
            <a:r>
              <a:rPr lang="sk-SK" dirty="0" smtClean="0"/>
              <a:t> MV, avšak jasné hranice medzi nimi nie sú vymedzené, sú viac menej vecou dohody. Obe</a:t>
            </a:r>
            <a:r>
              <a:rPr lang="sk-SK" baseline="0" dirty="0" smtClean="0"/>
              <a:t> oblasti riešia problematiku vojny, konfliktov či použitie sily.</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baseline="0" dirty="0" smtClean="0"/>
              <a:t>Zaistenie medzinárodnej bezpečnosti je hlavnou úlohou OSN, za čo zodpovedá Bezpečnostná rada OSN.</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5</a:t>
            </a:fld>
            <a:endParaRPr lang="sk-SK"/>
          </a:p>
        </p:txBody>
      </p:sp>
    </p:spTree>
    <p:extLst>
      <p:ext uri="{BB962C8B-B14F-4D97-AF65-F5344CB8AC3E}">
        <p14:creationId xmlns:p14="http://schemas.microsoft.com/office/powerpoint/2010/main" val="54029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dirty="0" smtClean="0"/>
              <a:t>Geopolitika – vzťah medzi geografiou a štátnymi</a:t>
            </a:r>
            <a:r>
              <a:rPr lang="sk-SK" baseline="0" dirty="0" smtClean="0"/>
              <a:t> politikmi, ktorí presadzujú svoje predstavy o ďalšom rozvoji svojej krajiny.</a:t>
            </a:r>
          </a:p>
          <a:p>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6</a:t>
            </a:fld>
            <a:endParaRPr lang="sk-SK"/>
          </a:p>
        </p:txBody>
      </p:sp>
    </p:spTree>
    <p:extLst>
      <p:ext uri="{BB962C8B-B14F-4D97-AF65-F5344CB8AC3E}">
        <p14:creationId xmlns:p14="http://schemas.microsoft.com/office/powerpoint/2010/main" val="5060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100" b="0" i="0" u="none" strike="noStrike" kern="1200" baseline="0" dirty="0" smtClean="0">
                <a:solidFill>
                  <a:schemeClr val="tx1"/>
                </a:solidFill>
                <a:latin typeface="Times New Roman" panose="02020603050405020304" pitchFamily="18" charset="0"/>
                <a:ea typeface="+mn-ea"/>
                <a:cs typeface="+mn-cs"/>
              </a:rPr>
              <a:t>1. Odrážka - Na </a:t>
            </a:r>
            <a:r>
              <a:rPr lang="sk-SK" sz="1100" b="0" i="0" u="none" strike="noStrike" kern="1200" baseline="0" dirty="0" err="1" smtClean="0">
                <a:solidFill>
                  <a:schemeClr val="tx1"/>
                </a:solidFill>
                <a:latin typeface="Times New Roman" panose="02020603050405020304" pitchFamily="18" charset="0"/>
                <a:ea typeface="+mn-ea"/>
                <a:cs typeface="+mn-cs"/>
              </a:rPr>
              <a:t>počatku</a:t>
            </a:r>
            <a:r>
              <a:rPr lang="sk-SK" sz="1100" b="0" i="0" u="none" strike="noStrike" kern="1200" baseline="0" dirty="0" smtClean="0">
                <a:solidFill>
                  <a:schemeClr val="tx1"/>
                </a:solidFill>
                <a:latin typeface="Times New Roman" panose="02020603050405020304" pitchFamily="18" charset="0"/>
                <a:ea typeface="+mn-ea"/>
                <a:cs typeface="+mn-cs"/>
              </a:rPr>
              <a:t> 21. </a:t>
            </a:r>
            <a:r>
              <a:rPr lang="sk-SK" sz="1100" b="0" i="0" u="none" strike="noStrike" kern="1200" baseline="0" dirty="0" err="1" smtClean="0">
                <a:solidFill>
                  <a:schemeClr val="tx1"/>
                </a:solidFill>
                <a:latin typeface="Times New Roman" panose="02020603050405020304" pitchFamily="18" charset="0"/>
                <a:ea typeface="+mn-ea"/>
                <a:cs typeface="+mn-cs"/>
              </a:rPr>
              <a:t>stoleti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v </a:t>
            </a:r>
            <a:r>
              <a:rPr lang="sk-SK" sz="1100" b="0" i="0" u="none" strike="noStrike" kern="1200" baseline="0" dirty="0" err="1" smtClean="0">
                <a:solidFill>
                  <a:schemeClr val="tx1"/>
                </a:solidFill>
                <a:latin typeface="Times New Roman" panose="02020603050405020304" pitchFamily="18" charset="0"/>
                <a:ea typeface="+mn-ea"/>
                <a:cs typeface="+mn-cs"/>
              </a:rPr>
              <a:t>celem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světě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velmi</a:t>
            </a:r>
            <a:r>
              <a:rPr lang="sk-SK" sz="1100" b="0" i="0" u="none" strike="noStrike" kern="1200" baseline="0" dirty="0" smtClean="0">
                <a:solidFill>
                  <a:schemeClr val="tx1"/>
                </a:solidFill>
                <a:latin typeface="Times New Roman" panose="02020603050405020304" pitchFamily="18" charset="0"/>
                <a:ea typeface="+mn-ea"/>
                <a:cs typeface="+mn-cs"/>
              </a:rPr>
              <a:t> často a </a:t>
            </a:r>
            <a:r>
              <a:rPr lang="sk-SK" sz="1100" b="0" i="0" u="none" strike="noStrike" kern="1200" baseline="0" dirty="0" err="1" smtClean="0">
                <a:solidFill>
                  <a:schemeClr val="tx1"/>
                </a:solidFill>
                <a:latin typeface="Times New Roman" panose="02020603050405020304" pitchFamily="18" charset="0"/>
                <a:ea typeface="+mn-ea"/>
                <a:cs typeface="+mn-cs"/>
              </a:rPr>
              <a:t>rozsahle</a:t>
            </a:r>
            <a:r>
              <a:rPr lang="sk-SK" sz="1100" b="0" i="0" u="none" strike="noStrike" kern="1200" baseline="0" dirty="0" smtClean="0">
                <a:solidFill>
                  <a:schemeClr val="tx1"/>
                </a:solidFill>
                <a:latin typeface="Times New Roman" panose="02020603050405020304" pitchFamily="18" charset="0"/>
                <a:ea typeface="+mn-ea"/>
                <a:cs typeface="+mn-cs"/>
              </a:rPr>
              <a:t> diskutuje o bezpečnosti, </a:t>
            </a:r>
            <a:r>
              <a:rPr lang="sk-SK" sz="1100" b="0" i="0" u="none" strike="noStrike" kern="1200" baseline="0" dirty="0" err="1" smtClean="0">
                <a:solidFill>
                  <a:schemeClr val="tx1"/>
                </a:solidFill>
                <a:latin typeface="Times New Roman" panose="02020603050405020304" pitchFamily="18" charset="0"/>
                <a:ea typeface="+mn-ea"/>
                <a:cs typeface="+mn-cs"/>
              </a:rPr>
              <a:t>ktera</a:t>
            </a:r>
            <a:r>
              <a:rPr lang="sk-SK" sz="1100" b="0" i="0" u="none" strike="noStrike" kern="1200" baseline="0" dirty="0" smtClean="0">
                <a:solidFill>
                  <a:schemeClr val="tx1"/>
                </a:solidFill>
                <a:latin typeface="Times New Roman" panose="02020603050405020304" pitchFamily="18" charset="0"/>
                <a:ea typeface="+mn-ea"/>
                <a:cs typeface="+mn-cs"/>
              </a:rPr>
              <a:t> je jednou z </a:t>
            </a:r>
            <a:r>
              <a:rPr lang="sk-SK" sz="1100" b="0" i="0" u="none" strike="noStrike" kern="1200" baseline="0" dirty="0" err="1" smtClean="0">
                <a:solidFill>
                  <a:schemeClr val="tx1"/>
                </a:solidFill>
                <a:latin typeface="Times New Roman" panose="02020603050405020304" pitchFamily="18" charset="0"/>
                <a:ea typeface="+mn-ea"/>
                <a:cs typeface="+mn-cs"/>
              </a:rPr>
              <a:t>nejvyššich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hodnot</a:t>
            </a:r>
            <a:r>
              <a:rPr lang="sk-SK" sz="1100" b="0" i="0" u="none" strike="noStrike" kern="1200" baseline="0" dirty="0" smtClean="0">
                <a:solidFill>
                  <a:schemeClr val="tx1"/>
                </a:solidFill>
                <a:latin typeface="Times New Roman" panose="02020603050405020304" pitchFamily="18" charset="0"/>
                <a:ea typeface="+mn-ea"/>
                <a:cs typeface="+mn-cs"/>
              </a:rPr>
              <a:t> v </a:t>
            </a:r>
            <a:r>
              <a:rPr lang="sk-SK" sz="1100" b="0" i="0" u="none" strike="noStrike" kern="1200" baseline="0" dirty="0" err="1" smtClean="0">
                <a:solidFill>
                  <a:schemeClr val="tx1"/>
                </a:solidFill>
                <a:latin typeface="Times New Roman" panose="02020603050405020304" pitchFamily="18" charset="0"/>
                <a:ea typeface="+mn-ea"/>
                <a:cs typeface="+mn-cs"/>
              </a:rPr>
              <a:t>životě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celeho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lidstva</a:t>
            </a:r>
            <a:r>
              <a:rPr lang="sk-SK" sz="1100" b="0" i="0" u="none" strike="noStrike" kern="1200" baseline="0" dirty="0" smtClean="0">
                <a:solidFill>
                  <a:schemeClr val="tx1"/>
                </a:solidFill>
                <a:latin typeface="Times New Roman" panose="02020603050405020304" pitchFamily="18" charset="0"/>
                <a:ea typeface="+mn-ea"/>
                <a:cs typeface="+mn-cs"/>
              </a:rPr>
              <a:t> i v </a:t>
            </a:r>
            <a:r>
              <a:rPr lang="sk-SK" sz="1100" b="0" i="0" u="none" strike="noStrike" kern="1200" baseline="0" dirty="0" err="1" smtClean="0">
                <a:solidFill>
                  <a:schemeClr val="tx1"/>
                </a:solidFill>
                <a:latin typeface="Times New Roman" panose="02020603050405020304" pitchFamily="18" charset="0"/>
                <a:ea typeface="+mn-ea"/>
                <a:cs typeface="+mn-cs"/>
              </a:rPr>
              <a:t>osobnim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životě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každeho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člověka</a:t>
            </a:r>
            <a:r>
              <a:rPr lang="sk-SK" sz="1100" b="0" i="0" u="none" strike="noStrike" kern="1200" baseline="0" dirty="0" smtClean="0">
                <a:solidFill>
                  <a:schemeClr val="tx1"/>
                </a:solidFill>
                <a:latin typeface="Times New Roman" panose="02020603050405020304" pitchFamily="18" charset="0"/>
                <a:ea typeface="+mn-ea"/>
                <a:cs typeface="+mn-cs"/>
              </a:rPr>
              <a:t>. I </a:t>
            </a:r>
            <a:r>
              <a:rPr lang="sk-SK" sz="1100" b="0" i="0" u="none" strike="noStrike" kern="1200" baseline="0" dirty="0" err="1" smtClean="0">
                <a:solidFill>
                  <a:schemeClr val="tx1"/>
                </a:solidFill>
                <a:latin typeface="Times New Roman" panose="02020603050405020304" pitchFamily="18" charset="0"/>
                <a:ea typeface="+mn-ea"/>
                <a:cs typeface="+mn-cs"/>
              </a:rPr>
              <a:t>když</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jsou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velke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historicke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kulturni</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politicke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rozdily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mezi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jednotlivymi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světadily</a:t>
            </a:r>
            <a:r>
              <a:rPr lang="sk-SK" sz="1100" b="0" i="0" u="none" strike="noStrike" kern="1200" baseline="0" dirty="0" smtClean="0">
                <a:solidFill>
                  <a:schemeClr val="tx1"/>
                </a:solidFill>
                <a:latin typeface="Times New Roman" panose="02020603050405020304" pitchFamily="18" charset="0"/>
                <a:ea typeface="+mn-ea"/>
                <a:cs typeface="+mn-cs"/>
              </a:rPr>
              <a:t> nebo i </a:t>
            </a:r>
            <a:r>
              <a:rPr lang="sk-SK" sz="1100" b="0" i="0" u="none" strike="noStrike" kern="1200" baseline="0" dirty="0" err="1" smtClean="0">
                <a:solidFill>
                  <a:schemeClr val="tx1"/>
                </a:solidFill>
                <a:latin typeface="Times New Roman" panose="02020603050405020304" pitchFamily="18" charset="0"/>
                <a:ea typeface="+mn-ea"/>
                <a:cs typeface="+mn-cs"/>
              </a:rPr>
              <a:t>mezi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regiony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můžeme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řici</a:t>
            </a:r>
            <a:r>
              <a:rPr lang="sk-SK" sz="1100" b="0" i="0" u="none" strike="noStrike" kern="1200" baseline="0" dirty="0" smtClean="0">
                <a:solidFill>
                  <a:schemeClr val="tx1"/>
                </a:solidFill>
                <a:latin typeface="Times New Roman" panose="02020603050405020304" pitchFamily="18" charset="0"/>
                <a:ea typeface="+mn-ea"/>
                <a:cs typeface="+mn-cs"/>
              </a:rPr>
              <a:t>, že </a:t>
            </a:r>
            <a:r>
              <a:rPr lang="sk-SK" sz="1100" b="0" i="0" u="none" strike="noStrike" kern="1200" baseline="0" dirty="0" err="1" smtClean="0">
                <a:solidFill>
                  <a:schemeClr val="tx1"/>
                </a:solidFill>
                <a:latin typeface="Times New Roman" panose="02020603050405020304" pitchFamily="18" charset="0"/>
                <a:ea typeface="+mn-ea"/>
                <a:cs typeface="+mn-cs"/>
              </a:rPr>
              <a:t>lidstvo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jako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celek</a:t>
            </a:r>
            <a:r>
              <a:rPr lang="sk-SK" sz="1100" b="0" i="0" u="none" strike="noStrike" kern="1200" baseline="0" dirty="0" smtClean="0">
                <a:solidFill>
                  <a:schemeClr val="tx1"/>
                </a:solidFill>
                <a:latin typeface="Times New Roman" panose="02020603050405020304" pitchFamily="18" charset="0"/>
                <a:ea typeface="+mn-ea"/>
                <a:cs typeface="+mn-cs"/>
              </a:rPr>
              <a:t> zažilo mnoho </a:t>
            </a:r>
            <a:r>
              <a:rPr lang="sk-SK" sz="1100" b="0" i="0" u="none" strike="noStrike" kern="1200" baseline="0" dirty="0" err="1" smtClean="0">
                <a:solidFill>
                  <a:schemeClr val="tx1"/>
                </a:solidFill>
                <a:latin typeface="Times New Roman" panose="02020603050405020304" pitchFamily="18" charset="0"/>
                <a:ea typeface="+mn-ea"/>
                <a:cs typeface="+mn-cs"/>
              </a:rPr>
              <a:t>historickych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etap</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vyznačujicich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tim</a:t>
            </a:r>
            <a:r>
              <a:rPr lang="sk-SK" sz="1100" b="0" i="0" u="none" strike="noStrike" kern="1200" baseline="0" dirty="0" smtClean="0">
                <a:solidFill>
                  <a:schemeClr val="tx1"/>
                </a:solidFill>
                <a:latin typeface="Times New Roman" panose="02020603050405020304" pitchFamily="18" charset="0"/>
                <a:ea typeface="+mn-ea"/>
                <a:cs typeface="+mn-cs"/>
              </a:rPr>
              <a:t>, že </a:t>
            </a:r>
            <a:r>
              <a:rPr lang="sk-SK" sz="1100" b="0" i="0" u="none" strike="noStrike" kern="1200" baseline="0" dirty="0" err="1" smtClean="0">
                <a:solidFill>
                  <a:schemeClr val="tx1"/>
                </a:solidFill>
                <a:latin typeface="Times New Roman" panose="02020603050405020304" pitchFamily="18" charset="0"/>
                <a:ea typeface="+mn-ea"/>
                <a:cs typeface="+mn-cs"/>
              </a:rPr>
              <a:t>starost</a:t>
            </a:r>
            <a:r>
              <a:rPr lang="sk-SK" sz="1100" b="0" i="0" u="none" strike="noStrike" kern="1200" baseline="0" dirty="0" smtClean="0">
                <a:solidFill>
                  <a:schemeClr val="tx1"/>
                </a:solidFill>
                <a:latin typeface="Times New Roman" panose="02020603050405020304" pitchFamily="18" charset="0"/>
                <a:ea typeface="+mn-ea"/>
                <a:cs typeface="+mn-cs"/>
              </a:rPr>
              <a:t> o </a:t>
            </a:r>
            <a:r>
              <a:rPr lang="sk-SK" sz="1100" b="0" i="0" u="none" strike="noStrike" kern="1200" baseline="0" dirty="0" err="1" smtClean="0">
                <a:solidFill>
                  <a:schemeClr val="tx1"/>
                </a:solidFill>
                <a:latin typeface="Times New Roman" panose="02020603050405020304" pitchFamily="18" charset="0"/>
                <a:ea typeface="+mn-ea"/>
                <a:cs typeface="+mn-cs"/>
              </a:rPr>
              <a:t>bezpečnost</a:t>
            </a:r>
            <a:r>
              <a:rPr lang="sk-SK" sz="1100" b="0" i="0" u="none" strike="noStrike" kern="1200" baseline="0" dirty="0" smtClean="0">
                <a:solidFill>
                  <a:schemeClr val="tx1"/>
                </a:solidFill>
                <a:latin typeface="Times New Roman" panose="02020603050405020304" pitchFamily="18" charset="0"/>
                <a:ea typeface="+mn-ea"/>
                <a:cs typeface="+mn-cs"/>
              </a:rPr>
              <a:t> či </a:t>
            </a:r>
            <a:r>
              <a:rPr lang="sk-SK" sz="1100" b="0" i="0" u="none" strike="noStrike" kern="1200" baseline="0" dirty="0" err="1" smtClean="0">
                <a:solidFill>
                  <a:schemeClr val="tx1"/>
                </a:solidFill>
                <a:latin typeface="Times New Roman" panose="02020603050405020304" pitchFamily="18" charset="0"/>
                <a:ea typeface="+mn-ea"/>
                <a:cs typeface="+mn-cs"/>
              </a:rPr>
              <a:t>dokonce</a:t>
            </a:r>
            <a:r>
              <a:rPr lang="sk-SK" sz="1100" b="0" i="0" u="none" strike="noStrike" kern="1200" baseline="0" dirty="0" smtClean="0">
                <a:solidFill>
                  <a:schemeClr val="tx1"/>
                </a:solidFill>
                <a:latin typeface="Times New Roman" panose="02020603050405020304" pitchFamily="18" charset="0"/>
                <a:ea typeface="+mn-ea"/>
                <a:cs typeface="+mn-cs"/>
              </a:rPr>
              <a:t> o </a:t>
            </a:r>
            <a:r>
              <a:rPr lang="sk-SK" sz="1100" b="0" i="0" u="none" strike="noStrike" kern="1200" baseline="0" dirty="0" err="1" smtClean="0">
                <a:solidFill>
                  <a:schemeClr val="tx1"/>
                </a:solidFill>
                <a:latin typeface="Times New Roman" panose="02020603050405020304" pitchFamily="18" charset="0"/>
                <a:ea typeface="+mn-ea"/>
                <a:cs typeface="+mn-cs"/>
              </a:rPr>
              <a:t>přežiti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byla</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prvnim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mistě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pomyslneho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žebřičku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hodnot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Obdobi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klidu</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sniženych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obav</a:t>
            </a:r>
            <a:r>
              <a:rPr lang="sk-SK" sz="1100" b="0" i="0" u="none" strike="noStrike" kern="1200" baseline="0" dirty="0" smtClean="0">
                <a:solidFill>
                  <a:schemeClr val="tx1"/>
                </a:solidFill>
                <a:latin typeface="Times New Roman" panose="02020603050405020304" pitchFamily="18" charset="0"/>
                <a:ea typeface="+mn-ea"/>
                <a:cs typeface="+mn-cs"/>
              </a:rPr>
              <a:t> o </a:t>
            </a:r>
            <a:r>
              <a:rPr lang="sk-SK" sz="1100" b="0" i="0" u="none" strike="noStrike" kern="1200" baseline="0" dirty="0" err="1" smtClean="0">
                <a:solidFill>
                  <a:schemeClr val="tx1"/>
                </a:solidFill>
                <a:latin typeface="Times New Roman" panose="02020603050405020304" pitchFamily="18" charset="0"/>
                <a:ea typeface="+mn-ea"/>
                <a:cs typeface="+mn-cs"/>
              </a:rPr>
              <a:t>bezpečnost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statů</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dokonce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celeho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světa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byvala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bohužel</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vzacnějši</a:t>
            </a:r>
            <a:r>
              <a:rPr lang="sk-SK" sz="1100" b="0" i="0" u="none" strike="noStrike" kern="1200" baseline="0" dirty="0" smtClean="0">
                <a:solidFill>
                  <a:schemeClr val="tx1"/>
                </a:solidFill>
                <a:latin typeface="Times New Roman" panose="02020603050405020304" pitchFamily="18" charset="0"/>
                <a:ea typeface="+mn-ea"/>
                <a:cs typeface="+mn-cs"/>
              </a:rPr>
              <a:t>.</a:t>
            </a:r>
          </a:p>
          <a:p>
            <a:r>
              <a:rPr lang="sk-SK" sz="1100" b="0" i="0" u="none" strike="noStrike" kern="1200" baseline="0" dirty="0" smtClean="0">
                <a:solidFill>
                  <a:schemeClr val="tx1"/>
                </a:solidFill>
                <a:latin typeface="Times New Roman" panose="02020603050405020304" pitchFamily="18" charset="0"/>
                <a:ea typeface="+mn-ea"/>
                <a:cs typeface="+mn-cs"/>
              </a:rPr>
              <a:t>2. Odrážka -  </a:t>
            </a:r>
            <a:r>
              <a:rPr lang="sk-SK" sz="1100" b="0" i="0" u="none" strike="noStrike" kern="1200" baseline="0" dirty="0" err="1" smtClean="0">
                <a:solidFill>
                  <a:schemeClr val="tx1"/>
                </a:solidFill>
                <a:latin typeface="Times New Roman" panose="02020603050405020304" pitchFamily="18" charset="0"/>
                <a:ea typeface="+mn-ea"/>
                <a:cs typeface="+mn-cs"/>
              </a:rPr>
              <a:t>Jednim</a:t>
            </a:r>
            <a:r>
              <a:rPr lang="sk-SK" sz="1100" b="0" i="0" u="none" strike="noStrike" kern="1200" baseline="0" dirty="0" smtClean="0">
                <a:solidFill>
                  <a:schemeClr val="tx1"/>
                </a:solidFill>
                <a:latin typeface="Times New Roman" panose="02020603050405020304" pitchFamily="18" charset="0"/>
                <a:ea typeface="+mn-ea"/>
                <a:cs typeface="+mn-cs"/>
              </a:rPr>
              <a:t> z </a:t>
            </a:r>
            <a:r>
              <a:rPr lang="sk-SK" sz="1100" b="0" i="0" u="none" strike="noStrike" kern="1200" baseline="0" dirty="0" err="1" smtClean="0">
                <a:solidFill>
                  <a:schemeClr val="tx1"/>
                </a:solidFill>
                <a:latin typeface="Times New Roman" panose="02020603050405020304" pitchFamily="18" charset="0"/>
                <a:ea typeface="+mn-ea"/>
                <a:cs typeface="+mn-cs"/>
              </a:rPr>
              <a:t>obdobi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silnych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obav</a:t>
            </a:r>
            <a:r>
              <a:rPr lang="sk-SK" sz="1100" b="0" i="0" u="none" strike="noStrike" kern="1200" baseline="0" dirty="0" smtClean="0">
                <a:solidFill>
                  <a:schemeClr val="tx1"/>
                </a:solidFill>
                <a:latin typeface="Times New Roman" panose="02020603050405020304" pitchFamily="18" charset="0"/>
                <a:ea typeface="+mn-ea"/>
                <a:cs typeface="+mn-cs"/>
              </a:rPr>
              <a:t> o </a:t>
            </a:r>
            <a:r>
              <a:rPr lang="sk-SK" sz="1100" b="0" i="0" u="none" strike="noStrike" kern="1200" baseline="0" dirty="0" err="1" smtClean="0">
                <a:solidFill>
                  <a:schemeClr val="tx1"/>
                </a:solidFill>
                <a:latin typeface="Times New Roman" panose="02020603050405020304" pitchFamily="18" charset="0"/>
                <a:ea typeface="+mn-ea"/>
                <a:cs typeface="+mn-cs"/>
              </a:rPr>
              <a:t>celosvětovou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bezpečnost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byla</a:t>
            </a:r>
            <a:r>
              <a:rPr lang="sk-SK" sz="1100" b="0" i="0" u="none" strike="noStrike" kern="1200" baseline="0" dirty="0" smtClean="0">
                <a:solidFill>
                  <a:schemeClr val="tx1"/>
                </a:solidFill>
                <a:latin typeface="Times New Roman" panose="02020603050405020304" pitchFamily="18" charset="0"/>
                <a:ea typeface="+mn-ea"/>
                <a:cs typeface="+mn-cs"/>
              </a:rPr>
              <a:t> studena </a:t>
            </a:r>
            <a:r>
              <a:rPr lang="sk-SK" sz="1100" b="0" i="0" u="none" strike="noStrike" kern="1200" baseline="0" dirty="0" err="1" smtClean="0">
                <a:solidFill>
                  <a:schemeClr val="tx1"/>
                </a:solidFill>
                <a:latin typeface="Times New Roman" panose="02020603050405020304" pitchFamily="18" charset="0"/>
                <a:ea typeface="+mn-ea"/>
                <a:cs typeface="+mn-cs"/>
              </a:rPr>
              <a:t>valka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Během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některych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jejich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zlomovych</a:t>
            </a:r>
            <a:r>
              <a:rPr lang="sk-SK" sz="1100" b="0" i="0" u="none" strike="noStrike" kern="1200" baseline="0" dirty="0" smtClean="0">
                <a:solidFill>
                  <a:schemeClr val="tx1"/>
                </a:solidFill>
                <a:latin typeface="Times New Roman" panose="02020603050405020304" pitchFamily="18" charset="0"/>
                <a:ea typeface="+mn-ea"/>
                <a:cs typeface="+mn-cs"/>
              </a:rPr>
              <a:t> udalosti </a:t>
            </a:r>
            <a:r>
              <a:rPr lang="sk-SK" sz="1100" b="0" i="0" u="none" strike="noStrike" kern="1200" baseline="0" dirty="0" err="1" smtClean="0">
                <a:solidFill>
                  <a:schemeClr val="tx1"/>
                </a:solidFill>
                <a:latin typeface="Times New Roman" panose="02020603050405020304" pitchFamily="18" charset="0"/>
                <a:ea typeface="+mn-ea"/>
                <a:cs typeface="+mn-cs"/>
              </a:rPr>
              <a:t>byly</a:t>
            </a:r>
            <a:r>
              <a:rPr lang="sk-SK" sz="1100" b="0" i="0" u="none" strike="noStrike" kern="1200" baseline="0" dirty="0" smtClean="0">
                <a:solidFill>
                  <a:schemeClr val="tx1"/>
                </a:solidFill>
                <a:latin typeface="Times New Roman" panose="02020603050405020304" pitchFamily="18" charset="0"/>
                <a:ea typeface="+mn-ea"/>
                <a:cs typeface="+mn-cs"/>
              </a:rPr>
              <a:t> obavy z </a:t>
            </a:r>
            <a:r>
              <a:rPr lang="sk-SK" sz="1100" b="0" i="0" u="none" strike="noStrike" kern="1200" baseline="0" dirty="0" err="1" smtClean="0">
                <a:solidFill>
                  <a:schemeClr val="tx1"/>
                </a:solidFill>
                <a:latin typeface="Times New Roman" panose="02020603050405020304" pitchFamily="18" charset="0"/>
                <a:ea typeface="+mn-ea"/>
                <a:cs typeface="+mn-cs"/>
              </a:rPr>
              <a:t>vypuknuti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zničujiciho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ozbrojeneho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konfl</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iktu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nanejvyš</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intenzivni</a:t>
            </a:r>
            <a:r>
              <a:rPr lang="sk-SK" sz="1100" b="0" i="0" u="none" strike="noStrike" kern="1200" baseline="0" dirty="0" smtClean="0">
                <a:solidFill>
                  <a:schemeClr val="tx1"/>
                </a:solidFill>
                <a:latin typeface="Times New Roman" panose="02020603050405020304" pitchFamily="18" charset="0"/>
                <a:ea typeface="+mn-ea"/>
                <a:cs typeface="+mn-cs"/>
              </a:rPr>
              <a:t>. Strach z </a:t>
            </a:r>
            <a:r>
              <a:rPr lang="sk-SK" sz="1100" b="0" i="0" u="none" strike="noStrike" kern="1200" baseline="0" dirty="0" err="1" smtClean="0">
                <a:solidFill>
                  <a:schemeClr val="tx1"/>
                </a:solidFill>
                <a:latin typeface="Times New Roman" panose="02020603050405020304" pitchFamily="18" charset="0"/>
                <a:ea typeface="+mn-ea"/>
                <a:cs typeface="+mn-cs"/>
              </a:rPr>
              <a:t>valky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pronikal</a:t>
            </a:r>
            <a:r>
              <a:rPr lang="sk-SK" sz="1100" b="0" i="0" u="none" strike="noStrike" kern="1200" baseline="0" dirty="0" smtClean="0">
                <a:solidFill>
                  <a:schemeClr val="tx1"/>
                </a:solidFill>
                <a:latin typeface="Times New Roman" panose="02020603050405020304" pitchFamily="18" charset="0"/>
                <a:ea typeface="+mn-ea"/>
                <a:cs typeface="+mn-cs"/>
              </a:rPr>
              <a:t> do </a:t>
            </a:r>
            <a:r>
              <a:rPr lang="sk-SK" sz="1100" b="0" i="0" u="none" strike="noStrike" kern="1200" baseline="0" dirty="0" err="1" smtClean="0">
                <a:solidFill>
                  <a:schemeClr val="tx1"/>
                </a:solidFill>
                <a:latin typeface="Times New Roman" panose="02020603050405020304" pitchFamily="18" charset="0"/>
                <a:ea typeface="+mn-ea"/>
                <a:cs typeface="+mn-cs"/>
              </a:rPr>
              <a:t>všech</a:t>
            </a:r>
            <a:r>
              <a:rPr lang="sk-SK" sz="1100" b="0" i="0" u="none" strike="noStrike" kern="1200" baseline="0" dirty="0" smtClean="0">
                <a:solidFill>
                  <a:schemeClr val="tx1"/>
                </a:solidFill>
                <a:latin typeface="Times New Roman" panose="02020603050405020304" pitchFamily="18" charset="0"/>
                <a:ea typeface="+mn-ea"/>
                <a:cs typeface="+mn-cs"/>
              </a:rPr>
              <a:t> oblasti </a:t>
            </a:r>
            <a:r>
              <a:rPr lang="sk-SK" sz="1100" b="0" i="0" u="none" strike="noStrike" kern="1200" baseline="0" dirty="0" err="1" smtClean="0">
                <a:solidFill>
                  <a:schemeClr val="tx1"/>
                </a:solidFill>
                <a:latin typeface="Times New Roman" panose="02020603050405020304" pitchFamily="18" charset="0"/>
                <a:ea typeface="+mn-ea"/>
                <a:cs typeface="+mn-cs"/>
              </a:rPr>
              <a:t>společenskeho</a:t>
            </a:r>
            <a:r>
              <a:rPr lang="sk-SK" sz="1100" b="0" i="0" u="none" strike="noStrike" kern="1200" baseline="0" dirty="0" smtClean="0">
                <a:solidFill>
                  <a:schemeClr val="tx1"/>
                </a:solidFill>
                <a:latin typeface="Times New Roman" panose="02020603050405020304" pitchFamily="18" charset="0"/>
                <a:ea typeface="+mn-ea"/>
                <a:cs typeface="+mn-cs"/>
              </a:rPr>
              <a:t> života, </a:t>
            </a:r>
            <a:r>
              <a:rPr lang="sk-SK" sz="1100" b="0" i="0" u="none" strike="noStrike" kern="1200" baseline="0" dirty="0" err="1" smtClean="0">
                <a:solidFill>
                  <a:schemeClr val="tx1"/>
                </a:solidFill>
                <a:latin typeface="Times New Roman" panose="02020603050405020304" pitchFamily="18" charset="0"/>
                <a:ea typeface="+mn-ea"/>
                <a:cs typeface="+mn-cs"/>
              </a:rPr>
              <a:t>včetně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kultury</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uměni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Proto</a:t>
            </a:r>
            <a:r>
              <a:rPr lang="sk-SK" sz="1100" b="0" i="0" u="none" strike="noStrike" kern="1200" baseline="0" dirty="0" smtClean="0">
                <a:solidFill>
                  <a:schemeClr val="tx1"/>
                </a:solidFill>
                <a:latin typeface="Times New Roman" panose="02020603050405020304" pitchFamily="18" charset="0"/>
                <a:ea typeface="+mn-ea"/>
                <a:cs typeface="+mn-cs"/>
              </a:rPr>
              <a:t> v </a:t>
            </a:r>
            <a:r>
              <a:rPr lang="sk-SK" sz="1100" b="0" i="0" u="none" strike="noStrike" kern="1200" baseline="0" dirty="0" err="1" smtClean="0">
                <a:solidFill>
                  <a:schemeClr val="tx1"/>
                </a:solidFill>
                <a:latin typeface="Times New Roman" panose="02020603050405020304" pitchFamily="18" charset="0"/>
                <a:ea typeface="+mn-ea"/>
                <a:cs typeface="+mn-cs"/>
              </a:rPr>
              <a:t>celem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světě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narůstal</a:t>
            </a:r>
            <a:r>
              <a:rPr lang="sk-SK" sz="1100" b="0" i="0" u="none" strike="noStrike" kern="1200" baseline="0" dirty="0" smtClean="0">
                <a:solidFill>
                  <a:schemeClr val="tx1"/>
                </a:solidFill>
                <a:latin typeface="Times New Roman" panose="02020603050405020304" pitchFamily="18" charset="0"/>
                <a:ea typeface="+mn-ea"/>
                <a:cs typeface="+mn-cs"/>
              </a:rPr>
              <a:t> počet </a:t>
            </a:r>
            <a:r>
              <a:rPr lang="sk-SK" sz="1100" b="0" i="0" u="none" strike="noStrike" kern="1200" baseline="0" dirty="0" err="1" smtClean="0">
                <a:solidFill>
                  <a:schemeClr val="tx1"/>
                </a:solidFill>
                <a:latin typeface="Times New Roman" panose="02020603050405020304" pitchFamily="18" charset="0"/>
                <a:ea typeface="+mn-ea"/>
                <a:cs typeface="+mn-cs"/>
              </a:rPr>
              <a:t>ustavů</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vysokych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škol</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ktere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specializovaly</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strategicka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studia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zejmena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pak</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otazky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poměru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sil</a:t>
            </a:r>
            <a:r>
              <a:rPr lang="sk-SK" sz="1100" b="0" i="0" u="none" strike="noStrike" kern="1200" baseline="0" dirty="0" smtClean="0">
                <a:solidFill>
                  <a:schemeClr val="tx1"/>
                </a:solidFill>
                <a:latin typeface="Times New Roman" panose="02020603050405020304" pitchFamily="18" charset="0"/>
                <a:ea typeface="+mn-ea"/>
                <a:cs typeface="+mn-cs"/>
              </a:rPr>
              <a:t> a charakteru možne </a:t>
            </a:r>
            <a:r>
              <a:rPr lang="sk-SK" sz="1100" b="0" i="0" u="none" strike="noStrike" kern="1200" baseline="0" dirty="0" err="1" smtClean="0">
                <a:solidFill>
                  <a:schemeClr val="tx1"/>
                </a:solidFill>
                <a:latin typeface="Times New Roman" panose="02020603050405020304" pitchFamily="18" charset="0"/>
                <a:ea typeface="+mn-ea"/>
                <a:cs typeface="+mn-cs"/>
              </a:rPr>
              <a:t>valky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Zakladem</a:t>
            </a:r>
            <a:r>
              <a:rPr lang="sk-SK" sz="1100" b="0" i="0" u="none" strike="noStrike" kern="1200" baseline="0" dirty="0" smtClean="0">
                <a:solidFill>
                  <a:schemeClr val="tx1"/>
                </a:solidFill>
                <a:latin typeface="Times New Roman" panose="02020603050405020304" pitchFamily="18" charset="0"/>
                <a:ea typeface="+mn-ea"/>
                <a:cs typeface="+mn-cs"/>
              </a:rPr>
              <a:t> bezpečnosti </a:t>
            </a:r>
            <a:r>
              <a:rPr lang="sk-SK" sz="1100" b="0" i="0" u="none" strike="noStrike" kern="1200" baseline="0" dirty="0" err="1" smtClean="0">
                <a:solidFill>
                  <a:schemeClr val="tx1"/>
                </a:solidFill>
                <a:latin typeface="Times New Roman" panose="02020603050405020304" pitchFamily="18" charset="0"/>
                <a:ea typeface="+mn-ea"/>
                <a:cs typeface="+mn-cs"/>
              </a:rPr>
              <a:t>obou</a:t>
            </a:r>
            <a:r>
              <a:rPr lang="sk-SK" sz="1100" b="0" i="0" u="none" strike="noStrike" kern="1200" baseline="0" dirty="0" smtClean="0">
                <a:solidFill>
                  <a:schemeClr val="tx1"/>
                </a:solidFill>
                <a:latin typeface="Times New Roman" panose="02020603050405020304" pitchFamily="18" charset="0"/>
                <a:ea typeface="+mn-ea"/>
                <a:cs typeface="+mn-cs"/>
              </a:rPr>
              <a:t> proti </a:t>
            </a:r>
            <a:r>
              <a:rPr lang="sk-SK" sz="1100" b="0" i="0" u="none" strike="noStrike" kern="1200" baseline="0" dirty="0" err="1" smtClean="0">
                <a:solidFill>
                  <a:schemeClr val="tx1"/>
                </a:solidFill>
                <a:latin typeface="Times New Roman" panose="02020603050405020304" pitchFamily="18" charset="0"/>
                <a:ea typeface="+mn-ea"/>
                <a:cs typeface="+mn-cs"/>
              </a:rPr>
              <a:t>sobě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stojicich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koalic</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byly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vojenska</a:t>
            </a:r>
            <a:r>
              <a:rPr lang="sk-SK" sz="1100" b="0" i="0" u="none" strike="noStrike" kern="1200" baseline="0" dirty="0" smtClean="0">
                <a:solidFill>
                  <a:schemeClr val="tx1"/>
                </a:solidFill>
                <a:latin typeface="Times New Roman" panose="02020603050405020304" pitchFamily="18" charset="0"/>
                <a:ea typeface="+mn-ea"/>
                <a:cs typeface="+mn-cs"/>
              </a:rPr>
              <a:t> sila a </a:t>
            </a:r>
            <a:r>
              <a:rPr lang="sk-SK" sz="1100" b="0" i="0" u="none" strike="noStrike" kern="1200" baseline="0" dirty="0" err="1" smtClean="0">
                <a:solidFill>
                  <a:schemeClr val="tx1"/>
                </a:solidFill>
                <a:latin typeface="Times New Roman" panose="02020603050405020304" pitchFamily="18" charset="0"/>
                <a:ea typeface="+mn-ea"/>
                <a:cs typeface="+mn-cs"/>
              </a:rPr>
              <a:t>zdokonalovani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připravenosti</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vedeni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ozbrojeneho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zapasu</a:t>
            </a:r>
            <a:r>
              <a:rPr lang="sk-SK" sz="1100" b="0" i="0" u="none" strike="noStrike" kern="1200" baseline="0" dirty="0" smtClean="0">
                <a:solidFill>
                  <a:schemeClr val="tx1"/>
                </a:solidFill>
                <a:latin typeface="Times New Roman" panose="02020603050405020304" pitchFamily="18" charset="0"/>
                <a:ea typeface="+mn-ea"/>
                <a:cs typeface="+mn-cs"/>
              </a:rPr>
              <a:t>.</a:t>
            </a:r>
          </a:p>
          <a:p>
            <a:r>
              <a:rPr lang="sk-SK" sz="1100" b="0" i="0" u="none" strike="noStrike" kern="1200" baseline="0" dirty="0" smtClean="0">
                <a:solidFill>
                  <a:schemeClr val="tx1"/>
                </a:solidFill>
                <a:latin typeface="Times New Roman" panose="02020603050405020304" pitchFamily="18" charset="0"/>
                <a:ea typeface="+mn-ea"/>
                <a:cs typeface="+mn-cs"/>
              </a:rPr>
              <a:t>3. Odrážka - Naproti tomu </a:t>
            </a:r>
            <a:r>
              <a:rPr lang="sk-SK" sz="1100" b="0" i="0" u="none" strike="noStrike" kern="1200" baseline="0" dirty="0" err="1" smtClean="0">
                <a:solidFill>
                  <a:schemeClr val="tx1"/>
                </a:solidFill>
                <a:latin typeface="Times New Roman" panose="02020603050405020304" pitchFamily="18" charset="0"/>
                <a:ea typeface="+mn-ea"/>
                <a:cs typeface="+mn-cs"/>
              </a:rPr>
              <a:t>prvni</a:t>
            </a:r>
            <a:r>
              <a:rPr lang="sk-SK" sz="1100" b="0" i="0" u="none" strike="noStrike" kern="1200" baseline="0" dirty="0" smtClean="0">
                <a:solidFill>
                  <a:schemeClr val="tx1"/>
                </a:solidFill>
                <a:latin typeface="Times New Roman" panose="02020603050405020304" pitchFamily="18" charset="0"/>
                <a:ea typeface="+mn-ea"/>
                <a:cs typeface="+mn-cs"/>
              </a:rPr>
              <a:t> leta po </a:t>
            </a:r>
            <a:r>
              <a:rPr lang="sk-SK" sz="1100" b="0" i="0" u="none" strike="noStrike" kern="1200" baseline="0" dirty="0" err="1" smtClean="0">
                <a:solidFill>
                  <a:schemeClr val="tx1"/>
                </a:solidFill>
                <a:latin typeface="Times New Roman" panose="02020603050405020304" pitchFamily="18" charset="0"/>
                <a:ea typeface="+mn-ea"/>
                <a:cs typeface="+mn-cs"/>
              </a:rPr>
              <a:t>skončeni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studene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valky</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nesla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znameni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prudkeho</a:t>
            </a:r>
            <a:r>
              <a:rPr lang="sk-SK" sz="1100" b="0" i="0" u="none" strike="noStrike" kern="1200" baseline="0" dirty="0" smtClean="0">
                <a:solidFill>
                  <a:schemeClr val="tx1"/>
                </a:solidFill>
                <a:latin typeface="Times New Roman" panose="02020603050405020304" pitchFamily="18" charset="0"/>
                <a:ea typeface="+mn-ea"/>
                <a:cs typeface="+mn-cs"/>
              </a:rPr>
              <a:t> poklesu strachu z </a:t>
            </a:r>
            <a:r>
              <a:rPr lang="sk-SK" sz="1100" b="0" i="0" u="none" strike="noStrike" kern="1200" baseline="0" dirty="0" err="1" smtClean="0">
                <a:solidFill>
                  <a:schemeClr val="tx1"/>
                </a:solidFill>
                <a:latin typeface="Times New Roman" panose="02020603050405020304" pitchFamily="18" charset="0"/>
                <a:ea typeface="+mn-ea"/>
                <a:cs typeface="+mn-cs"/>
              </a:rPr>
              <a:t>valky</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neobyčejneho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vzestupu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naději</a:t>
            </a:r>
            <a:r>
              <a:rPr lang="sk-SK" sz="1100" b="0" i="0" u="none" strike="noStrike" kern="1200" baseline="0" dirty="0" smtClean="0">
                <a:solidFill>
                  <a:schemeClr val="tx1"/>
                </a:solidFill>
                <a:latin typeface="Times New Roman" panose="02020603050405020304" pitchFamily="18" charset="0"/>
                <a:ea typeface="+mn-ea"/>
                <a:cs typeface="+mn-cs"/>
              </a:rPr>
              <a:t>, že </a:t>
            </a:r>
            <a:r>
              <a:rPr lang="sk-SK" sz="1100" b="0" i="0" u="none" strike="noStrike" kern="1200" baseline="0" dirty="0" err="1" smtClean="0">
                <a:solidFill>
                  <a:schemeClr val="tx1"/>
                </a:solidFill>
                <a:latin typeface="Times New Roman" panose="02020603050405020304" pitchFamily="18" charset="0"/>
                <a:ea typeface="+mn-ea"/>
                <a:cs typeface="+mn-cs"/>
              </a:rPr>
              <a:t>staty</a:t>
            </a:r>
            <a:r>
              <a:rPr lang="sk-SK" sz="1100" b="0" i="0" u="none" strike="noStrike" kern="1200" baseline="0" dirty="0" smtClean="0">
                <a:solidFill>
                  <a:schemeClr val="tx1"/>
                </a:solidFill>
                <a:latin typeface="Times New Roman" panose="02020603050405020304" pitchFamily="18" charset="0"/>
                <a:ea typeface="+mn-ea"/>
                <a:cs typeface="+mn-cs"/>
              </a:rPr>
              <a:t> s </a:t>
            </a:r>
            <a:r>
              <a:rPr lang="sk-SK" sz="1100" b="0" i="0" u="none" strike="noStrike" kern="1200" baseline="0" dirty="0" err="1" smtClean="0">
                <a:solidFill>
                  <a:schemeClr val="tx1"/>
                </a:solidFill>
                <a:latin typeface="Times New Roman" panose="02020603050405020304" pitchFamily="18" charset="0"/>
                <a:ea typeface="+mn-ea"/>
                <a:cs typeface="+mn-cs"/>
              </a:rPr>
              <a:t>vyspělymi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tržnimi</a:t>
            </a:r>
            <a:r>
              <a:rPr lang="sk-SK" sz="1100" b="0" i="0" u="none" strike="noStrike" kern="1200" baseline="0" dirty="0" smtClean="0">
                <a:solidFill>
                  <a:schemeClr val="tx1"/>
                </a:solidFill>
                <a:latin typeface="Times New Roman" panose="02020603050405020304" pitchFamily="18" charset="0"/>
                <a:ea typeface="+mn-ea"/>
                <a:cs typeface="+mn-cs"/>
              </a:rPr>
              <a:t> ekonomikami a </a:t>
            </a:r>
            <a:r>
              <a:rPr lang="sk-SK" sz="1100" b="0" i="0" u="none" strike="noStrike" kern="1200" baseline="0" dirty="0" err="1" smtClean="0">
                <a:solidFill>
                  <a:schemeClr val="tx1"/>
                </a:solidFill>
                <a:latin typeface="Times New Roman" panose="02020603050405020304" pitchFamily="18" charset="0"/>
                <a:ea typeface="+mn-ea"/>
                <a:cs typeface="+mn-cs"/>
              </a:rPr>
              <a:t>demokratickym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zřizenim</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již</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nebudou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muset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obavat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ozbrojenych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konfl</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iktů</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těžkych</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ztrat</a:t>
            </a:r>
            <a:r>
              <a:rPr lang="sk-SK" sz="1100" b="0" i="0" u="none" strike="noStrike" kern="1200" baseline="0" dirty="0" smtClean="0">
                <a:solidFill>
                  <a:schemeClr val="tx1"/>
                </a:solidFill>
                <a:latin typeface="Times New Roman" panose="02020603050405020304" pitchFamily="18" charset="0"/>
                <a:ea typeface="+mn-ea"/>
                <a:cs typeface="+mn-cs"/>
              </a:rPr>
              <a:t> s nimi </a:t>
            </a:r>
            <a:r>
              <a:rPr lang="sk-SK" sz="1100" b="0" i="0" u="none" strike="noStrike" kern="1200" baseline="0" dirty="0" err="1" smtClean="0">
                <a:solidFill>
                  <a:schemeClr val="tx1"/>
                </a:solidFill>
                <a:latin typeface="Times New Roman" panose="02020603050405020304" pitchFamily="18" charset="0"/>
                <a:ea typeface="+mn-ea"/>
                <a:cs typeface="+mn-cs"/>
              </a:rPr>
              <a:t>spojenych</a:t>
            </a:r>
            <a:r>
              <a:rPr lang="sk-SK" sz="1100" b="0" i="0" u="none" strike="noStrike" kern="1200" baseline="0" dirty="0" smtClean="0">
                <a:solidFill>
                  <a:schemeClr val="tx1"/>
                </a:solidFill>
                <a:latin typeface="Times New Roman" panose="02020603050405020304" pitchFamily="18" charset="0"/>
                <a:ea typeface="+mn-ea"/>
                <a:cs typeface="+mn-cs"/>
              </a:rPr>
              <a:t>. Došlo k </a:t>
            </a:r>
            <a:r>
              <a:rPr lang="sk-SK" sz="1100" b="0" i="0" u="none" strike="noStrike" kern="1200" baseline="0" dirty="0" err="1" smtClean="0">
                <a:solidFill>
                  <a:schemeClr val="tx1"/>
                </a:solidFill>
                <a:latin typeface="Times New Roman" panose="02020603050405020304" pitchFamily="18" charset="0"/>
                <a:ea typeface="+mn-ea"/>
                <a:cs typeface="+mn-cs"/>
              </a:rPr>
              <a:t>vyraznemu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relativnimu</a:t>
            </a:r>
            <a:r>
              <a:rPr lang="sk-SK" sz="1100" b="0" i="0" u="none" strike="noStrike" kern="1200" baseline="0" dirty="0" smtClean="0">
                <a:solidFill>
                  <a:schemeClr val="tx1"/>
                </a:solidFill>
                <a:latin typeface="Times New Roman" panose="02020603050405020304" pitchFamily="18" charset="0"/>
                <a:ea typeface="+mn-ea"/>
                <a:cs typeface="+mn-cs"/>
              </a:rPr>
              <a:t> poklesu </a:t>
            </a:r>
            <a:r>
              <a:rPr lang="sk-SK" sz="1100" b="0" i="0" u="none" strike="noStrike" kern="1200" baseline="0" dirty="0" err="1" smtClean="0">
                <a:solidFill>
                  <a:schemeClr val="tx1"/>
                </a:solidFill>
                <a:latin typeface="Times New Roman" panose="02020603050405020304" pitchFamily="18" charset="0"/>
                <a:ea typeface="+mn-ea"/>
                <a:cs typeface="+mn-cs"/>
              </a:rPr>
              <a:t>vyznamu</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vojenske</a:t>
            </a:r>
            <a:r>
              <a:rPr lang="sk-SK" sz="1100" b="0" i="0" u="none" strike="noStrike" kern="1200" baseline="0" dirty="0" smtClean="0">
                <a:solidFill>
                  <a:schemeClr val="tx1"/>
                </a:solidFill>
                <a:latin typeface="Times New Roman" panose="02020603050405020304" pitchFamily="18" charset="0"/>
                <a:ea typeface="+mn-ea"/>
                <a:cs typeface="+mn-cs"/>
              </a:rPr>
              <a:t> sily </a:t>
            </a:r>
            <a:r>
              <a:rPr lang="sk-SK" sz="1100" b="0" i="0" u="none" strike="noStrike" kern="1200" baseline="0" dirty="0" err="1" smtClean="0">
                <a:solidFill>
                  <a:schemeClr val="tx1"/>
                </a:solidFill>
                <a:latin typeface="Times New Roman" panose="02020603050405020304" pitchFamily="18" charset="0"/>
                <a:ea typeface="+mn-ea"/>
                <a:cs typeface="+mn-cs"/>
              </a:rPr>
              <a:t>pro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bezpečnost</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statů</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Zeslabl</a:t>
            </a:r>
            <a:r>
              <a:rPr lang="sk-SK" sz="1100" b="0" i="0" u="none" strike="noStrike" kern="1200" baseline="0" dirty="0" smtClean="0">
                <a:solidFill>
                  <a:schemeClr val="tx1"/>
                </a:solidFill>
                <a:latin typeface="Times New Roman" panose="02020603050405020304" pitchFamily="18" charset="0"/>
                <a:ea typeface="+mn-ea"/>
                <a:cs typeface="+mn-cs"/>
              </a:rPr>
              <a:t> zajem o </a:t>
            </a:r>
            <a:r>
              <a:rPr lang="sk-SK" sz="1100" b="0" i="0" u="none" strike="noStrike" kern="1200" baseline="0" dirty="0" err="1" smtClean="0">
                <a:solidFill>
                  <a:schemeClr val="tx1"/>
                </a:solidFill>
                <a:latin typeface="Times New Roman" panose="02020603050405020304" pitchFamily="18" charset="0"/>
                <a:ea typeface="+mn-ea"/>
                <a:cs typeface="+mn-cs"/>
              </a:rPr>
              <a:t>tradični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strategicka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studia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těsně</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napojena</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vojenstvi</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prosazovalo</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větši</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zaměřeni</a:t>
            </a:r>
            <a:r>
              <a:rPr lang="sk-SK" sz="1100" b="0" i="0" u="none" strike="noStrike" kern="1200" baseline="0" dirty="0" smtClean="0">
                <a:solidFill>
                  <a:schemeClr val="tx1"/>
                </a:solidFill>
                <a:latin typeface="Times New Roman" panose="02020603050405020304" pitchFamily="18" charset="0"/>
                <a:ea typeface="+mn-ea"/>
                <a:cs typeface="+mn-cs"/>
              </a:rPr>
              <a:t> na </a:t>
            </a:r>
            <a:r>
              <a:rPr lang="sk-SK" sz="1100" b="0" i="0" u="none" strike="noStrike" kern="1200" baseline="0" dirty="0" err="1" smtClean="0">
                <a:solidFill>
                  <a:schemeClr val="tx1"/>
                </a:solidFill>
                <a:latin typeface="Times New Roman" panose="02020603050405020304" pitchFamily="18" charset="0"/>
                <a:ea typeface="+mn-ea"/>
                <a:cs typeface="+mn-cs"/>
              </a:rPr>
              <a:t>nevojenske</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rozměry</a:t>
            </a:r>
            <a:r>
              <a:rPr lang="sk-SK" sz="1100" b="0" i="0" u="none" strike="noStrike" kern="1200" baseline="0" dirty="0" smtClean="0">
                <a:solidFill>
                  <a:schemeClr val="tx1"/>
                </a:solidFill>
                <a:latin typeface="Times New Roman" panose="02020603050405020304" pitchFamily="18" charset="0"/>
                <a:ea typeface="+mn-ea"/>
                <a:cs typeface="+mn-cs"/>
              </a:rPr>
              <a:t> bezpečnosti a na </a:t>
            </a:r>
            <a:r>
              <a:rPr lang="sk-SK" sz="1100" b="0" i="0" u="none" strike="noStrike" kern="1200" baseline="0" dirty="0" err="1" smtClean="0">
                <a:solidFill>
                  <a:schemeClr val="tx1"/>
                </a:solidFill>
                <a:latin typeface="Times New Roman" panose="02020603050405020304" pitchFamily="18" charset="0"/>
                <a:ea typeface="+mn-ea"/>
                <a:cs typeface="+mn-cs"/>
              </a:rPr>
              <a:t>bezpečnostni</a:t>
            </a:r>
            <a:r>
              <a:rPr lang="sk-SK" sz="1100" b="0" i="0" u="none" strike="noStrike" kern="1200" baseline="0" dirty="0" smtClean="0">
                <a:solidFill>
                  <a:schemeClr val="tx1"/>
                </a:solidFill>
                <a:latin typeface="Times New Roman" panose="02020603050405020304" pitchFamily="18" charset="0"/>
                <a:ea typeface="+mn-ea"/>
                <a:cs typeface="+mn-cs"/>
              </a:rPr>
              <a:t> a </a:t>
            </a:r>
            <a:r>
              <a:rPr lang="sk-SK" sz="1100" b="0" i="0" u="none" strike="noStrike" kern="1200" baseline="0" dirty="0" err="1" smtClean="0">
                <a:solidFill>
                  <a:schemeClr val="tx1"/>
                </a:solidFill>
                <a:latin typeface="Times New Roman" panose="02020603050405020304" pitchFamily="18" charset="0"/>
                <a:ea typeface="+mn-ea"/>
                <a:cs typeface="+mn-cs"/>
              </a:rPr>
              <a:t>mirova</a:t>
            </a:r>
            <a:r>
              <a:rPr lang="sk-SK" sz="1100" b="0" i="0" u="none" strike="noStrike" kern="1200" baseline="0" dirty="0" smtClean="0">
                <a:solidFill>
                  <a:schemeClr val="tx1"/>
                </a:solidFill>
                <a:latin typeface="Times New Roman" panose="02020603050405020304" pitchFamily="18" charset="0"/>
                <a:ea typeface="+mn-ea"/>
                <a:cs typeface="+mn-cs"/>
              </a:rPr>
              <a:t> </a:t>
            </a:r>
            <a:r>
              <a:rPr lang="sk-SK" sz="1100" b="0" i="0" u="none" strike="noStrike" kern="1200" baseline="0" dirty="0" err="1" smtClean="0">
                <a:solidFill>
                  <a:schemeClr val="tx1"/>
                </a:solidFill>
                <a:latin typeface="Times New Roman" panose="02020603050405020304" pitchFamily="18" charset="0"/>
                <a:ea typeface="+mn-ea"/>
                <a:cs typeface="+mn-cs"/>
              </a:rPr>
              <a:t>studia</a:t>
            </a:r>
            <a:r>
              <a:rPr lang="sk-SK" sz="1100" b="0" i="0" u="none" strike="noStrike" kern="1200" baseline="0" dirty="0" smtClean="0">
                <a:solidFill>
                  <a:schemeClr val="tx1"/>
                </a:solidFill>
                <a:latin typeface="Times New Roman" panose="02020603050405020304" pitchFamily="18" charset="0"/>
                <a:ea typeface="+mn-ea"/>
                <a:cs typeface="+mn-cs"/>
              </a:rPr>
              <a:t>.</a:t>
            </a:r>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7</a:t>
            </a:fld>
            <a:endParaRPr lang="sk-SK"/>
          </a:p>
        </p:txBody>
      </p:sp>
    </p:spTree>
    <p:extLst>
      <p:ext uri="{BB962C8B-B14F-4D97-AF65-F5344CB8AC3E}">
        <p14:creationId xmlns:p14="http://schemas.microsoft.com/office/powerpoint/2010/main" val="142670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1200" b="0" i="0" u="none" strike="noStrike" kern="1200" baseline="0" dirty="0" smtClean="0">
                <a:solidFill>
                  <a:schemeClr val="tx1"/>
                </a:solidFill>
                <a:latin typeface="Times New Roman" panose="02020603050405020304" pitchFamily="18" charset="0"/>
                <a:ea typeface="+mn-ea"/>
                <a:cs typeface="+mn-cs"/>
              </a:rPr>
              <a:t>Záver  </a:t>
            </a:r>
            <a:r>
              <a:rPr lang="sk-SK" sz="1200" b="0" i="0" u="none" strike="noStrike" kern="1200" baseline="0" dirty="0" err="1" smtClean="0">
                <a:solidFill>
                  <a:schemeClr val="tx1"/>
                </a:solidFill>
                <a:latin typeface="Times New Roman" panose="02020603050405020304" pitchFamily="18" charset="0"/>
                <a:ea typeface="+mn-ea"/>
                <a:cs typeface="+mn-cs"/>
              </a:rPr>
              <a:t>Učastnici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debat</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odlišuji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spoustě</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nejrůznějšich</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směrů</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vzdělani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socialni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postaveni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naboženske</a:t>
            </a:r>
            <a:r>
              <a:rPr lang="sk-SK" sz="1200" b="0" i="0" u="none" strike="noStrike" kern="1200" baseline="0" dirty="0" smtClean="0">
                <a:solidFill>
                  <a:schemeClr val="tx1"/>
                </a:solidFill>
                <a:latin typeface="Times New Roman" panose="02020603050405020304" pitchFamily="18" charset="0"/>
                <a:ea typeface="+mn-ea"/>
                <a:cs typeface="+mn-cs"/>
              </a:rPr>
              <a:t> či </a:t>
            </a:r>
            <a:r>
              <a:rPr lang="sk-SK" sz="1200" b="0" i="0" u="none" strike="noStrike" kern="1200" baseline="0" dirty="0" err="1" smtClean="0">
                <a:solidFill>
                  <a:schemeClr val="tx1"/>
                </a:solidFill>
                <a:latin typeface="Times New Roman" panose="02020603050405020304" pitchFamily="18" charset="0"/>
                <a:ea typeface="+mn-ea"/>
                <a:cs typeface="+mn-cs"/>
              </a:rPr>
              <a:t>politicke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přesvědčeni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hodnotova</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orientace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Všichni</a:t>
            </a:r>
            <a:r>
              <a:rPr lang="sk-SK" sz="1200" b="0" i="0" u="none" strike="noStrike" kern="1200" baseline="0" dirty="0" smtClean="0">
                <a:solidFill>
                  <a:schemeClr val="tx1"/>
                </a:solidFill>
                <a:latin typeface="Times New Roman" panose="02020603050405020304" pitchFamily="18" charset="0"/>
                <a:ea typeface="+mn-ea"/>
                <a:cs typeface="+mn-cs"/>
              </a:rPr>
              <a:t> bez </a:t>
            </a:r>
            <a:r>
              <a:rPr lang="sk-SK" sz="1200" b="0" i="0" u="none" strike="noStrike" kern="1200" baseline="0" dirty="0" err="1" smtClean="0">
                <a:solidFill>
                  <a:schemeClr val="tx1"/>
                </a:solidFill>
                <a:latin typeface="Times New Roman" panose="02020603050405020304" pitchFamily="18" charset="0"/>
                <a:ea typeface="+mn-ea"/>
                <a:cs typeface="+mn-cs"/>
              </a:rPr>
              <a:t>rozdilu</a:t>
            </a:r>
            <a:r>
              <a:rPr lang="sk-SK" sz="1200" b="0" i="0" u="none" strike="noStrike" kern="1200" baseline="0" dirty="0" smtClean="0">
                <a:solidFill>
                  <a:schemeClr val="tx1"/>
                </a:solidFill>
                <a:latin typeface="Times New Roman" panose="02020603050405020304" pitchFamily="18" charset="0"/>
                <a:ea typeface="+mn-ea"/>
                <a:cs typeface="+mn-cs"/>
              </a:rPr>
              <a:t> však </a:t>
            </a:r>
            <a:r>
              <a:rPr lang="sk-SK" sz="1200" b="0" i="0" u="none" strike="noStrike" kern="1200" baseline="0" dirty="0" err="1" smtClean="0">
                <a:solidFill>
                  <a:schemeClr val="tx1"/>
                </a:solidFill>
                <a:latin typeface="Times New Roman" panose="02020603050405020304" pitchFamily="18" charset="0"/>
                <a:ea typeface="+mn-ea"/>
                <a:cs typeface="+mn-cs"/>
              </a:rPr>
              <a:t>maji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shodny</a:t>
            </a:r>
            <a:r>
              <a:rPr lang="sk-SK" sz="1200" b="0" i="0" u="none" strike="noStrike" kern="1200" baseline="0" dirty="0" smtClean="0">
                <a:solidFill>
                  <a:schemeClr val="tx1"/>
                </a:solidFill>
                <a:latin typeface="Times New Roman" panose="02020603050405020304" pitchFamily="18" charset="0"/>
                <a:ea typeface="+mn-ea"/>
                <a:cs typeface="+mn-cs"/>
              </a:rPr>
              <a:t> zajem na </a:t>
            </a:r>
            <a:r>
              <a:rPr lang="sk-SK" sz="1200" b="0" i="0" u="none" strike="noStrike" kern="1200" baseline="0" dirty="0" err="1" smtClean="0">
                <a:solidFill>
                  <a:schemeClr val="tx1"/>
                </a:solidFill>
                <a:latin typeface="Times New Roman" panose="02020603050405020304" pitchFamily="18" charset="0"/>
                <a:ea typeface="+mn-ea"/>
                <a:cs typeface="+mn-cs"/>
              </a:rPr>
              <a:t>zajištěni</a:t>
            </a:r>
            <a:r>
              <a:rPr lang="sk-SK" sz="1200" b="0" i="0" u="none" strike="noStrike" kern="1200" baseline="0" dirty="0" smtClean="0">
                <a:solidFill>
                  <a:schemeClr val="tx1"/>
                </a:solidFill>
                <a:latin typeface="Times New Roman" panose="02020603050405020304" pitchFamily="18" charset="0"/>
                <a:ea typeface="+mn-ea"/>
                <a:cs typeface="+mn-cs"/>
              </a:rPr>
              <a:t> bezpečnosti </a:t>
            </a:r>
            <a:r>
              <a:rPr lang="sk-SK" sz="1200" b="0" i="0" u="none" strike="noStrike" kern="1200" baseline="0" dirty="0" err="1" smtClean="0">
                <a:solidFill>
                  <a:schemeClr val="tx1"/>
                </a:solidFill>
                <a:latin typeface="Times New Roman" panose="02020603050405020304" pitchFamily="18" charset="0"/>
                <a:ea typeface="+mn-ea"/>
                <a:cs typeface="+mn-cs"/>
              </a:rPr>
              <a:t>ve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dvou</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zakladnich</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rovinach</a:t>
            </a:r>
            <a:r>
              <a:rPr lang="sk-SK" sz="1200" b="0" i="0" u="none" strike="noStrike" kern="1200" baseline="0" dirty="0" smtClean="0">
                <a:solidFill>
                  <a:schemeClr val="tx1"/>
                </a:solidFill>
                <a:latin typeface="Times New Roman" panose="02020603050405020304" pitchFamily="18" charset="0"/>
                <a:ea typeface="+mn-ea"/>
                <a:cs typeface="+mn-cs"/>
              </a:rPr>
              <a:t>. Tou </a:t>
            </a:r>
            <a:r>
              <a:rPr lang="sk-SK" sz="1200" b="0" i="0" u="none" strike="noStrike" kern="1200" baseline="0" dirty="0" err="1" smtClean="0">
                <a:solidFill>
                  <a:schemeClr val="tx1"/>
                </a:solidFill>
                <a:latin typeface="Times New Roman" panose="02020603050405020304" pitchFamily="18" charset="0"/>
                <a:ea typeface="+mn-ea"/>
                <a:cs typeface="+mn-cs"/>
              </a:rPr>
              <a:t>prvni</a:t>
            </a:r>
            <a:r>
              <a:rPr lang="sk-SK" sz="1200" b="0" i="0" u="none" strike="noStrike" kern="1200" baseline="0" dirty="0" smtClean="0">
                <a:solidFill>
                  <a:schemeClr val="tx1"/>
                </a:solidFill>
                <a:latin typeface="Times New Roman" panose="02020603050405020304" pitchFamily="18" charset="0"/>
                <a:ea typeface="+mn-ea"/>
                <a:cs typeface="+mn-cs"/>
              </a:rPr>
              <a:t> je </a:t>
            </a:r>
            <a:r>
              <a:rPr lang="sk-SK" sz="1200" b="0" i="0" u="none" strike="noStrike" kern="1200" baseline="0" dirty="0" err="1" smtClean="0">
                <a:solidFill>
                  <a:schemeClr val="tx1"/>
                </a:solidFill>
                <a:latin typeface="Times New Roman" panose="02020603050405020304" pitchFamily="18" charset="0"/>
                <a:ea typeface="+mn-ea"/>
                <a:cs typeface="+mn-cs"/>
              </a:rPr>
              <a:t>bezpečnost</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statu</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kterem</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žiji</a:t>
            </a:r>
            <a:r>
              <a:rPr lang="sk-SK" sz="1200" b="0" i="0" u="none" strike="noStrike" kern="1200" baseline="0" dirty="0" smtClean="0">
                <a:solidFill>
                  <a:schemeClr val="tx1"/>
                </a:solidFill>
                <a:latin typeface="Times New Roman" panose="02020603050405020304" pitchFamily="18" charset="0"/>
                <a:ea typeface="+mn-ea"/>
                <a:cs typeface="+mn-cs"/>
              </a:rPr>
              <a:t>, druhou rovinu </a:t>
            </a:r>
            <a:r>
              <a:rPr lang="sk-SK" sz="1200" b="0" i="0" u="none" strike="noStrike" kern="1200" baseline="0" dirty="0" err="1" smtClean="0">
                <a:solidFill>
                  <a:schemeClr val="tx1"/>
                </a:solidFill>
                <a:latin typeface="Times New Roman" panose="02020603050405020304" pitchFamily="18" charset="0"/>
                <a:ea typeface="+mn-ea"/>
                <a:cs typeface="+mn-cs"/>
              </a:rPr>
              <a:t>pak</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představuje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osobni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bezpečnost</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každeho</a:t>
            </a:r>
            <a:r>
              <a:rPr lang="sk-SK" sz="1200" b="0" i="0" u="none" strike="noStrike" kern="1200" baseline="0" dirty="0" smtClean="0">
                <a:solidFill>
                  <a:schemeClr val="tx1"/>
                </a:solidFill>
                <a:latin typeface="Times New Roman" panose="02020603050405020304" pitchFamily="18" charset="0"/>
                <a:ea typeface="+mn-ea"/>
                <a:cs typeface="+mn-cs"/>
              </a:rPr>
              <a:t> z nich. </a:t>
            </a:r>
            <a:r>
              <a:rPr lang="sk-SK" sz="1200" b="0" i="0" u="none" strike="noStrike" kern="1200" baseline="0" dirty="0" err="1" smtClean="0">
                <a:solidFill>
                  <a:schemeClr val="tx1"/>
                </a:solidFill>
                <a:latin typeface="Times New Roman" panose="02020603050405020304" pitchFamily="18" charset="0"/>
                <a:ea typeface="+mn-ea"/>
                <a:cs typeface="+mn-cs"/>
              </a:rPr>
              <a:t>Pořadi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těchto</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rovin</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průběžně</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měni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podle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konkretni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situace</a:t>
            </a:r>
            <a:r>
              <a:rPr lang="sk-SK" sz="1200" b="0" i="0" u="none" strike="noStrike" kern="1200" baseline="0" dirty="0" smtClean="0">
                <a:solidFill>
                  <a:schemeClr val="tx1"/>
                </a:solidFill>
                <a:latin typeface="Times New Roman" panose="02020603050405020304" pitchFamily="18" charset="0"/>
                <a:ea typeface="+mn-ea"/>
                <a:cs typeface="+mn-cs"/>
              </a:rPr>
              <a:t> – v </a:t>
            </a:r>
            <a:r>
              <a:rPr lang="sk-SK" sz="1200" b="0" i="0" u="none" strike="noStrike" kern="1200" baseline="0" dirty="0" err="1" smtClean="0">
                <a:solidFill>
                  <a:schemeClr val="tx1"/>
                </a:solidFill>
                <a:latin typeface="Times New Roman" panose="02020603050405020304" pitchFamily="18" charset="0"/>
                <a:ea typeface="+mn-ea"/>
                <a:cs typeface="+mn-cs"/>
              </a:rPr>
              <a:t>době</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spolehliveho</a:t>
            </a:r>
            <a:r>
              <a:rPr lang="sk-SK" sz="1200" b="0" i="0" u="none" strike="noStrike" kern="1200" baseline="0" dirty="0" smtClean="0">
                <a:solidFill>
                  <a:schemeClr val="tx1"/>
                </a:solidFill>
                <a:latin typeface="Times New Roman" panose="02020603050405020304" pitchFamily="18" charset="0"/>
                <a:ea typeface="+mn-ea"/>
                <a:cs typeface="+mn-cs"/>
              </a:rPr>
              <a:t> a </a:t>
            </a:r>
            <a:r>
              <a:rPr lang="sk-SK" sz="1200" b="0" i="0" u="none" strike="noStrike" kern="1200" baseline="0" dirty="0" err="1" smtClean="0">
                <a:solidFill>
                  <a:schemeClr val="tx1"/>
                </a:solidFill>
                <a:latin typeface="Times New Roman" panose="02020603050405020304" pitchFamily="18" charset="0"/>
                <a:ea typeface="+mn-ea"/>
                <a:cs typeface="+mn-cs"/>
              </a:rPr>
              <a:t>nerušeneho</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miru</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upřednostňuji</a:t>
            </a:r>
            <a:r>
              <a:rPr lang="sk-SK" sz="1200" b="0" i="0" u="none" strike="noStrike" kern="1200" baseline="0" dirty="0" smtClean="0">
                <a:solidFill>
                  <a:schemeClr val="tx1"/>
                </a:solidFill>
                <a:latin typeface="Times New Roman" panose="02020603050405020304" pitchFamily="18" charset="0"/>
                <a:ea typeface="+mn-ea"/>
                <a:cs typeface="+mn-cs"/>
              </a:rPr>
              <a:t> svoji </a:t>
            </a:r>
            <a:r>
              <a:rPr lang="sk-SK" sz="1200" b="0" i="0" u="none" strike="noStrike" kern="1200" baseline="0" dirty="0" err="1" smtClean="0">
                <a:solidFill>
                  <a:schemeClr val="tx1"/>
                </a:solidFill>
                <a:latin typeface="Times New Roman" panose="02020603050405020304" pitchFamily="18" charset="0"/>
                <a:ea typeface="+mn-ea"/>
                <a:cs typeface="+mn-cs"/>
              </a:rPr>
              <a:t>osobni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bezpečnost</a:t>
            </a:r>
            <a:r>
              <a:rPr lang="sk-SK" sz="1200" b="0" i="0" u="none" strike="noStrike" kern="1200" baseline="0" dirty="0" smtClean="0">
                <a:solidFill>
                  <a:schemeClr val="tx1"/>
                </a:solidFill>
                <a:latin typeface="Times New Roman" panose="02020603050405020304" pitchFamily="18" charset="0"/>
                <a:ea typeface="+mn-ea"/>
                <a:cs typeface="+mn-cs"/>
              </a:rPr>
              <a:t>, v </a:t>
            </a:r>
            <a:r>
              <a:rPr lang="sk-SK" sz="1200" b="0" i="0" u="none" strike="noStrike" kern="1200" baseline="0" dirty="0" err="1" smtClean="0">
                <a:solidFill>
                  <a:schemeClr val="tx1"/>
                </a:solidFill>
                <a:latin typeface="Times New Roman" panose="02020603050405020304" pitchFamily="18" charset="0"/>
                <a:ea typeface="+mn-ea"/>
                <a:cs typeface="+mn-cs"/>
              </a:rPr>
              <a:t>době</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zvyšeneho</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mezinarodniho</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napěti</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se</a:t>
            </a:r>
            <a:r>
              <a:rPr lang="sk-SK" sz="1200" b="0" i="0" u="none" strike="noStrike" kern="1200" baseline="0" dirty="0" smtClean="0">
                <a:solidFill>
                  <a:schemeClr val="tx1"/>
                </a:solidFill>
                <a:latin typeface="Times New Roman" panose="02020603050405020304" pitchFamily="18" charset="0"/>
                <a:ea typeface="+mn-ea"/>
                <a:cs typeface="+mn-cs"/>
              </a:rPr>
              <a:t> zase </a:t>
            </a:r>
            <a:r>
              <a:rPr lang="sk-SK" sz="1200" b="0" i="0" u="none" strike="noStrike" kern="1200" baseline="0" dirty="0" err="1" smtClean="0">
                <a:solidFill>
                  <a:schemeClr val="tx1"/>
                </a:solidFill>
                <a:latin typeface="Times New Roman" panose="02020603050405020304" pitchFamily="18" charset="0"/>
                <a:ea typeface="+mn-ea"/>
                <a:cs typeface="+mn-cs"/>
              </a:rPr>
              <a:t>mnohem</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vice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ceni</a:t>
            </a:r>
            <a:r>
              <a:rPr lang="sk-SK" sz="1200" b="0" i="0" u="none" strike="noStrike" kern="1200" baseline="0" dirty="0" smtClean="0">
                <a:solidFill>
                  <a:schemeClr val="tx1"/>
                </a:solidFill>
                <a:latin typeface="Times New Roman" panose="02020603050405020304" pitchFamily="18" charset="0"/>
                <a:ea typeface="+mn-ea"/>
                <a:cs typeface="+mn-cs"/>
              </a:rPr>
              <a:t> bezpečnosti </a:t>
            </a:r>
            <a:r>
              <a:rPr lang="sk-SK" sz="1200" b="0" i="0" u="none" strike="noStrike" kern="1200" baseline="0" dirty="0" err="1" smtClean="0">
                <a:solidFill>
                  <a:schemeClr val="tx1"/>
                </a:solidFill>
                <a:latin typeface="Times New Roman" panose="02020603050405020304" pitchFamily="18" charset="0"/>
                <a:ea typeface="+mn-ea"/>
                <a:cs typeface="+mn-cs"/>
              </a:rPr>
              <a:t>statu</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ve</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kterem</a:t>
            </a:r>
            <a:r>
              <a:rPr lang="sk-SK" sz="1200" b="0" i="0" u="none" strike="noStrike" kern="1200" baseline="0" dirty="0" smtClean="0">
                <a:solidFill>
                  <a:schemeClr val="tx1"/>
                </a:solidFill>
                <a:latin typeface="Times New Roman" panose="02020603050405020304" pitchFamily="18" charset="0"/>
                <a:ea typeface="+mn-ea"/>
                <a:cs typeface="+mn-cs"/>
              </a:rPr>
              <a:t> </a:t>
            </a:r>
            <a:r>
              <a:rPr lang="sk-SK" sz="1200" b="0" i="0" u="none" strike="noStrike" kern="1200" baseline="0" dirty="0" err="1" smtClean="0">
                <a:solidFill>
                  <a:schemeClr val="tx1"/>
                </a:solidFill>
                <a:latin typeface="Times New Roman" panose="02020603050405020304" pitchFamily="18" charset="0"/>
                <a:ea typeface="+mn-ea"/>
                <a:cs typeface="+mn-cs"/>
              </a:rPr>
              <a:t>žiji</a:t>
            </a:r>
            <a:r>
              <a:rPr lang="sk-SK" sz="1200" b="0" i="0" u="none" strike="noStrike" kern="1200" baseline="0" dirty="0" smtClean="0">
                <a:solidFill>
                  <a:schemeClr val="tx1"/>
                </a:solidFill>
                <a:latin typeface="Times New Roman" panose="02020603050405020304" pitchFamily="18" charset="0"/>
                <a:ea typeface="+mn-ea"/>
                <a:cs typeface="+mn-cs"/>
              </a:rPr>
              <a:t>. Z uvedeného vyplýva nutnosť podrobného štúdia medzinárodnej bezpečnosti.</a:t>
            </a:r>
            <a:endParaRPr lang="sk-SK" sz="1200" b="0" i="0" baseline="0" dirty="0" smtClean="0">
              <a:latin typeface="Times New Roman" panose="02020603050405020304" pitchFamily="18" charset="0"/>
            </a:endParaRPr>
          </a:p>
          <a:p>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8</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Animozita – zaujatosť oproti</a:t>
            </a:r>
            <a:r>
              <a:rPr lang="sk-SK" baseline="0" dirty="0" smtClean="0"/>
              <a:t> dakomu</a:t>
            </a:r>
            <a:endParaRPr lang="sk-SK" dirty="0"/>
          </a:p>
        </p:txBody>
      </p:sp>
      <p:sp>
        <p:nvSpPr>
          <p:cNvPr id="4" name="Zástupný symbol čísla snímky 3"/>
          <p:cNvSpPr>
            <a:spLocks noGrp="1"/>
          </p:cNvSpPr>
          <p:nvPr>
            <p:ph type="sldNum" sz="quarter" idx="10"/>
          </p:nvPr>
        </p:nvSpPr>
        <p:spPr/>
        <p:txBody>
          <a:bodyPr/>
          <a:lstStyle/>
          <a:p>
            <a:fld id="{37C31450-F6C2-4CF7-B66A-6F0CA0FA2764}" type="slidenum">
              <a:rPr lang="sk-SK" smtClean="0"/>
              <a:pPr/>
              <a:t>9</a:t>
            </a:fld>
            <a:endParaRPr lang="sk-SK"/>
          </a:p>
        </p:txBody>
      </p:sp>
    </p:spTree>
    <p:extLst>
      <p:ext uri="{BB962C8B-B14F-4D97-AF65-F5344CB8AC3E}">
        <p14:creationId xmlns:p14="http://schemas.microsoft.com/office/powerpoint/2010/main" val="226471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sk-SK" smtClean="0"/>
              <a:t>Upravte štýly predlohy textu</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686F0D60-E24E-4239-93A1-AC260509F29F}"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94051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3FEA786-7BEA-471C-BE0C-5976B4D7F3E3}" type="datetime1">
              <a:rPr lang="sk-SK" smtClean="0"/>
              <a:t>10. 2. 2020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9499342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sk-SK" smtClean="0"/>
              <a:t>Upravte štýly predlohy textu</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2271228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sk-SK" smtClean="0"/>
              <a:t>Upravte štýly predlohy textu</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sk-SK" smtClean="0"/>
              <a:t>Upraviť štýly predlohy textu</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02153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0629224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7381217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1896160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37BDDE18-9A0A-4463-97F9-E45D1422D655}"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422329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sk-SK" smtClean="0"/>
              <a:t>Upravte štýly predlohy textu</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2F4C5F1D-7A55-485B-AE79-EFAEA619FC5B}"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19389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3"/>
          <p:cNvSpPr>
            <a:spLocks noGrp="1"/>
          </p:cNvSpPr>
          <p:nvPr>
            <p:ph type="dt" sz="half" idx="10"/>
          </p:nvPr>
        </p:nvSpPr>
        <p:spPr/>
        <p:txBody>
          <a:bodyPr/>
          <a:lstStyle/>
          <a:p>
            <a:fld id="{B3FEA786-7BEA-471C-BE0C-5976B4D7F3E3}"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9479893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AE1C4603-A9C3-4A50-9213-1EC8688372B6}" type="datetime1">
              <a:rPr lang="sk-SK" smtClean="0"/>
              <a:t>10. 2. 2020</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257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B3FEA786-7BEA-471C-BE0C-5976B4D7F3E3}" type="datetime1">
              <a:rPr lang="sk-SK" smtClean="0"/>
              <a:t>10. 2. 2020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41198891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FF570A3-AE53-4CB0-8FCF-C78B022A8939}" type="datetime1">
              <a:rPr lang="sk-SK" smtClean="0"/>
              <a:t>10. 2. 2020</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368030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7" name="Date Placeholder 2"/>
          <p:cNvSpPr>
            <a:spLocks noGrp="1"/>
          </p:cNvSpPr>
          <p:nvPr>
            <p:ph type="dt" sz="half" idx="10"/>
          </p:nvPr>
        </p:nvSpPr>
        <p:spPr/>
        <p:txBody>
          <a:bodyPr/>
          <a:lstStyle/>
          <a:p>
            <a:fld id="{A5365D33-E29E-4EB2-910F-CF9816CCB7C9}" type="datetime1">
              <a:rPr lang="sk-SK" smtClean="0"/>
              <a:t>10. 2. 2020</a:t>
            </a:fld>
            <a:endParaRPr lang="sk-SK"/>
          </a:p>
        </p:txBody>
      </p:sp>
      <p:sp>
        <p:nvSpPr>
          <p:cNvPr id="5" name="Footer Placeholder 3"/>
          <p:cNvSpPr>
            <a:spLocks noGrp="1"/>
          </p:cNvSpPr>
          <p:nvPr>
            <p:ph type="ftr" sz="quarter" idx="11"/>
          </p:nvPr>
        </p:nvSpPr>
        <p:spPr/>
        <p:txBody>
          <a:bodyPr/>
          <a:lstStyle/>
          <a:p>
            <a:endParaRPr lang="sk-SK"/>
          </a:p>
        </p:txBody>
      </p:sp>
      <p:sp>
        <p:nvSpPr>
          <p:cNvPr id="6" name="Slide Number Placeholder 4"/>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29278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E58F07-3D4D-4EBB-B75E-E9032A606C93}" type="datetime1">
              <a:rPr lang="sk-SK" smtClean="0"/>
              <a:t>10. 2. 2020</a:t>
            </a:fld>
            <a:endParaRPr lang="sk-SK"/>
          </a:p>
        </p:txBody>
      </p:sp>
      <p:sp>
        <p:nvSpPr>
          <p:cNvPr id="5" name="Footer Placeholder 2"/>
          <p:cNvSpPr>
            <a:spLocks noGrp="1"/>
          </p:cNvSpPr>
          <p:nvPr>
            <p:ph type="ftr" sz="quarter" idx="11"/>
          </p:nvPr>
        </p:nvSpPr>
        <p:spPr/>
        <p:txBody>
          <a:bodyPr/>
          <a:lstStyle/>
          <a:p>
            <a:endParaRPr lang="sk-SK"/>
          </a:p>
        </p:txBody>
      </p:sp>
      <p:sp>
        <p:nvSpPr>
          <p:cNvPr id="6" name="Slide Number Placeholder 3"/>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37170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sk-SK" smtClean="0"/>
              <a:t>Upravte štýly predlohy textu</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7" name="Date Placeholder 4"/>
          <p:cNvSpPr>
            <a:spLocks noGrp="1"/>
          </p:cNvSpPr>
          <p:nvPr>
            <p:ph type="dt" sz="half" idx="10"/>
          </p:nvPr>
        </p:nvSpPr>
        <p:spPr/>
        <p:txBody>
          <a:bodyPr/>
          <a:lstStyle/>
          <a:p>
            <a:fld id="{C2B4E214-1513-4CF7-9156-33C4D1F3E2C5}" type="datetime1">
              <a:rPr lang="sk-SK" smtClean="0"/>
              <a:t>10. 2. 2020</a:t>
            </a:fld>
            <a:endParaRPr lang="sk-SK"/>
          </a:p>
        </p:txBody>
      </p:sp>
      <p:sp>
        <p:nvSpPr>
          <p:cNvPr id="5" name="Footer Placeholder 5"/>
          <p:cNvSpPr>
            <a:spLocks noGrp="1"/>
          </p:cNvSpPr>
          <p:nvPr>
            <p:ph type="ftr" sz="quarter" idx="11"/>
          </p:nvPr>
        </p:nvSpPr>
        <p:spPr/>
        <p:txBody>
          <a:bodyPr/>
          <a:lstStyle/>
          <a:p>
            <a:endParaRPr lang="sk-SK"/>
          </a:p>
        </p:txBody>
      </p:sp>
      <p:sp>
        <p:nvSpPr>
          <p:cNvPr id="6" name="Slide Number Placeholder 6"/>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729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3FEA786-7BEA-471C-BE0C-5976B4D7F3E3}" type="datetime1">
              <a:rPr lang="sk-SK" smtClean="0"/>
              <a:t>10. 2. 2020</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3210CF32-EC82-4D68-AB57-48D40144F547}" type="slidenum">
              <a:rPr lang="sk-SK" smtClean="0"/>
              <a:pPr/>
              <a:t>‹#›</a:t>
            </a:fld>
            <a:endParaRPr lang="sk-SK"/>
          </a:p>
        </p:txBody>
      </p:sp>
    </p:spTree>
    <p:extLst>
      <p:ext uri="{BB962C8B-B14F-4D97-AF65-F5344CB8AC3E}">
        <p14:creationId xmlns:p14="http://schemas.microsoft.com/office/powerpoint/2010/main" val="16853480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sk-SK" smtClean="0"/>
              <a:t>Upravte štýly predlohy textu</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FEA786-7BEA-471C-BE0C-5976B4D7F3E3}" type="datetime1">
              <a:rPr lang="sk-SK" smtClean="0"/>
              <a:t>10. 2. 2020</a:t>
            </a:fld>
            <a:endParaRPr lang="sk-SK"/>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k-SK"/>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3210CF32-EC82-4D68-AB57-48D40144F547}" type="slidenum">
              <a:rPr lang="sk-SK" smtClean="0"/>
              <a:pPr/>
              <a:t>‹#›</a:t>
            </a:fld>
            <a:endParaRPr lang="sk-SK"/>
          </a:p>
        </p:txBody>
      </p:sp>
    </p:spTree>
    <p:extLst>
      <p:ext uri="{BB962C8B-B14F-4D97-AF65-F5344CB8AC3E}">
        <p14:creationId xmlns:p14="http://schemas.microsoft.com/office/powerpoint/2010/main" val="380703186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k.wikipedia.org/wiki/S%C3%BAbor:Francis_Fukuyama_2005.jp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sk-SK" sz="3600" b="1" dirty="0" smtClean="0"/>
              <a:t>Medzinárodná bezpečnosť  </a:t>
            </a:r>
            <a:br>
              <a:rPr lang="sk-SK" sz="3600" b="1" dirty="0" smtClean="0"/>
            </a:br>
            <a:r>
              <a:rPr lang="sk-SK" sz="3600" b="1" dirty="0" smtClean="0"/>
              <a:t>úvod do predmetu</a:t>
            </a:r>
            <a:endParaRPr lang="sk-SK" sz="3600" b="1" dirty="0"/>
          </a:p>
        </p:txBody>
      </p:sp>
      <p:sp>
        <p:nvSpPr>
          <p:cNvPr id="4" name="BlokTextu 3"/>
          <p:cNvSpPr txBox="1"/>
          <p:nvPr/>
        </p:nvSpPr>
        <p:spPr>
          <a:xfrm>
            <a:off x="4499992" y="5520355"/>
            <a:ext cx="3744416" cy="369332"/>
          </a:xfrm>
          <a:prstGeom prst="rect">
            <a:avLst/>
          </a:prstGeom>
          <a:noFill/>
        </p:spPr>
        <p:txBody>
          <a:bodyPr wrap="square" rtlCol="0">
            <a:spAutoFit/>
          </a:bodyPr>
          <a:lstStyle/>
          <a:p>
            <a:r>
              <a:rPr lang="sk-SK" dirty="0" smtClean="0">
                <a:latin typeface="Calibri" panose="020F0502020204030204" pitchFamily="34" charset="0"/>
              </a:rPr>
              <a:t>Spracoval:  Ing. Štefan GANOCZY, PhD.</a:t>
            </a:r>
            <a:endParaRPr lang="sk-SK" b="1" dirty="0">
              <a:latin typeface="Calibri" panose="020F0502020204030204" pitchFamily="34" charset="0"/>
            </a:endParaRPr>
          </a:p>
        </p:txBody>
      </p:sp>
    </p:spTree>
    <p:extLst>
      <p:ext uri="{BB962C8B-B14F-4D97-AF65-F5344CB8AC3E}">
        <p14:creationId xmlns:p14="http://schemas.microsoft.com/office/powerpoint/2010/main" val="265814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827584" y="1676415"/>
            <a:ext cx="7704856" cy="2123658"/>
          </a:xfrm>
          <a:prstGeom prst="rect">
            <a:avLst/>
          </a:prstGeom>
          <a:noFill/>
        </p:spPr>
        <p:txBody>
          <a:bodyPr wrap="square" rtlCol="0">
            <a:spAutoFit/>
          </a:bodyPr>
          <a:lstStyle/>
          <a:p>
            <a:r>
              <a:rPr lang="sk-SK" sz="2400" dirty="0" smtClean="0">
                <a:latin typeface="Calibri" panose="020F0502020204030204" pitchFamily="34" charset="0"/>
              </a:rPr>
              <a:t>Subjektívne </a:t>
            </a:r>
            <a:r>
              <a:rPr lang="sk-SK" sz="2400" dirty="0">
                <a:latin typeface="Calibri" panose="020F0502020204030204" pitchFamily="34" charset="0"/>
              </a:rPr>
              <a:t>faktory</a:t>
            </a:r>
          </a:p>
          <a:p>
            <a:r>
              <a:rPr lang="sk-SK" dirty="0" smtClean="0">
                <a:latin typeface="Calibri" panose="020F0502020204030204" pitchFamily="34" charset="0"/>
              </a:rPr>
              <a:t>Bezpečnosť štátu  spočíva </a:t>
            </a:r>
            <a:r>
              <a:rPr lang="sk-SK" dirty="0">
                <a:latin typeface="Calibri" panose="020F0502020204030204" pitchFamily="34" charset="0"/>
              </a:rPr>
              <a:t>na </a:t>
            </a:r>
            <a:r>
              <a:rPr lang="sk-SK" dirty="0" smtClean="0">
                <a:latin typeface="Calibri" panose="020F0502020204030204" pitchFamily="34" charset="0"/>
              </a:rPr>
              <a:t>súhrne opatrení, ktoré každý štát alebo bezpečnostné spoločenstvo prijíma v záujme zaistenia vlastnej bezpečnosti. </a:t>
            </a:r>
          </a:p>
          <a:p>
            <a:r>
              <a:rPr lang="sk-SK" b="1" u="sng" dirty="0" smtClean="0">
                <a:effectLst>
                  <a:outerShdw blurRad="38100" dist="38100" dir="2700000" algn="tl">
                    <a:srgbClr val="000000">
                      <a:alpha val="43137"/>
                    </a:srgbClr>
                  </a:outerShdw>
                </a:effectLst>
                <a:latin typeface="Calibri" panose="020F0502020204030204" pitchFamily="34" charset="0"/>
              </a:rPr>
              <a:t>Bezpečnostná politika</a:t>
            </a:r>
            <a:r>
              <a:rPr lang="sk-SK" dirty="0" smtClean="0">
                <a:latin typeface="Calibri" panose="020F0502020204030204" pitchFamily="34" charset="0"/>
              </a:rPr>
              <a:t>:  - nevojenská </a:t>
            </a:r>
          </a:p>
          <a:p>
            <a:r>
              <a:rPr lang="pl-PL" dirty="0" smtClean="0">
                <a:latin typeface="Calibri" panose="020F0502020204030204" pitchFamily="34" charset="0"/>
              </a:rPr>
              <a:t>                                           - vojenská</a:t>
            </a:r>
            <a:endParaRPr lang="pl-PL" dirty="0">
              <a:latin typeface="Calibri" panose="020F0502020204030204" pitchFamily="34" charset="0"/>
            </a:endParaRPr>
          </a:p>
          <a:p>
            <a:r>
              <a:rPr lang="sk-SK" b="1" u="sng" dirty="0" smtClean="0">
                <a:effectLst>
                  <a:outerShdw blurRad="38100" dist="38100" dir="2700000" algn="tl">
                    <a:srgbClr val="000000">
                      <a:alpha val="43137"/>
                    </a:srgbClr>
                  </a:outerShdw>
                </a:effectLst>
                <a:latin typeface="Calibri" panose="020F0502020204030204" pitchFamily="34" charset="0"/>
              </a:rPr>
              <a:t>Ideológia</a:t>
            </a:r>
            <a:r>
              <a:rPr lang="sk-SK" dirty="0" smtClean="0">
                <a:latin typeface="Calibri" panose="020F0502020204030204" pitchFamily="34" charset="0"/>
              </a:rPr>
              <a:t> – nezmieriteľná (bipolárna konfrontácia)</a:t>
            </a:r>
            <a:endParaRPr lang="sk-SK" b="1" u="sng" dirty="0" smtClean="0">
              <a:effectLst>
                <a:outerShdw blurRad="38100" dist="38100" dir="2700000" algn="tl">
                  <a:srgbClr val="000000">
                    <a:alpha val="43137"/>
                  </a:srgbClr>
                </a:outerShdw>
              </a:effectLst>
              <a:latin typeface="Calibri" panose="020F0502020204030204" pitchFamily="34" charset="0"/>
            </a:endParaRPr>
          </a:p>
          <a:p>
            <a:r>
              <a:rPr lang="pl-PL" dirty="0" smtClean="0">
                <a:latin typeface="Calibri" panose="020F0502020204030204" pitchFamily="34" charset="0"/>
              </a:rPr>
              <a:t>                   - zhoda na základných politických hodnotách.</a:t>
            </a:r>
            <a:endParaRPr lang="pl-PL" dirty="0">
              <a:latin typeface="Calibri" panose="020F0502020204030204"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10</a:t>
            </a:fld>
            <a:endParaRPr lang="sk-SK"/>
          </a:p>
        </p:txBody>
      </p:sp>
    </p:spTree>
    <p:extLst>
      <p:ext uri="{BB962C8B-B14F-4D97-AF65-F5344CB8AC3E}">
        <p14:creationId xmlns:p14="http://schemas.microsoft.com/office/powerpoint/2010/main" val="129235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827584" y="692696"/>
            <a:ext cx="3816424" cy="461665"/>
          </a:xfrm>
          <a:prstGeom prst="rect">
            <a:avLst/>
          </a:prstGeom>
          <a:noFill/>
        </p:spPr>
        <p:txBody>
          <a:bodyPr wrap="square" rtlCol="0">
            <a:spAutoFit/>
          </a:bodyPr>
          <a:lstStyle/>
          <a:p>
            <a:r>
              <a:rPr lang="sk-SK" sz="2400" b="1" dirty="0" smtClean="0">
                <a:latin typeface="Calibri" panose="020F0502020204030204" pitchFamily="34" charset="0"/>
              </a:rPr>
              <a:t>Realistická teória</a:t>
            </a:r>
            <a:endParaRPr lang="sk-SK" sz="2400" b="1" dirty="0">
              <a:latin typeface="Calibri" panose="020F0502020204030204" pitchFamily="34" charset="0"/>
            </a:endParaRPr>
          </a:p>
        </p:txBody>
      </p:sp>
      <p:sp>
        <p:nvSpPr>
          <p:cNvPr id="3" name="BlokTextu 2"/>
          <p:cNvSpPr txBox="1"/>
          <p:nvPr/>
        </p:nvSpPr>
        <p:spPr>
          <a:xfrm>
            <a:off x="683568" y="1341923"/>
            <a:ext cx="7848872" cy="3416320"/>
          </a:xfrm>
          <a:prstGeom prst="rect">
            <a:avLst/>
          </a:prstGeom>
          <a:noFill/>
        </p:spPr>
        <p:txBody>
          <a:bodyPr wrap="square" rtlCol="0">
            <a:spAutoFit/>
          </a:bodyPr>
          <a:lstStyle/>
          <a:p>
            <a:r>
              <a:rPr lang="sk-SK" dirty="0" smtClean="0">
                <a:latin typeface="Calibri" panose="020F0502020204030204" pitchFamily="34" charset="0"/>
              </a:rPr>
              <a:t>Nádej vkladajú realisti do </a:t>
            </a:r>
            <a:r>
              <a:rPr lang="sk-SK" b="1" i="1" u="sng" dirty="0" smtClean="0">
                <a:effectLst>
                  <a:outerShdw blurRad="38100" dist="38100" dir="2700000" algn="tl">
                    <a:srgbClr val="000000">
                      <a:alpha val="43137"/>
                    </a:srgbClr>
                  </a:outerShdw>
                </a:effectLst>
                <a:latin typeface="Calibri" panose="020F0502020204030204" pitchFamily="34" charset="0"/>
              </a:rPr>
              <a:t>sily jednotlivých štátov  </a:t>
            </a:r>
            <a:r>
              <a:rPr lang="sk-SK" dirty="0" smtClean="0">
                <a:latin typeface="Calibri" panose="020F0502020204030204" pitchFamily="34" charset="0"/>
              </a:rPr>
              <a:t>a na ich vplyv na medzinárodnú politiku</a:t>
            </a:r>
            <a:r>
              <a:rPr lang="pl-PL" dirty="0" smtClean="0">
                <a:latin typeface="Calibri" panose="020F0502020204030204" pitchFamily="34" charset="0"/>
              </a:rPr>
              <a:t>. Tá </a:t>
            </a:r>
            <a:r>
              <a:rPr lang="pl-PL" dirty="0">
                <a:latin typeface="Calibri" panose="020F0502020204030204" pitchFamily="34" charset="0"/>
              </a:rPr>
              <a:t>je </a:t>
            </a:r>
            <a:r>
              <a:rPr lang="pl-PL" dirty="0" smtClean="0">
                <a:latin typeface="Calibri" panose="020F0502020204030204" pitchFamily="34" charset="0"/>
              </a:rPr>
              <a:t>podľa realistov výsledkom vzťahov medzi štátmi, ktoré sa vyznačujú vrodeným nesúladom. Hlavným rysom chovania štátov je dosiahnúť ich </a:t>
            </a:r>
            <a:r>
              <a:rPr lang="pl-PL" b="1" i="1" u="sng" dirty="0" smtClean="0">
                <a:effectLst>
                  <a:outerShdw blurRad="38100" dist="38100" dir="2700000" algn="tl">
                    <a:srgbClr val="000000">
                      <a:alpha val="43137"/>
                    </a:srgbClr>
                  </a:outerShdw>
                </a:effectLst>
                <a:latin typeface="Calibri" panose="020F0502020204030204" pitchFamily="34" charset="0"/>
              </a:rPr>
              <a:t>štátne záujmy</a:t>
            </a:r>
            <a:r>
              <a:rPr lang="pl-PL" dirty="0" smtClean="0">
                <a:latin typeface="Calibri" panose="020F0502020204030204" pitchFamily="34" charset="0"/>
              </a:rPr>
              <a:t> a ich túžba vládnuť, ktorá ich vedie k tomu aby viedli vojny.</a:t>
            </a:r>
          </a:p>
          <a:p>
            <a:r>
              <a:rPr lang="pl-PL" b="1" dirty="0" smtClean="0">
                <a:latin typeface="Calibri" panose="020F0502020204030204" pitchFamily="34" charset="0"/>
              </a:rPr>
              <a:t>Hans Morgentau </a:t>
            </a:r>
            <a:r>
              <a:rPr lang="pl-PL" dirty="0" smtClean="0">
                <a:latin typeface="Calibri" panose="020F0502020204030204" pitchFamily="34" charset="0"/>
              </a:rPr>
              <a:t>– autor „biblie realizmu” </a:t>
            </a:r>
            <a:r>
              <a:rPr lang="sk-SK" dirty="0" smtClean="0">
                <a:latin typeface="Calibri" panose="020F0502020204030204" pitchFamily="34" charset="0"/>
              </a:rPr>
              <a:t>zdôraznil </a:t>
            </a:r>
            <a:r>
              <a:rPr lang="sk-SK" dirty="0">
                <a:latin typeface="Calibri" panose="020F0502020204030204" pitchFamily="34" charset="0"/>
              </a:rPr>
              <a:t>dôležitosť "</a:t>
            </a:r>
            <a:r>
              <a:rPr lang="sk-SK" dirty="0" smtClean="0">
                <a:latin typeface="Calibri" panose="020F0502020204030204" pitchFamily="34" charset="0"/>
              </a:rPr>
              <a:t>národného záujmu", a za absolútny národný záujem označil prežitie štátu.</a:t>
            </a:r>
          </a:p>
          <a:p>
            <a:r>
              <a:rPr lang="sk-SK" b="1" dirty="0" err="1">
                <a:latin typeface="Calibri" panose="020F0502020204030204" pitchFamily="34" charset="0"/>
              </a:rPr>
              <a:t>Kenneth</a:t>
            </a:r>
            <a:r>
              <a:rPr lang="sk-SK" b="1" dirty="0">
                <a:latin typeface="Calibri" panose="020F0502020204030204" pitchFamily="34" charset="0"/>
              </a:rPr>
              <a:t> N. Waltz</a:t>
            </a:r>
            <a:r>
              <a:rPr lang="sk-SK" dirty="0">
                <a:latin typeface="Calibri" panose="020F0502020204030204" pitchFamily="34" charset="0"/>
              </a:rPr>
              <a:t>, </a:t>
            </a:r>
            <a:r>
              <a:rPr lang="sk-SK" dirty="0" smtClean="0">
                <a:latin typeface="Calibri" panose="020F0502020204030204" pitchFamily="34" charset="0"/>
              </a:rPr>
              <a:t>považovaný </a:t>
            </a:r>
            <a:r>
              <a:rPr lang="sk-SK" dirty="0">
                <a:latin typeface="Calibri" panose="020F0502020204030204" pitchFamily="34" charset="0"/>
              </a:rPr>
              <a:t>za </a:t>
            </a:r>
            <a:r>
              <a:rPr lang="sk-SK" dirty="0" smtClean="0">
                <a:latin typeface="Calibri" panose="020F0502020204030204" pitchFamily="34" charset="0"/>
              </a:rPr>
              <a:t>zakladateľa </a:t>
            </a:r>
            <a:r>
              <a:rPr lang="sk-SK" dirty="0" err="1" smtClean="0">
                <a:latin typeface="Calibri" panose="020F0502020204030204" pitchFamily="34" charset="0"/>
              </a:rPr>
              <a:t>neorealismu</a:t>
            </a:r>
            <a:r>
              <a:rPr lang="sk-SK" dirty="0" smtClean="0">
                <a:latin typeface="Calibri" panose="020F0502020204030204" pitchFamily="34" charset="0"/>
              </a:rPr>
              <a:t> argumentuje tým, že štát na dosiahnutie svojich záujmov môže používať rôzne nástroje, ale </a:t>
            </a:r>
            <a:r>
              <a:rPr lang="sk-SK" dirty="0">
                <a:latin typeface="Calibri" panose="020F0502020204030204" pitchFamily="34" charset="0"/>
              </a:rPr>
              <a:t>v konečnom dôsledku je ochotný použiť aj vojenské prostriedky. V anarchistickom prostredí sa každý jeden štát môže spoliehať len na svoju silu a prostriedky, pretože na rozdiel od liberalizmu, realizmus aj </a:t>
            </a:r>
            <a:r>
              <a:rPr lang="sk-SK" dirty="0" err="1">
                <a:latin typeface="Calibri" panose="020F0502020204030204" pitchFamily="34" charset="0"/>
              </a:rPr>
              <a:t>neorealizmus</a:t>
            </a:r>
            <a:r>
              <a:rPr lang="sk-SK" dirty="0">
                <a:latin typeface="Calibri" panose="020F0502020204030204" pitchFamily="34" charset="0"/>
              </a:rPr>
              <a:t> popiera, že by existovalo nejaké medzinárodné spoločenstvo, ktoré by dokázalo týmto snahám zabrániť</a:t>
            </a:r>
            <a:endParaRPr lang="pl-PL" dirty="0" smtClean="0">
              <a:latin typeface="Calibri" panose="020F0502020204030204" pitchFamily="34" charset="0"/>
            </a:endParaRPr>
          </a:p>
        </p:txBody>
      </p:sp>
      <p:sp>
        <p:nvSpPr>
          <p:cNvPr id="5" name="BlokTextu 4"/>
          <p:cNvSpPr txBox="1"/>
          <p:nvPr/>
        </p:nvSpPr>
        <p:spPr>
          <a:xfrm>
            <a:off x="683568" y="5157192"/>
            <a:ext cx="7848872" cy="1200329"/>
          </a:xfrm>
          <a:prstGeom prst="rect">
            <a:avLst/>
          </a:prstGeom>
          <a:noFill/>
        </p:spPr>
        <p:txBody>
          <a:bodyPr wrap="square" rtlCol="0">
            <a:spAutoFit/>
          </a:bodyPr>
          <a:lstStyle/>
          <a:p>
            <a:r>
              <a:rPr lang="sk-SK" dirty="0">
                <a:latin typeface="Calibri" panose="020F0502020204030204" pitchFamily="34" charset="0"/>
              </a:rPr>
              <a:t>Realizmus teda vďaka vlastnej ústrednej kategórii, ktorou je národný záujem, považuje za ťažko dosiahnuteľnú nielen spoluprácu, ale má aj pochybnosti o účinnosti medzinárodných organizácií ako prostriedkov na dosahovanie a udržanie mieru a bezpečnosti vo svete.</a:t>
            </a:r>
          </a:p>
        </p:txBody>
      </p:sp>
      <p:sp>
        <p:nvSpPr>
          <p:cNvPr id="4" name="Zástupný symbol čísla snímky 3"/>
          <p:cNvSpPr>
            <a:spLocks noGrp="1"/>
          </p:cNvSpPr>
          <p:nvPr>
            <p:ph type="sldNum" sz="quarter" idx="12"/>
          </p:nvPr>
        </p:nvSpPr>
        <p:spPr/>
        <p:txBody>
          <a:bodyPr/>
          <a:lstStyle/>
          <a:p>
            <a:fld id="{3210CF32-EC82-4D68-AB57-48D40144F547}" type="slidenum">
              <a:rPr lang="sk-SK" smtClean="0"/>
              <a:pPr/>
              <a:t>11</a:t>
            </a:fld>
            <a:endParaRPr lang="sk-SK"/>
          </a:p>
        </p:txBody>
      </p:sp>
    </p:spTree>
    <p:extLst>
      <p:ext uri="{BB962C8B-B14F-4D97-AF65-F5344CB8AC3E}">
        <p14:creationId xmlns:p14="http://schemas.microsoft.com/office/powerpoint/2010/main" val="346443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11560" y="2036455"/>
            <a:ext cx="7992888" cy="2400657"/>
          </a:xfrm>
          <a:prstGeom prst="rect">
            <a:avLst/>
          </a:prstGeom>
          <a:noFill/>
        </p:spPr>
        <p:txBody>
          <a:bodyPr wrap="square" rtlCol="0">
            <a:spAutoFit/>
          </a:bodyPr>
          <a:lstStyle/>
          <a:p>
            <a:r>
              <a:rPr lang="sk-SK" dirty="0" smtClean="0">
                <a:latin typeface="Calibri" pitchFamily="34" charset="0"/>
              </a:rPr>
              <a:t>Realisti </a:t>
            </a:r>
            <a:r>
              <a:rPr lang="sk-SK" dirty="0" err="1" smtClean="0">
                <a:latin typeface="Calibri" pitchFamily="34" charset="0"/>
              </a:rPr>
              <a:t>prichádzahú</a:t>
            </a:r>
            <a:r>
              <a:rPr lang="sk-SK" dirty="0" smtClean="0">
                <a:latin typeface="Calibri" pitchFamily="34" charset="0"/>
              </a:rPr>
              <a:t> k záveru, že nevyhnutným rysom medzinárodných bezpečnostných vzťahov sú strety záujmov, konflikty a vojny, pretože sa nachádzame v anarchickom svete.</a:t>
            </a:r>
          </a:p>
          <a:p>
            <a:r>
              <a:rPr lang="sk-SK" dirty="0" smtClean="0">
                <a:latin typeface="Calibri" pitchFamily="34" charset="0"/>
              </a:rPr>
              <a:t>Sú presvedčení, že mier môže existovať iba na základe </a:t>
            </a:r>
          </a:p>
          <a:p>
            <a:pPr algn="ctr"/>
            <a:r>
              <a:rPr lang="sk-SK" sz="2400" b="1" i="1" dirty="0" smtClean="0">
                <a:latin typeface="Calibri" pitchFamily="34" charset="0"/>
              </a:rPr>
              <a:t>rovnováhy síl</a:t>
            </a:r>
            <a:endParaRPr lang="sk-SK" b="1" i="1" dirty="0" smtClean="0">
              <a:latin typeface="Calibri" pitchFamily="34" charset="0"/>
            </a:endParaRPr>
          </a:p>
          <a:p>
            <a:r>
              <a:rPr lang="sk-SK" dirty="0" smtClean="0">
                <a:latin typeface="Calibri" pitchFamily="34" charset="0"/>
              </a:rPr>
              <a:t>Rovnováhu síl síce nepovažujú za ideálne riešenie a uznávajú, že nie je synonymom spravodlivosti. Na rovnováhu síl prihliadajú ako na jedinú ochranu proti egoistom, výbojom a sklonom k </a:t>
            </a:r>
            <a:r>
              <a:rPr lang="sk-SK" dirty="0" err="1" smtClean="0">
                <a:latin typeface="Calibri" pitchFamily="34" charset="0"/>
              </a:rPr>
              <a:t>hegemonizmu</a:t>
            </a:r>
            <a:r>
              <a:rPr lang="sk-SK" dirty="0" smtClean="0">
                <a:latin typeface="Calibri" pitchFamily="34" charset="0"/>
              </a:rPr>
              <a:t>.</a:t>
            </a:r>
            <a:endParaRPr lang="sk-SK" dirty="0">
              <a:latin typeface="Calibri"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12</a:t>
            </a:fld>
            <a:endParaRPr lang="sk-S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908720"/>
            <a:ext cx="7848872" cy="3293209"/>
          </a:xfrm>
          <a:prstGeom prst="rect">
            <a:avLst/>
          </a:prstGeom>
          <a:noFill/>
        </p:spPr>
        <p:txBody>
          <a:bodyPr wrap="square" rtlCol="0">
            <a:spAutoFit/>
          </a:bodyPr>
          <a:lstStyle/>
          <a:p>
            <a:r>
              <a:rPr lang="sk-SK" sz="2800" b="1" dirty="0" smtClean="0">
                <a:latin typeface="Calibri" pitchFamily="34" charset="0"/>
              </a:rPr>
              <a:t>Základné metódy dosahovania rovnováhy síl:</a:t>
            </a:r>
          </a:p>
          <a:p>
            <a:endParaRPr lang="sk-SK" b="1" dirty="0" smtClean="0">
              <a:latin typeface="Calibri" pitchFamily="34" charset="0"/>
            </a:endParaRPr>
          </a:p>
          <a:p>
            <a:pPr>
              <a:buFont typeface="Wingdings" pitchFamily="2" charset="2"/>
              <a:buChar char="q"/>
            </a:pPr>
            <a:r>
              <a:rPr lang="sk-SK" dirty="0" smtClean="0">
                <a:latin typeface="Calibri" pitchFamily="34" charset="0"/>
              </a:rPr>
              <a:t> politika „rozdeľ a panuj“, kedy sa </a:t>
            </a:r>
            <a:r>
              <a:rPr lang="sk-SK" dirty="0" err="1" smtClean="0">
                <a:latin typeface="Calibri" pitchFamily="34" charset="0"/>
              </a:rPr>
              <a:t>balancujúci</a:t>
            </a:r>
            <a:r>
              <a:rPr lang="sk-SK" dirty="0" smtClean="0">
                <a:latin typeface="Calibri" pitchFamily="34" charset="0"/>
              </a:rPr>
              <a:t> pridá na stranu slabšieho štátu, a tým obmedzí výhodu štátu silnejšieho,</a:t>
            </a:r>
          </a:p>
          <a:p>
            <a:pPr>
              <a:buFont typeface="Wingdings" pitchFamily="2" charset="2"/>
              <a:buChar char="q"/>
            </a:pPr>
            <a:r>
              <a:rPr lang="sk-SK" dirty="0" smtClean="0">
                <a:latin typeface="Calibri" pitchFamily="34" charset="0"/>
              </a:rPr>
              <a:t> vytváranie pásiem „nárazníkových štátov“,</a:t>
            </a:r>
          </a:p>
          <a:p>
            <a:pPr>
              <a:buFont typeface="Wingdings" pitchFamily="2" charset="2"/>
              <a:buChar char="q"/>
            </a:pPr>
            <a:r>
              <a:rPr lang="sk-SK" dirty="0" smtClean="0">
                <a:latin typeface="Calibri" pitchFamily="34" charset="0"/>
              </a:rPr>
              <a:t> vytváranie bezpečnostných aliancií,</a:t>
            </a:r>
          </a:p>
          <a:p>
            <a:pPr>
              <a:buFont typeface="Wingdings" pitchFamily="2" charset="2"/>
              <a:buChar char="q"/>
            </a:pPr>
            <a:r>
              <a:rPr lang="sk-SK" dirty="0" smtClean="0">
                <a:latin typeface="Calibri" pitchFamily="34" charset="0"/>
              </a:rPr>
              <a:t> udržovanie sfér vplyvu,</a:t>
            </a:r>
          </a:p>
          <a:p>
            <a:pPr>
              <a:buFont typeface="Wingdings" pitchFamily="2" charset="2"/>
              <a:buChar char="q"/>
            </a:pPr>
            <a:r>
              <a:rPr lang="sk-SK" dirty="0" smtClean="0">
                <a:latin typeface="Calibri" pitchFamily="34" charset="0"/>
              </a:rPr>
              <a:t> intervencia,</a:t>
            </a:r>
          </a:p>
          <a:p>
            <a:pPr>
              <a:buFont typeface="Wingdings" pitchFamily="2" charset="2"/>
              <a:buChar char="q"/>
            </a:pPr>
            <a:r>
              <a:rPr lang="sk-SK" dirty="0" smtClean="0">
                <a:latin typeface="Calibri" pitchFamily="34" charset="0"/>
              </a:rPr>
              <a:t> diplomatické vyjednávania,</a:t>
            </a:r>
          </a:p>
          <a:p>
            <a:pPr>
              <a:buFont typeface="Wingdings" pitchFamily="2" charset="2"/>
              <a:buChar char="q"/>
            </a:pPr>
            <a:r>
              <a:rPr lang="sk-SK" dirty="0" smtClean="0">
                <a:latin typeface="Calibri" pitchFamily="34" charset="0"/>
              </a:rPr>
              <a:t> urovnávanie sporov prostredníctvom zákonných a mierových nástrojov,</a:t>
            </a:r>
          </a:p>
          <a:p>
            <a:pPr>
              <a:buFont typeface="Wingdings" pitchFamily="2" charset="2"/>
              <a:buChar char="q"/>
            </a:pPr>
            <a:r>
              <a:rPr lang="sk-SK" dirty="0" smtClean="0">
                <a:latin typeface="Calibri" pitchFamily="34" charset="0"/>
              </a:rPr>
              <a:t> rozpútanie vojny ako cesty k udržaniu či obnoveniu požadovanej rovnováhy.</a:t>
            </a:r>
            <a:endParaRPr lang="sk-SK" dirty="0">
              <a:latin typeface="Calibri"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13</a:t>
            </a:fld>
            <a:endParaRPr lang="sk-S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43608" y="1340768"/>
            <a:ext cx="7416824" cy="461665"/>
          </a:xfrm>
          <a:prstGeom prst="rect">
            <a:avLst/>
          </a:prstGeom>
          <a:noFill/>
        </p:spPr>
        <p:txBody>
          <a:bodyPr wrap="square" rtlCol="0">
            <a:spAutoFit/>
          </a:bodyPr>
          <a:lstStyle/>
          <a:p>
            <a:r>
              <a:rPr lang="sk-SK" sz="2400" b="1" dirty="0" smtClean="0">
                <a:latin typeface="Calibri" pitchFamily="34" charset="0"/>
              </a:rPr>
              <a:t>Teória odstrašovania</a:t>
            </a:r>
            <a:endParaRPr lang="sk-SK" sz="2400" b="1" dirty="0">
              <a:latin typeface="Calibri" pitchFamily="34" charset="0"/>
            </a:endParaRPr>
          </a:p>
        </p:txBody>
      </p:sp>
      <p:sp>
        <p:nvSpPr>
          <p:cNvPr id="3" name="BlokTextu 2"/>
          <p:cNvSpPr txBox="1"/>
          <p:nvPr/>
        </p:nvSpPr>
        <p:spPr>
          <a:xfrm>
            <a:off x="827584" y="2060848"/>
            <a:ext cx="7848872" cy="2862322"/>
          </a:xfrm>
          <a:prstGeom prst="rect">
            <a:avLst/>
          </a:prstGeom>
          <a:noFill/>
        </p:spPr>
        <p:txBody>
          <a:bodyPr wrap="square" rtlCol="0">
            <a:spAutoFit/>
          </a:bodyPr>
          <a:lstStyle/>
          <a:p>
            <a:r>
              <a:rPr lang="sk-SK" dirty="0" smtClean="0">
                <a:latin typeface="Calibri" pitchFamily="34" charset="0"/>
              </a:rPr>
              <a:t>Teória vychádza z presvedčenia, že vojna medzi štátmi môže byť odvrátená prostredníctvom hrozby použitia sily.</a:t>
            </a:r>
          </a:p>
          <a:p>
            <a:r>
              <a:rPr lang="sk-SK" dirty="0" smtClean="0">
                <a:latin typeface="Calibri" pitchFamily="34" charset="0"/>
              </a:rPr>
              <a:t>Prvým predpokladom účinnosti tejto teórie je racionalita tých, kto menom štátu rozhodujú – očakáva sa od nich, že  sa chcú vyhnúť vojne.</a:t>
            </a:r>
          </a:p>
          <a:p>
            <a:r>
              <a:rPr lang="sk-SK" dirty="0" smtClean="0">
                <a:latin typeface="Calibri" pitchFamily="34" charset="0"/>
              </a:rPr>
              <a:t>Druhým predpokladom je, že zbrane, tvoriace odstrašujúci potenciál majú takú ničivú silu, že žiadny politik sa neodhodlá k ozbrojenej agresii proti krajine, ktorá tieto zbrane vlastní.</a:t>
            </a:r>
          </a:p>
          <a:p>
            <a:r>
              <a:rPr lang="sk-SK" dirty="0" smtClean="0">
                <a:latin typeface="Calibri" pitchFamily="34" charset="0"/>
              </a:rPr>
              <a:t>Tretím predpokladom je , že vojna má nejakú alternatívu, t. z. že hrozba musí byť veľmi vážna a vierohodná a zároveň s tým musia existovať možné nevojenské riešenia stretu záujmov v bezpečnostných vzťahoch medzi štátmi alebo koalíciami.</a:t>
            </a:r>
            <a:endParaRPr lang="sk-SK" dirty="0">
              <a:latin typeface="Calibri" pitchFamily="34" charset="0"/>
            </a:endParaRPr>
          </a:p>
        </p:txBody>
      </p:sp>
      <p:sp>
        <p:nvSpPr>
          <p:cNvPr id="4" name="Zástupný symbol čísla snímky 3"/>
          <p:cNvSpPr>
            <a:spLocks noGrp="1"/>
          </p:cNvSpPr>
          <p:nvPr>
            <p:ph type="sldNum" sz="quarter" idx="12"/>
          </p:nvPr>
        </p:nvSpPr>
        <p:spPr/>
        <p:txBody>
          <a:bodyPr/>
          <a:lstStyle/>
          <a:p>
            <a:fld id="{3210CF32-EC82-4D68-AB57-48D40144F547}" type="slidenum">
              <a:rPr lang="sk-SK" smtClean="0"/>
              <a:pPr/>
              <a:t>14</a:t>
            </a:fld>
            <a:endParaRPr lang="sk-SK"/>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827584" y="1412776"/>
            <a:ext cx="7704856" cy="1754326"/>
          </a:xfrm>
          <a:prstGeom prst="rect">
            <a:avLst/>
          </a:prstGeom>
          <a:noFill/>
        </p:spPr>
        <p:txBody>
          <a:bodyPr wrap="square" rtlCol="0">
            <a:spAutoFit/>
          </a:bodyPr>
          <a:lstStyle/>
          <a:p>
            <a:r>
              <a:rPr lang="pl-PL" dirty="0" smtClean="0">
                <a:latin typeface="Calibri" panose="020F0502020204030204" pitchFamily="34" charset="0"/>
              </a:rPr>
              <a:t>na medzinarodné bezpečnostné vzťahy prihliada </a:t>
            </a:r>
            <a:r>
              <a:rPr lang="sk-SK" dirty="0" smtClean="0">
                <a:latin typeface="Calibri" panose="020F0502020204030204" pitchFamily="34" charset="0"/>
              </a:rPr>
              <a:t>ako </a:t>
            </a:r>
            <a:r>
              <a:rPr lang="sk-SK" dirty="0">
                <a:latin typeface="Calibri" panose="020F0502020204030204" pitchFamily="34" charset="0"/>
              </a:rPr>
              <a:t>na </a:t>
            </a:r>
            <a:r>
              <a:rPr lang="sk-SK" dirty="0" smtClean="0">
                <a:latin typeface="Calibri" panose="020F0502020204030204" pitchFamily="34" charset="0"/>
              </a:rPr>
              <a:t>výsledok bezpečnostnej spolupráce medzi štátmi, ktoré vo svojich vzájomných vzťahoch uprednostňujú ústretovosť a spoluprácu pred konfliktami a vojnami.</a:t>
            </a:r>
            <a:endParaRPr lang="sk-SK" dirty="0">
              <a:latin typeface="Calibri" panose="020F0502020204030204" pitchFamily="34" charset="0"/>
            </a:endParaRPr>
          </a:p>
          <a:p>
            <a:r>
              <a:rPr lang="sk-SK" dirty="0" smtClean="0">
                <a:latin typeface="Calibri" panose="020F0502020204030204" pitchFamily="34" charset="0"/>
              </a:rPr>
              <a:t>Liberalizmus vychádza z Kantovej teórie demokratického mieru, podľa ktorej vo vzťahoch medzi štátmi dominuje mier ako spôsob zaistenie života a blahobytu pre obyvateľov, čo je protikladom násilných riešení vzťahov medzi štátmi.</a:t>
            </a:r>
            <a:endParaRPr lang="sk-SK" dirty="0">
              <a:latin typeface="Calibri" panose="020F0502020204030204" pitchFamily="34" charset="0"/>
            </a:endParaRPr>
          </a:p>
        </p:txBody>
      </p:sp>
      <p:sp>
        <p:nvSpPr>
          <p:cNvPr id="3" name="BlokTextu 2"/>
          <p:cNvSpPr txBox="1"/>
          <p:nvPr/>
        </p:nvSpPr>
        <p:spPr>
          <a:xfrm>
            <a:off x="827584" y="3212976"/>
            <a:ext cx="7776864" cy="2585323"/>
          </a:xfrm>
          <a:prstGeom prst="rect">
            <a:avLst/>
          </a:prstGeom>
          <a:noFill/>
        </p:spPr>
        <p:txBody>
          <a:bodyPr wrap="square" rtlCol="0">
            <a:spAutoFit/>
          </a:bodyPr>
          <a:lstStyle/>
          <a:p>
            <a:r>
              <a:rPr lang="sk-SK" dirty="0" smtClean="0">
                <a:latin typeface="Calibri" panose="020F0502020204030204" pitchFamily="34" charset="0"/>
              </a:rPr>
              <a:t>Podľa </a:t>
            </a:r>
            <a:r>
              <a:rPr lang="sk-SK" dirty="0" err="1" smtClean="0">
                <a:latin typeface="Calibri" panose="020F0502020204030204" pitchFamily="34" charset="0"/>
              </a:rPr>
              <a:t>Karen</a:t>
            </a:r>
            <a:r>
              <a:rPr lang="sk-SK" dirty="0" smtClean="0">
                <a:latin typeface="Calibri" panose="020F0502020204030204" pitchFamily="34" charset="0"/>
              </a:rPr>
              <a:t> </a:t>
            </a:r>
            <a:r>
              <a:rPr lang="sk-SK" b="1" dirty="0" err="1">
                <a:latin typeface="Calibri" panose="020F0502020204030204" pitchFamily="34" charset="0"/>
              </a:rPr>
              <a:t>Mingst</a:t>
            </a:r>
            <a:r>
              <a:rPr lang="sk-SK" dirty="0">
                <a:latin typeface="Calibri" panose="020F0502020204030204" pitchFamily="34" charset="0"/>
              </a:rPr>
              <a:t> </a:t>
            </a:r>
            <a:r>
              <a:rPr lang="sk-SK" dirty="0" smtClean="0">
                <a:latin typeface="Calibri" panose="020F0502020204030204" pitchFamily="34" charset="0"/>
              </a:rPr>
              <a:t>uprednostňuje liberálno-idealistický prístup dve základné metódy odvrátenia hrozby vojny medzi štátmi: </a:t>
            </a:r>
            <a:r>
              <a:rPr lang="sk-SK" i="1" dirty="0" smtClean="0">
                <a:latin typeface="Calibri" panose="020F0502020204030204" pitchFamily="34" charset="0"/>
              </a:rPr>
              <a:t>kolektívnu bezpečnosť a kontrolu zbrojenia a odzbrojenia.</a:t>
            </a:r>
          </a:p>
          <a:p>
            <a:r>
              <a:rPr lang="sk-SK" b="1" i="1" u="sng" dirty="0" smtClean="0">
                <a:effectLst>
                  <a:outerShdw blurRad="38100" dist="38100" dir="2700000" algn="tl">
                    <a:srgbClr val="000000">
                      <a:alpha val="43137"/>
                    </a:srgbClr>
                  </a:outerShdw>
                </a:effectLst>
                <a:latin typeface="Calibri" panose="020F0502020204030204" pitchFamily="34" charset="0"/>
              </a:rPr>
              <a:t>kolektívna bezpečnosť  </a:t>
            </a:r>
            <a:r>
              <a:rPr lang="sk-SK" dirty="0" smtClean="0">
                <a:latin typeface="Calibri" panose="020F0502020204030204" pitchFamily="34" charset="0"/>
              </a:rPr>
              <a:t>vychádza z myšlienky</a:t>
            </a:r>
            <a:r>
              <a:rPr lang="sk-SK" dirty="0">
                <a:latin typeface="Calibri" panose="020F0502020204030204" pitchFamily="34" charset="0"/>
              </a:rPr>
              <a:t>, že </a:t>
            </a:r>
            <a:r>
              <a:rPr lang="sk-SK" dirty="0" smtClean="0">
                <a:latin typeface="Calibri" panose="020F0502020204030204" pitchFamily="34" charset="0"/>
              </a:rPr>
              <a:t>členovia určite skupiny štátov sa vyvarujú použitia sily vo vzájomných vzťahoch a zaviažu sa k obrane ktoréhokoľvek z nich, ktorý by bol napadnutý inou vonkajšou silou (NATO, Varšavská zmluva).</a:t>
            </a:r>
          </a:p>
          <a:p>
            <a:r>
              <a:rPr lang="sk-SK" b="1" i="1" u="sng" dirty="0" smtClean="0">
                <a:effectLst>
                  <a:outerShdw blurRad="38100" dist="38100" dir="2700000" algn="tl">
                    <a:srgbClr val="000000">
                      <a:alpha val="43137"/>
                    </a:srgbClr>
                  </a:outerShdw>
                </a:effectLst>
                <a:latin typeface="Calibri" panose="020F0502020204030204" pitchFamily="34" charset="0"/>
              </a:rPr>
              <a:t>kontrola zbrojenia a odzbrojenia</a:t>
            </a:r>
            <a:r>
              <a:rPr lang="sk-SK" dirty="0" smtClean="0">
                <a:latin typeface="Calibri" panose="020F0502020204030204" pitchFamily="34" charset="0"/>
              </a:rPr>
              <a:t> vychádza z predpokladu, že menej zbraní predstavuje viac bezpečnosti.</a:t>
            </a:r>
            <a:endParaRPr lang="sk-SK" b="1" i="1" u="sng" dirty="0" smtClean="0">
              <a:effectLst>
                <a:outerShdw blurRad="38100" dist="38100" dir="2700000" algn="tl">
                  <a:srgbClr val="000000">
                    <a:alpha val="43137"/>
                  </a:srgbClr>
                </a:outerShdw>
              </a:effectLst>
              <a:latin typeface="Calibri" panose="020F0502020204030204" pitchFamily="34" charset="0"/>
            </a:endParaRPr>
          </a:p>
        </p:txBody>
      </p:sp>
      <p:sp>
        <p:nvSpPr>
          <p:cNvPr id="4" name="BlokTextu 3"/>
          <p:cNvSpPr txBox="1"/>
          <p:nvPr/>
        </p:nvSpPr>
        <p:spPr>
          <a:xfrm>
            <a:off x="899592" y="836712"/>
            <a:ext cx="4320480" cy="461665"/>
          </a:xfrm>
          <a:prstGeom prst="rect">
            <a:avLst/>
          </a:prstGeom>
          <a:noFill/>
        </p:spPr>
        <p:txBody>
          <a:bodyPr wrap="square" rtlCol="0">
            <a:spAutoFit/>
          </a:bodyPr>
          <a:lstStyle/>
          <a:p>
            <a:r>
              <a:rPr lang="sk-SK" sz="2400" b="1" dirty="0" smtClean="0">
                <a:latin typeface="Calibri" panose="020F0502020204030204" pitchFamily="34" charset="0"/>
              </a:rPr>
              <a:t>Liberálno-idealistická teória</a:t>
            </a:r>
            <a:endParaRPr lang="sk-SK" sz="2400" b="1" dirty="0">
              <a:latin typeface="Calibri" panose="020F0502020204030204" pitchFamily="34" charset="0"/>
            </a:endParaRPr>
          </a:p>
        </p:txBody>
      </p:sp>
      <p:sp>
        <p:nvSpPr>
          <p:cNvPr id="5" name="Zástupný symbol čísla snímky 4"/>
          <p:cNvSpPr>
            <a:spLocks noGrp="1"/>
          </p:cNvSpPr>
          <p:nvPr>
            <p:ph type="sldNum" sz="quarter" idx="12"/>
          </p:nvPr>
        </p:nvSpPr>
        <p:spPr/>
        <p:txBody>
          <a:bodyPr/>
          <a:lstStyle/>
          <a:p>
            <a:fld id="{3210CF32-EC82-4D68-AB57-48D40144F547}" type="slidenum">
              <a:rPr lang="sk-SK" smtClean="0"/>
              <a:pPr/>
              <a:t>15</a:t>
            </a:fld>
            <a:endParaRPr lang="sk-SK"/>
          </a:p>
        </p:txBody>
      </p:sp>
    </p:spTree>
    <p:extLst>
      <p:ext uri="{BB962C8B-B14F-4D97-AF65-F5344CB8AC3E}">
        <p14:creationId xmlns:p14="http://schemas.microsoft.com/office/powerpoint/2010/main" val="61967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971600" y="1210974"/>
            <a:ext cx="6552728" cy="461665"/>
          </a:xfrm>
          <a:prstGeom prst="rect">
            <a:avLst/>
          </a:prstGeom>
          <a:noFill/>
        </p:spPr>
        <p:txBody>
          <a:bodyPr wrap="square" rtlCol="0">
            <a:spAutoFit/>
          </a:bodyPr>
          <a:lstStyle/>
          <a:p>
            <a:r>
              <a:rPr lang="sk-SK" sz="2400" b="1" dirty="0" smtClean="0">
                <a:latin typeface="Calibri" panose="020F0502020204030204" pitchFamily="34" charset="0"/>
              </a:rPr>
              <a:t>Teória sociálneho konštruktivizmu</a:t>
            </a:r>
            <a:endParaRPr lang="sk-SK" sz="2400" b="1" dirty="0">
              <a:latin typeface="Calibri" panose="020F0502020204030204" pitchFamily="34" charset="0"/>
            </a:endParaRPr>
          </a:p>
        </p:txBody>
      </p:sp>
      <p:sp>
        <p:nvSpPr>
          <p:cNvPr id="3" name="BlokTextu 2"/>
          <p:cNvSpPr txBox="1"/>
          <p:nvPr/>
        </p:nvSpPr>
        <p:spPr>
          <a:xfrm>
            <a:off x="755576" y="2161887"/>
            <a:ext cx="7704856" cy="3416320"/>
          </a:xfrm>
          <a:prstGeom prst="rect">
            <a:avLst/>
          </a:prstGeom>
          <a:noFill/>
        </p:spPr>
        <p:txBody>
          <a:bodyPr wrap="square" rtlCol="0">
            <a:spAutoFit/>
          </a:bodyPr>
          <a:lstStyle/>
          <a:p>
            <a:r>
              <a:rPr lang="sk-SK" dirty="0" smtClean="0">
                <a:latin typeface="Calibri" pitchFamily="34" charset="0"/>
              </a:rPr>
              <a:t>Konštruktivistický prístup k otázkam bezpečnosti a bezpečnostnej spolupráce sa vyznačuje v prvom rade pochybami o tom, že v medzinárodných bezpečnostných vzťahoch existujú pevné a nemenné kvázi prirodzené.</a:t>
            </a:r>
          </a:p>
          <a:p>
            <a:r>
              <a:rPr lang="sk-SK" dirty="0" smtClean="0">
                <a:latin typeface="Calibri" pitchFamily="34" charset="0"/>
              </a:rPr>
              <a:t>Odmietajú názor, že chovanie štátov a ďalších činiteľov bezpečnostnej politiky by bolo </a:t>
            </a:r>
            <a:r>
              <a:rPr lang="sk-SK" dirty="0" err="1" smtClean="0">
                <a:latin typeface="Calibri" pitchFamily="34" charset="0"/>
              </a:rPr>
              <a:t>predom</a:t>
            </a:r>
            <a:r>
              <a:rPr lang="sk-SK" dirty="0" smtClean="0">
                <a:latin typeface="Calibri" pitchFamily="34" charset="0"/>
              </a:rPr>
              <a:t> dané nejakými zákonmi mechanickej povahy.</a:t>
            </a:r>
          </a:p>
          <a:p>
            <a:r>
              <a:rPr lang="sk-SK" dirty="0" smtClean="0">
                <a:latin typeface="Calibri" pitchFamily="34" charset="0"/>
              </a:rPr>
              <a:t>Zastávajú názor, že medzinárodné bezpečnostné vzťahy sú závislé na interpretácii aktérov a sú teda sociálne konštruované. </a:t>
            </a:r>
          </a:p>
          <a:p>
            <a:r>
              <a:rPr lang="sk-SK" dirty="0" smtClean="0">
                <a:latin typeface="Calibri" pitchFamily="34" charset="0"/>
              </a:rPr>
              <a:t>Na štruktúry v medzinárodných bezpečnostných vzťahoch  a na chovanie štátov nazerajú ako na ovplyvniteľné a premenlivé javy. Jednanie štátov môže mať väčší alebo menší vplyv na medzinárodné bezpečnostné štruktúry. Na základe toho potom dochádza k viac či menej výrazným zmenám medzinárodného bezpečnostného prostredia.</a:t>
            </a:r>
            <a:endParaRPr lang="sk-SK" dirty="0">
              <a:latin typeface="Calibri" pitchFamily="34" charset="0"/>
            </a:endParaRPr>
          </a:p>
        </p:txBody>
      </p:sp>
      <p:sp>
        <p:nvSpPr>
          <p:cNvPr id="4" name="Zástupný symbol čísla snímky 3"/>
          <p:cNvSpPr>
            <a:spLocks noGrp="1"/>
          </p:cNvSpPr>
          <p:nvPr>
            <p:ph type="sldNum" sz="quarter" idx="12"/>
          </p:nvPr>
        </p:nvSpPr>
        <p:spPr/>
        <p:txBody>
          <a:bodyPr/>
          <a:lstStyle/>
          <a:p>
            <a:fld id="{3210CF32-EC82-4D68-AB57-48D40144F547}" type="slidenum">
              <a:rPr lang="sk-SK" smtClean="0"/>
              <a:pPr/>
              <a:t>16</a:t>
            </a:fld>
            <a:endParaRPr lang="sk-SK"/>
          </a:p>
        </p:txBody>
      </p:sp>
    </p:spTree>
    <p:extLst>
      <p:ext uri="{BB962C8B-B14F-4D97-AF65-F5344CB8AC3E}">
        <p14:creationId xmlns:p14="http://schemas.microsoft.com/office/powerpoint/2010/main" val="68664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467544" y="2211829"/>
            <a:ext cx="8352928" cy="2585323"/>
          </a:xfrm>
          <a:prstGeom prst="rect">
            <a:avLst/>
          </a:prstGeom>
          <a:noFill/>
        </p:spPr>
        <p:txBody>
          <a:bodyPr wrap="square" rtlCol="0">
            <a:spAutoFit/>
          </a:bodyPr>
          <a:lstStyle/>
          <a:p>
            <a:r>
              <a:rPr lang="sk-SK" dirty="0" smtClean="0">
                <a:latin typeface="Calibri" pitchFamily="34" charset="0"/>
              </a:rPr>
              <a:t>Kritická teória so svojou metodológiou je produktom viery, že svet a medzinárodné vzťahy naopak, nemôžu byť analyzované len vedeckými prostriedkami (aké sa používajú v spoločenských vedách) , lebo samotná povaha vedy spochybňuje ich existenciu. Kritická teória je teda založená na objektívnej ontológii (svet je tu, aký je – čo znamená využívanie daných faktov), a na subjektívnej </a:t>
            </a:r>
            <a:r>
              <a:rPr lang="sk-SK" dirty="0" err="1" smtClean="0">
                <a:latin typeface="Calibri" pitchFamily="34" charset="0"/>
              </a:rPr>
              <a:t>epistemológii</a:t>
            </a:r>
            <a:r>
              <a:rPr lang="sk-SK" dirty="0" smtClean="0">
                <a:latin typeface="Calibri" pitchFamily="34" charset="0"/>
              </a:rPr>
              <a:t> (neuznáva absolútnu a univerzálnu objektivitu vedeckého poznania), čo sa premieta napríklad aj do kontradikcie medzi univerzálnymi a súkromnými záujmami v modernom štáte a ktorá vedie k </a:t>
            </a:r>
            <a:r>
              <a:rPr lang="sk-SK" dirty="0" err="1" smtClean="0">
                <a:latin typeface="Calibri" pitchFamily="34" charset="0"/>
              </a:rPr>
              <a:t>intersociálnemu</a:t>
            </a:r>
            <a:r>
              <a:rPr lang="sk-SK" dirty="0" smtClean="0">
                <a:latin typeface="Calibri" pitchFamily="34" charset="0"/>
              </a:rPr>
              <a:t> odcudzeniu, permanentnej hrozbe vojny a sociálnemu vylúčeniu. </a:t>
            </a:r>
            <a:endParaRPr lang="sk-SK" dirty="0">
              <a:latin typeface="Calibri" pitchFamily="34" charset="0"/>
            </a:endParaRPr>
          </a:p>
        </p:txBody>
      </p:sp>
      <p:sp>
        <p:nvSpPr>
          <p:cNvPr id="3" name="BlokTextu 2"/>
          <p:cNvSpPr txBox="1"/>
          <p:nvPr/>
        </p:nvSpPr>
        <p:spPr>
          <a:xfrm>
            <a:off x="611560" y="1491749"/>
            <a:ext cx="3816424" cy="461665"/>
          </a:xfrm>
          <a:prstGeom prst="rect">
            <a:avLst/>
          </a:prstGeom>
          <a:noFill/>
        </p:spPr>
        <p:txBody>
          <a:bodyPr wrap="square" rtlCol="0">
            <a:spAutoFit/>
          </a:bodyPr>
          <a:lstStyle/>
          <a:p>
            <a:r>
              <a:rPr lang="sk-SK" sz="2400" b="1" dirty="0" smtClean="0">
                <a:latin typeface="Calibri" pitchFamily="34" charset="0"/>
              </a:rPr>
              <a:t>Kritická teória</a:t>
            </a:r>
            <a:endParaRPr lang="sk-SK" sz="2400" dirty="0">
              <a:latin typeface="Calibri" pitchFamily="34" charset="0"/>
            </a:endParaRPr>
          </a:p>
        </p:txBody>
      </p:sp>
      <p:sp>
        <p:nvSpPr>
          <p:cNvPr id="4" name="Zástupný symbol čísla snímky 3"/>
          <p:cNvSpPr>
            <a:spLocks noGrp="1"/>
          </p:cNvSpPr>
          <p:nvPr>
            <p:ph type="sldNum" sz="quarter" idx="12"/>
          </p:nvPr>
        </p:nvSpPr>
        <p:spPr/>
        <p:txBody>
          <a:bodyPr/>
          <a:lstStyle/>
          <a:p>
            <a:fld id="{3210CF32-EC82-4D68-AB57-48D40144F547}" type="slidenum">
              <a:rPr lang="sk-SK" smtClean="0"/>
              <a:pPr/>
              <a:t>17</a:t>
            </a:fld>
            <a:endParaRPr lang="sk-SK"/>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11560" y="1196752"/>
            <a:ext cx="7992888" cy="4462760"/>
          </a:xfrm>
          <a:prstGeom prst="rect">
            <a:avLst/>
          </a:prstGeom>
          <a:noFill/>
        </p:spPr>
        <p:txBody>
          <a:bodyPr wrap="square" rtlCol="0">
            <a:spAutoFit/>
          </a:bodyPr>
          <a:lstStyle/>
          <a:p>
            <a:r>
              <a:rPr lang="sk-SK" dirty="0" smtClean="0">
                <a:latin typeface="Calibri" pitchFamily="34" charset="0"/>
              </a:rPr>
              <a:t>Konštruktivistické chápanie medzinárodných bezpečnostných vzťahov spočíva na dvoch základných prvkoch:</a:t>
            </a:r>
          </a:p>
          <a:p>
            <a:pPr>
              <a:buFont typeface="Wingdings" pitchFamily="2" charset="2"/>
              <a:buChar char="Ø"/>
            </a:pPr>
            <a:r>
              <a:rPr lang="sk-SK" dirty="0" smtClean="0">
                <a:latin typeface="Calibri" pitchFamily="34" charset="0"/>
              </a:rPr>
              <a:t> prvým sú </a:t>
            </a:r>
            <a:r>
              <a:rPr lang="sk-SK" sz="2000" b="1" dirty="0" smtClean="0">
                <a:effectLst>
                  <a:outerShdw blurRad="38100" dist="38100" dir="2700000" algn="tl">
                    <a:srgbClr val="000000">
                      <a:alpha val="43137"/>
                    </a:srgbClr>
                  </a:outerShdw>
                </a:effectLst>
                <a:latin typeface="Calibri" pitchFamily="34" charset="0"/>
              </a:rPr>
              <a:t>štruktúry</a:t>
            </a:r>
            <a:r>
              <a:rPr lang="sk-SK" dirty="0" smtClean="0">
                <a:latin typeface="Calibri" pitchFamily="34" charset="0"/>
              </a:rPr>
              <a:t>, ktoré štátom a bezpečnostným spoločenstvám dávajú možnosť, aby zmierňovali medzinárodné napätie a rozširovali priestor pre neagresívne chovanie,</a:t>
            </a:r>
          </a:p>
          <a:p>
            <a:pPr>
              <a:buFont typeface="Wingdings" pitchFamily="2" charset="2"/>
              <a:buChar char="Ø"/>
            </a:pPr>
            <a:r>
              <a:rPr lang="sk-SK" dirty="0" smtClean="0">
                <a:latin typeface="Calibri" pitchFamily="34" charset="0"/>
              </a:rPr>
              <a:t> druhým prvkom sú </a:t>
            </a:r>
            <a:r>
              <a:rPr lang="sk-SK" sz="2400" b="1" dirty="0" smtClean="0">
                <a:effectLst>
                  <a:outerShdw blurRad="38100" dist="38100" dir="2700000" algn="tl">
                    <a:srgbClr val="000000">
                      <a:alpha val="43137"/>
                    </a:srgbClr>
                  </a:outerShdw>
                </a:effectLst>
                <a:latin typeface="Calibri" pitchFamily="34" charset="0"/>
              </a:rPr>
              <a:t>činitelia bezpečnostnej politiky </a:t>
            </a:r>
            <a:r>
              <a:rPr lang="sk-SK" dirty="0" smtClean="0">
                <a:latin typeface="Calibri" pitchFamily="34" charset="0"/>
              </a:rPr>
              <a:t>(najčastejšie štáty) - tie vytvárajú a ovplyvňujú štruktúry a nástroje jednania, ktoré sú alternatívou na súperenie a na sklony o získanie prevahy. Medzinárodné štruktúry sú konštruované a využívané s cieľom presadzovať pozitívne zmeny konštitutívnych i regulatívnych noriem medzinárodných bezpečnostných vzťahov.</a:t>
            </a:r>
          </a:p>
          <a:p>
            <a:endParaRPr lang="sk-SK" dirty="0" smtClean="0">
              <a:latin typeface="Calibri" pitchFamily="34" charset="0"/>
            </a:endParaRPr>
          </a:p>
          <a:p>
            <a:r>
              <a:rPr lang="sk-SK" dirty="0" smtClean="0">
                <a:latin typeface="Calibri" pitchFamily="34" charset="0"/>
              </a:rPr>
              <a:t>Konštruktivisti odporúčajú </a:t>
            </a:r>
            <a:r>
              <a:rPr lang="sk-SK" sz="2400" b="1" dirty="0" smtClean="0">
                <a:effectLst>
                  <a:outerShdw blurRad="38100" dist="38100" dir="2700000" algn="tl">
                    <a:srgbClr val="000000">
                      <a:alpha val="43137"/>
                    </a:srgbClr>
                  </a:outerShdw>
                </a:effectLst>
                <a:latin typeface="Calibri" pitchFamily="34" charset="0"/>
              </a:rPr>
              <a:t>bezpečnostnú kultúru</a:t>
            </a:r>
            <a:r>
              <a:rPr lang="sk-SK" dirty="0" smtClean="0">
                <a:latin typeface="Calibri" pitchFamily="34" charset="0"/>
              </a:rPr>
              <a:t>, ktorú chápu ako súbor hodnôt, noriem a praktických opatrení pre teoretickú i praktickú činnosť v oblasti bezpečnosti. Chápu ju ako stabilizujúcu štruktúru, ktorá je výsledkom vzájomného ovplyvňovania bezpečnostných diškurzov.</a:t>
            </a:r>
            <a:endParaRPr lang="sk-SK" dirty="0">
              <a:latin typeface="Calibri"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18</a:t>
            </a:fld>
            <a:endParaRPr lang="sk-SK"/>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3635896" y="2708920"/>
            <a:ext cx="1728192" cy="646331"/>
          </a:xfrm>
          <a:prstGeom prst="rect">
            <a:avLst/>
          </a:prstGeom>
          <a:noFill/>
        </p:spPr>
        <p:txBody>
          <a:bodyPr wrap="square" rtlCol="0">
            <a:spAutoFit/>
          </a:bodyPr>
          <a:lstStyle/>
          <a:p>
            <a:r>
              <a:rPr lang="sk-SK" sz="3600" b="1" dirty="0" smtClean="0">
                <a:effectLst>
                  <a:outerShdw blurRad="38100" dist="38100" dir="2700000" algn="tl">
                    <a:srgbClr val="000000">
                      <a:alpha val="43137"/>
                    </a:srgbClr>
                  </a:outerShdw>
                </a:effectLst>
                <a:latin typeface="Calibri" pitchFamily="34" charset="0"/>
              </a:rPr>
              <a:t>Záver</a:t>
            </a:r>
            <a:endParaRPr lang="sk-SK" sz="3600" b="1" dirty="0">
              <a:effectLst>
                <a:outerShdw blurRad="38100" dist="38100" dir="2700000" algn="tl">
                  <a:srgbClr val="000000">
                    <a:alpha val="43137"/>
                  </a:srgbClr>
                </a:outerShdw>
              </a:effectLst>
              <a:latin typeface="Calibri"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19</a:t>
            </a:fld>
            <a:endParaRPr lang="sk-S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467544" y="332656"/>
            <a:ext cx="8352928" cy="1138773"/>
          </a:xfrm>
          <a:prstGeom prst="rect">
            <a:avLst/>
          </a:prstGeom>
          <a:noFill/>
        </p:spPr>
        <p:txBody>
          <a:bodyPr wrap="square" rtlCol="0">
            <a:spAutoFit/>
          </a:bodyPr>
          <a:lstStyle/>
          <a:p>
            <a:r>
              <a:rPr lang="sk-SK" sz="1700" dirty="0">
                <a:latin typeface="Calibri" panose="020F0502020204030204" pitchFamily="34" charset="0"/>
              </a:rPr>
              <a:t>Rozsah predmetu: </a:t>
            </a:r>
            <a:r>
              <a:rPr lang="sk-SK" sz="1700" dirty="0" smtClean="0">
                <a:latin typeface="Calibri" panose="020F0502020204030204" pitchFamily="34" charset="0"/>
              </a:rPr>
              <a:t>56 </a:t>
            </a:r>
            <a:r>
              <a:rPr lang="sk-SK" sz="1700" dirty="0">
                <a:latin typeface="Calibri" panose="020F0502020204030204" pitchFamily="34" charset="0"/>
              </a:rPr>
              <a:t>hodín kontaktných, z toho  </a:t>
            </a:r>
            <a:r>
              <a:rPr lang="sk-SK" sz="1700" dirty="0" smtClean="0">
                <a:latin typeface="Calibri" panose="020F0502020204030204" pitchFamily="34" charset="0"/>
              </a:rPr>
              <a:t>28 </a:t>
            </a:r>
            <a:r>
              <a:rPr lang="sk-SK" sz="1700" dirty="0">
                <a:latin typeface="Calibri" panose="020F0502020204030204" pitchFamily="34" charset="0"/>
              </a:rPr>
              <a:t>hod. </a:t>
            </a:r>
            <a:r>
              <a:rPr lang="sk-SK" sz="1700" dirty="0" smtClean="0">
                <a:latin typeface="Calibri" panose="020F0502020204030204" pitchFamily="34" charset="0"/>
              </a:rPr>
              <a:t>P a 24 hod. cvičenia a 4 </a:t>
            </a:r>
            <a:r>
              <a:rPr lang="sk-SK" sz="1700" dirty="0">
                <a:latin typeface="Calibri" panose="020F0502020204030204" pitchFamily="34" charset="0"/>
              </a:rPr>
              <a:t>hodiny ZPP</a:t>
            </a:r>
          </a:p>
          <a:p>
            <a:r>
              <a:rPr lang="sk-SK" sz="1700" dirty="0">
                <a:latin typeface="Calibri" panose="020F0502020204030204" pitchFamily="34" charset="0"/>
              </a:rPr>
              <a:t>Prezentácia problematiky na cvičeniach: známka sa započíta do záverečnej písomnej </a:t>
            </a:r>
            <a:r>
              <a:rPr lang="sk-SK" sz="1700" dirty="0" smtClean="0">
                <a:latin typeface="Calibri" panose="020F0502020204030204" pitchFamily="34" charset="0"/>
              </a:rPr>
              <a:t>práce.</a:t>
            </a:r>
            <a:endParaRPr lang="sk-SK" sz="1700" dirty="0">
              <a:latin typeface="Calibri" panose="020F0502020204030204" pitchFamily="34" charset="0"/>
            </a:endParaRPr>
          </a:p>
          <a:p>
            <a:r>
              <a:rPr lang="sk-SK" sz="1700" dirty="0">
                <a:latin typeface="Calibri" panose="020F0502020204030204" pitchFamily="34" charset="0"/>
              </a:rPr>
              <a:t>Podmienky pre ukončenie predmetu: záverečná písomná </a:t>
            </a:r>
            <a:r>
              <a:rPr lang="sk-SK" sz="1700" dirty="0" smtClean="0">
                <a:latin typeface="Calibri" panose="020F0502020204030204" pitchFamily="34" charset="0"/>
              </a:rPr>
              <a:t>práca a ústna skúška.</a:t>
            </a:r>
            <a:endParaRPr lang="sk-SK" sz="1700" dirty="0">
              <a:latin typeface="Calibri" panose="020F0502020204030204" pitchFamily="34" charset="0"/>
            </a:endParaRPr>
          </a:p>
          <a:p>
            <a:r>
              <a:rPr lang="sk-SK" sz="1700" dirty="0" smtClean="0">
                <a:latin typeface="Calibri" panose="020F0502020204030204" pitchFamily="34" charset="0"/>
              </a:rPr>
              <a:t>Počet kreditov </a:t>
            </a:r>
            <a:r>
              <a:rPr lang="sk-SK" sz="1700" dirty="0">
                <a:latin typeface="Calibri" panose="020F0502020204030204" pitchFamily="34" charset="0"/>
              </a:rPr>
              <a:t>z</a:t>
            </a:r>
            <a:r>
              <a:rPr lang="sk-SK" sz="1700" dirty="0" smtClean="0">
                <a:latin typeface="Calibri" panose="020F0502020204030204" pitchFamily="34" charset="0"/>
              </a:rPr>
              <a:t>a </a:t>
            </a:r>
            <a:r>
              <a:rPr lang="sk-SK" sz="1700" dirty="0" smtClean="0">
                <a:latin typeface="Calibri" panose="020F0502020204030204" pitchFamily="34" charset="0"/>
              </a:rPr>
              <a:t>predmet: 6</a:t>
            </a:r>
            <a:endParaRPr lang="sk-SK" sz="1700" dirty="0">
              <a:latin typeface="Calibri" panose="020F0502020204030204" pitchFamily="34" charset="0"/>
            </a:endParaRPr>
          </a:p>
        </p:txBody>
      </p:sp>
      <p:graphicFrame>
        <p:nvGraphicFramePr>
          <p:cNvPr id="5" name="Tabuľka 4"/>
          <p:cNvGraphicFramePr>
            <a:graphicFrameLocks noGrp="1"/>
          </p:cNvGraphicFramePr>
          <p:nvPr>
            <p:extLst>
              <p:ext uri="{D42A27DB-BD31-4B8C-83A1-F6EECF244321}">
                <p14:modId xmlns:p14="http://schemas.microsoft.com/office/powerpoint/2010/main" val="3106585113"/>
              </p:ext>
            </p:extLst>
          </p:nvPr>
        </p:nvGraphicFramePr>
        <p:xfrm>
          <a:off x="1475656" y="1988840"/>
          <a:ext cx="5359227" cy="4119921"/>
        </p:xfrm>
        <a:graphic>
          <a:graphicData uri="http://schemas.openxmlformats.org/drawingml/2006/table">
            <a:tbl>
              <a:tblPr>
                <a:tableStyleId>{5C22544A-7EE6-4342-B048-85BDC9FD1C3A}</a:tableStyleId>
              </a:tblPr>
              <a:tblGrid>
                <a:gridCol w="654299">
                  <a:extLst>
                    <a:ext uri="{9D8B030D-6E8A-4147-A177-3AD203B41FA5}">
                      <a16:colId xmlns:a16="http://schemas.microsoft.com/office/drawing/2014/main" val="20000"/>
                    </a:ext>
                  </a:extLst>
                </a:gridCol>
                <a:gridCol w="482115">
                  <a:extLst>
                    <a:ext uri="{9D8B030D-6E8A-4147-A177-3AD203B41FA5}">
                      <a16:colId xmlns:a16="http://schemas.microsoft.com/office/drawing/2014/main" val="20001"/>
                    </a:ext>
                  </a:extLst>
                </a:gridCol>
                <a:gridCol w="4222813">
                  <a:extLst>
                    <a:ext uri="{9D8B030D-6E8A-4147-A177-3AD203B41FA5}">
                      <a16:colId xmlns:a16="http://schemas.microsoft.com/office/drawing/2014/main" val="20002"/>
                    </a:ext>
                  </a:extLst>
                </a:gridCol>
              </a:tblGrid>
              <a:tr h="292034">
                <a:tc>
                  <a:txBody>
                    <a:bodyPr/>
                    <a:lstStyle/>
                    <a:p>
                      <a:pPr algn="ctr" fontAlgn="b"/>
                      <a:r>
                        <a:rPr lang="sk-SK" sz="1600" b="1" u="none" strike="noStrike" dirty="0">
                          <a:effectLst/>
                          <a:latin typeface="Calibri" panose="020F0502020204030204" pitchFamily="34" charset="0"/>
                        </a:rPr>
                        <a:t>T1/1</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dirty="0" smtClean="0">
                          <a:effectLst/>
                          <a:latin typeface="Calibri" panose="020F0502020204030204" pitchFamily="34" charset="0"/>
                        </a:rPr>
                        <a:t>2h</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Úvod do medzinárodnej bezpečnosti</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92034">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92034">
                <a:tc>
                  <a:txBody>
                    <a:bodyPr/>
                    <a:lstStyle/>
                    <a:p>
                      <a:pPr algn="ctr" fontAlgn="b"/>
                      <a:r>
                        <a:rPr lang="sk-SK" sz="1600" b="1" u="none" strike="noStrike" dirty="0">
                          <a:effectLst/>
                          <a:latin typeface="Calibri" panose="020F0502020204030204" pitchFamily="34" charset="0"/>
                        </a:rPr>
                        <a:t>T2/1</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dirty="0" smtClean="0">
                          <a:effectLst/>
                          <a:latin typeface="Calibri" panose="020F0502020204030204" pitchFamily="34" charset="0"/>
                        </a:rPr>
                        <a:t>2h</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Súčasné problémy ľudstva</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92034">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92034">
                <a:tc>
                  <a:txBody>
                    <a:bodyPr/>
                    <a:lstStyle/>
                    <a:p>
                      <a:pPr algn="ctr" fontAlgn="b"/>
                      <a:r>
                        <a:rPr lang="sk-SK" sz="1600" b="1" u="none" strike="noStrike" dirty="0">
                          <a:effectLst/>
                          <a:latin typeface="Calibri" panose="020F0502020204030204" pitchFamily="34" charset="0"/>
                        </a:rPr>
                        <a:t>T3/1</a:t>
                      </a:r>
                      <a:endParaRPr lang="sk-SK"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sk-SK" sz="1600" b="1" i="0" u="none" strike="noStrike" dirty="0" smtClean="0">
                          <a:solidFill>
                            <a:schemeClr val="dk1"/>
                          </a:solidFill>
                          <a:effectLst/>
                          <a:latin typeface="Calibri" panose="020F0502020204030204" pitchFamily="34" charset="0"/>
                        </a:rPr>
                        <a:t>2+2</a:t>
                      </a:r>
                      <a:endParaRPr lang="sk-SK"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sk-SK" sz="1600" b="1" u="none" strike="noStrike" dirty="0" smtClean="0">
                          <a:effectLst/>
                          <a:latin typeface="Calibri" panose="020F0502020204030204" pitchFamily="34" charset="0"/>
                        </a:rPr>
                        <a:t>Aktéri </a:t>
                      </a:r>
                      <a:r>
                        <a:rPr lang="sk-SK" sz="1600" b="1" u="none" strike="noStrike" dirty="0">
                          <a:effectLst/>
                          <a:latin typeface="Calibri" panose="020F0502020204030204" pitchFamily="34" charset="0"/>
                        </a:rPr>
                        <a:t>svetovej </a:t>
                      </a:r>
                      <a:r>
                        <a:rPr lang="sk-SK" sz="1600" b="1" u="none" strike="noStrike" dirty="0" smtClean="0">
                          <a:effectLst/>
                          <a:latin typeface="Calibri" panose="020F0502020204030204" pitchFamily="34" charset="0"/>
                        </a:rPr>
                        <a:t>politiky (USA, RF, Čína) 2 hod. cvičenie</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92034">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92034">
                <a:tc>
                  <a:txBody>
                    <a:bodyPr/>
                    <a:lstStyle/>
                    <a:p>
                      <a:pPr algn="ctr" fontAlgn="b"/>
                      <a:r>
                        <a:rPr lang="sk-SK" sz="1600" b="1" u="none" strike="noStrike">
                          <a:effectLst/>
                          <a:latin typeface="Calibri" panose="020F0502020204030204" pitchFamily="34" charset="0"/>
                        </a:rPr>
                        <a:t>T4/1</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i="0" u="none" strike="noStrike" dirty="0" smtClean="0">
                          <a:solidFill>
                            <a:schemeClr val="dk1"/>
                          </a:solidFill>
                          <a:effectLst/>
                          <a:latin typeface="Calibri" panose="020F0502020204030204" pitchFamily="34" charset="0"/>
                        </a:rPr>
                        <a:t>2+2</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l-PL" sz="1600" b="1" u="none" strike="noStrike" dirty="0">
                          <a:effectLst/>
                          <a:latin typeface="Calibri" panose="020F0502020204030204" pitchFamily="34" charset="0"/>
                        </a:rPr>
                        <a:t>OSN a zaistenie medzinárodnej bezpečnosti</a:t>
                      </a:r>
                      <a:endParaRPr lang="pl-PL"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92034">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Význam diplomacie pre medzinárodnú </a:t>
                      </a:r>
                      <a:r>
                        <a:rPr lang="sk-SK" sz="1600" b="1" u="none" strike="noStrike" dirty="0" smtClean="0">
                          <a:effectLst/>
                          <a:latin typeface="Calibri" panose="020F0502020204030204" pitchFamily="34" charset="0"/>
                        </a:rPr>
                        <a:t>bezpečnosť,  2 hod. cvičenie</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92034">
                <a:tc>
                  <a:txBody>
                    <a:bodyPr/>
                    <a:lstStyle/>
                    <a:p>
                      <a:pPr algn="l"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92034">
                <a:tc>
                  <a:txBody>
                    <a:bodyPr/>
                    <a:lstStyle/>
                    <a:p>
                      <a:pPr algn="ctr" fontAlgn="b"/>
                      <a:r>
                        <a:rPr lang="sk-SK" sz="1600" b="1" u="none" strike="noStrike" dirty="0">
                          <a:effectLst/>
                          <a:latin typeface="Calibri" panose="020F0502020204030204" pitchFamily="34" charset="0"/>
                        </a:rPr>
                        <a:t>T5/1</a:t>
                      </a:r>
                      <a:endParaRPr lang="sk-SK" sz="16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sk-SK" sz="1600" b="1" u="none" strike="noStrike" dirty="0" smtClean="0">
                          <a:effectLst/>
                          <a:latin typeface="Calibri" panose="020F0502020204030204" pitchFamily="34" charset="0"/>
                        </a:rPr>
                        <a:t>2h</a:t>
                      </a:r>
                      <a:endParaRPr lang="sk-SK" sz="16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sk-SK" sz="1600" b="1" u="none" strike="noStrike" dirty="0">
                          <a:effectLst/>
                          <a:latin typeface="Calibri" panose="020F0502020204030204" pitchFamily="34" charset="0"/>
                        </a:rPr>
                        <a:t>Globalizácia a jej vplyv na medzinárodnú bezpečnosť</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92034">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a:effectLst/>
                          <a:latin typeface="Calibri" panose="020F0502020204030204" pitchFamily="34" charset="0"/>
                        </a:rPr>
                        <a:t> </a:t>
                      </a:r>
                      <a:endParaRPr lang="sk-SK"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 </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92034">
                <a:tc>
                  <a:txBody>
                    <a:bodyPr/>
                    <a:lstStyle/>
                    <a:p>
                      <a:pPr algn="ctr" fontAlgn="b"/>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sk-SK" sz="1600" b="1" u="none" strike="noStrike" dirty="0" smtClean="0">
                          <a:effectLst/>
                          <a:latin typeface="Calibri" panose="020F0502020204030204" pitchFamily="34" charset="0"/>
                        </a:rPr>
                        <a:t>2h</a:t>
                      </a:r>
                      <a:endParaRPr lang="sk-S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sk-SK" sz="1600" b="1" u="none" strike="noStrike" dirty="0">
                          <a:effectLst/>
                          <a:latin typeface="Calibri" panose="020F0502020204030204" pitchFamily="34" charset="0"/>
                        </a:rPr>
                        <a:t>Záverečná písomná práca</a:t>
                      </a:r>
                      <a:endParaRPr lang="sk-S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bl>
          </a:graphicData>
        </a:graphic>
      </p:graphicFrame>
      <p:sp>
        <p:nvSpPr>
          <p:cNvPr id="2" name="Zástupný symbol čísla snímky 1"/>
          <p:cNvSpPr>
            <a:spLocks noGrp="1"/>
          </p:cNvSpPr>
          <p:nvPr>
            <p:ph type="sldNum" sz="quarter" idx="12"/>
          </p:nvPr>
        </p:nvSpPr>
        <p:spPr/>
        <p:txBody>
          <a:bodyPr/>
          <a:lstStyle/>
          <a:p>
            <a:fld id="{3210CF32-EC82-4D68-AB57-48D40144F547}" type="slidenum">
              <a:rPr lang="sk-SK" smtClean="0"/>
              <a:pPr/>
              <a:t>2</a:t>
            </a:fld>
            <a:endParaRPr lang="sk-SK"/>
          </a:p>
        </p:txBody>
      </p:sp>
    </p:spTree>
    <p:extLst>
      <p:ext uri="{BB962C8B-B14F-4D97-AF65-F5344CB8AC3E}">
        <p14:creationId xmlns:p14="http://schemas.microsoft.com/office/powerpoint/2010/main" val="223858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831071" y="1556792"/>
            <a:ext cx="7632848" cy="3693319"/>
          </a:xfrm>
          <a:prstGeom prst="rect">
            <a:avLst/>
          </a:prstGeom>
          <a:noFill/>
        </p:spPr>
        <p:txBody>
          <a:bodyPr wrap="square" rtlCol="0">
            <a:spAutoFit/>
          </a:bodyPr>
          <a:lstStyle/>
          <a:p>
            <a:r>
              <a:rPr lang="sk-SK" dirty="0" smtClean="0">
                <a:latin typeface="Calibri" panose="020F0502020204030204" pitchFamily="34" charset="0"/>
              </a:rPr>
              <a:t>Základná literatúra:</a:t>
            </a:r>
          </a:p>
          <a:p>
            <a:endParaRPr lang="sk-SK" dirty="0" smtClean="0">
              <a:latin typeface="Calibri" panose="020F0502020204030204" pitchFamily="34" charset="0"/>
            </a:endParaRPr>
          </a:p>
          <a:p>
            <a:r>
              <a:rPr lang="sk-SK" dirty="0" smtClean="0">
                <a:latin typeface="Calibri" panose="020F0502020204030204" pitchFamily="34" charset="0"/>
              </a:rPr>
              <a:t>EICHLER, J.: </a:t>
            </a:r>
            <a:r>
              <a:rPr lang="sk-SK" dirty="0" err="1" smtClean="0">
                <a:latin typeface="Calibri" panose="020F0502020204030204" pitchFamily="34" charset="0"/>
              </a:rPr>
              <a:t>Mezinárodní</a:t>
            </a:r>
            <a:r>
              <a:rPr lang="sk-SK" dirty="0" smtClean="0">
                <a:latin typeface="Calibri" panose="020F0502020204030204" pitchFamily="34" charset="0"/>
              </a:rPr>
              <a:t> </a:t>
            </a:r>
            <a:r>
              <a:rPr lang="sk-SK" dirty="0" err="1" smtClean="0">
                <a:latin typeface="Calibri" panose="020F0502020204030204" pitchFamily="34" charset="0"/>
              </a:rPr>
              <a:t>bezpečnost</a:t>
            </a:r>
            <a:r>
              <a:rPr lang="sk-SK" dirty="0" smtClean="0">
                <a:latin typeface="Calibri" panose="020F0502020204030204" pitchFamily="34" charset="0"/>
              </a:rPr>
              <a:t> na </a:t>
            </a:r>
            <a:r>
              <a:rPr lang="sk-SK" dirty="0" err="1" smtClean="0">
                <a:latin typeface="Calibri" panose="020F0502020204030204" pitchFamily="34" charset="0"/>
              </a:rPr>
              <a:t>počátku</a:t>
            </a:r>
            <a:r>
              <a:rPr lang="sk-SK" dirty="0" smtClean="0">
                <a:latin typeface="Calibri" panose="020F0502020204030204" pitchFamily="34" charset="0"/>
              </a:rPr>
              <a:t> 21. </a:t>
            </a:r>
            <a:r>
              <a:rPr lang="sk-SK" dirty="0" err="1" smtClean="0">
                <a:latin typeface="Calibri" panose="020F0502020204030204" pitchFamily="34" charset="0"/>
              </a:rPr>
              <a:t>století</a:t>
            </a:r>
            <a:r>
              <a:rPr lang="sk-SK" dirty="0" smtClean="0">
                <a:latin typeface="Calibri" panose="020F0502020204030204" pitchFamily="34" charset="0"/>
              </a:rPr>
              <a:t>. </a:t>
            </a:r>
            <a:r>
              <a:rPr lang="sk-SK" dirty="0">
                <a:latin typeface="Calibri" panose="020F0502020204030204" pitchFamily="34" charset="0"/>
              </a:rPr>
              <a:t>Ministerstvo obrany </a:t>
            </a:r>
            <a:r>
              <a:rPr lang="sk-SK" dirty="0" smtClean="0">
                <a:latin typeface="Calibri" panose="020F0502020204030204" pitchFamily="34" charset="0"/>
              </a:rPr>
              <a:t>České </a:t>
            </a:r>
            <a:r>
              <a:rPr lang="sk-SK" dirty="0">
                <a:latin typeface="Calibri" panose="020F0502020204030204" pitchFamily="34" charset="0"/>
              </a:rPr>
              <a:t>republiky – AVIS, </a:t>
            </a:r>
            <a:r>
              <a:rPr lang="sk-SK" dirty="0" smtClean="0">
                <a:latin typeface="Calibri" panose="020F0502020204030204" pitchFamily="34" charset="0"/>
              </a:rPr>
              <a:t>2006. ISBN 80-7278-326-2.</a:t>
            </a:r>
          </a:p>
          <a:p>
            <a:r>
              <a:rPr lang="sk-SK" dirty="0" smtClean="0">
                <a:latin typeface="Calibri" panose="020F0502020204030204" pitchFamily="34" charset="0"/>
              </a:rPr>
              <a:t>EICHLER, J.: </a:t>
            </a:r>
            <a:r>
              <a:rPr lang="sk-SK" dirty="0" err="1" smtClean="0">
                <a:latin typeface="Calibri" panose="020F0502020204030204" pitchFamily="34" charset="0"/>
              </a:rPr>
              <a:t>Mezinárodní</a:t>
            </a:r>
            <a:r>
              <a:rPr lang="sk-SK" dirty="0" smtClean="0">
                <a:latin typeface="Calibri" panose="020F0502020204030204" pitchFamily="34" charset="0"/>
              </a:rPr>
              <a:t> </a:t>
            </a:r>
            <a:r>
              <a:rPr lang="sk-SK" dirty="0" err="1" smtClean="0">
                <a:latin typeface="Calibri" panose="020F0502020204030204" pitchFamily="34" charset="0"/>
              </a:rPr>
              <a:t>bezpečnost</a:t>
            </a:r>
            <a:r>
              <a:rPr lang="sk-SK" dirty="0" smtClean="0">
                <a:latin typeface="Calibri" panose="020F0502020204030204" pitchFamily="34" charset="0"/>
              </a:rPr>
              <a:t> v ére </a:t>
            </a:r>
            <a:r>
              <a:rPr lang="sk-SK" dirty="0" err="1" smtClean="0">
                <a:latin typeface="Calibri" panose="020F0502020204030204" pitchFamily="34" charset="0"/>
              </a:rPr>
              <a:t>globalizace</a:t>
            </a:r>
            <a:r>
              <a:rPr lang="sk-SK" dirty="0" smtClean="0">
                <a:latin typeface="Calibri" panose="020F0502020204030204" pitchFamily="34" charset="0"/>
              </a:rPr>
              <a:t>. Praha, Portál, 2009. ISBN 978-80-7367-540-0.</a:t>
            </a:r>
          </a:p>
          <a:p>
            <a:r>
              <a:rPr lang="sk-SK" dirty="0" smtClean="0">
                <a:latin typeface="Calibri" panose="020F0502020204030204" pitchFamily="34" charset="0"/>
              </a:rPr>
              <a:t>GUIORA, A., N.: </a:t>
            </a:r>
            <a:r>
              <a:rPr lang="sk-SK" dirty="0" err="1" smtClean="0">
                <a:latin typeface="Calibri" panose="020F0502020204030204" pitchFamily="34" charset="0"/>
              </a:rPr>
              <a:t>Modern</a:t>
            </a:r>
            <a:r>
              <a:rPr lang="sk-SK" dirty="0" smtClean="0">
                <a:latin typeface="Calibri" panose="020F0502020204030204" pitchFamily="34" charset="0"/>
              </a:rPr>
              <a:t> </a:t>
            </a:r>
            <a:r>
              <a:rPr lang="sk-SK" dirty="0" err="1" smtClean="0">
                <a:latin typeface="Calibri" panose="020F0502020204030204" pitchFamily="34" charset="0"/>
              </a:rPr>
              <a:t>Geopolitics</a:t>
            </a:r>
            <a:r>
              <a:rPr lang="sk-SK" dirty="0" smtClean="0">
                <a:latin typeface="Calibri" panose="020F0502020204030204" pitchFamily="34" charset="0"/>
              </a:rPr>
              <a:t> and </a:t>
            </a:r>
            <a:r>
              <a:rPr lang="sk-SK" dirty="0" err="1" smtClean="0">
                <a:latin typeface="Calibri" panose="020F0502020204030204" pitchFamily="34" charset="0"/>
              </a:rPr>
              <a:t>Security</a:t>
            </a:r>
            <a:r>
              <a:rPr lang="sk-SK" dirty="0" smtClean="0">
                <a:latin typeface="Calibri" panose="020F0502020204030204" pitchFamily="34" charset="0"/>
              </a:rPr>
              <a:t>.  CRC Pres </a:t>
            </a:r>
            <a:r>
              <a:rPr lang="sk-SK" dirty="0" err="1" smtClean="0">
                <a:latin typeface="Calibri" panose="020F0502020204030204" pitchFamily="34" charset="0"/>
              </a:rPr>
              <a:t>Taylor</a:t>
            </a:r>
            <a:r>
              <a:rPr lang="sk-SK" dirty="0" smtClean="0">
                <a:latin typeface="Calibri" panose="020F0502020204030204" pitchFamily="34" charset="0"/>
              </a:rPr>
              <a:t> &amp; </a:t>
            </a:r>
            <a:r>
              <a:rPr lang="sk-SK" dirty="0" err="1" smtClean="0">
                <a:latin typeface="Calibri" panose="020F0502020204030204" pitchFamily="34" charset="0"/>
              </a:rPr>
              <a:t>Francis</a:t>
            </a:r>
            <a:r>
              <a:rPr lang="sk-SK" dirty="0" smtClean="0">
                <a:latin typeface="Calibri" panose="020F0502020204030204" pitchFamily="34" charset="0"/>
              </a:rPr>
              <a:t> </a:t>
            </a:r>
            <a:r>
              <a:rPr lang="sk-SK" dirty="0" err="1" smtClean="0">
                <a:latin typeface="Calibri" panose="020F0502020204030204" pitchFamily="34" charset="0"/>
              </a:rPr>
              <a:t>Group</a:t>
            </a:r>
            <a:r>
              <a:rPr lang="sk-SK" dirty="0" smtClean="0">
                <a:latin typeface="Calibri" panose="020F0502020204030204" pitchFamily="34" charset="0"/>
              </a:rPr>
              <a:t>, 2014. ISBN 978-1-4665-6923-2.</a:t>
            </a:r>
          </a:p>
          <a:p>
            <a:r>
              <a:rPr lang="sk-SK" dirty="0" smtClean="0">
                <a:latin typeface="Calibri" panose="020F0502020204030204" pitchFamily="34" charset="0"/>
              </a:rPr>
              <a:t>WAISOVÁ, Š.: </a:t>
            </a:r>
            <a:r>
              <a:rPr lang="sk-SK" dirty="0" err="1" smtClean="0">
                <a:latin typeface="Calibri" panose="020F0502020204030204" pitchFamily="34" charset="0"/>
              </a:rPr>
              <a:t>Současné</a:t>
            </a:r>
            <a:r>
              <a:rPr lang="sk-SK" dirty="0" smtClean="0">
                <a:latin typeface="Calibri" panose="020F0502020204030204" pitchFamily="34" charset="0"/>
              </a:rPr>
              <a:t> otázky </a:t>
            </a:r>
            <a:r>
              <a:rPr lang="sk-SK" dirty="0" err="1" smtClean="0">
                <a:latin typeface="Calibri" panose="020F0502020204030204" pitchFamily="34" charset="0"/>
              </a:rPr>
              <a:t>mezinárodní</a:t>
            </a:r>
            <a:r>
              <a:rPr lang="sk-SK" dirty="0" smtClean="0">
                <a:latin typeface="Calibri" panose="020F0502020204030204" pitchFamily="34" charset="0"/>
              </a:rPr>
              <a:t> bezpečnosti. 2. upravené </a:t>
            </a:r>
            <a:r>
              <a:rPr lang="sk-SK" dirty="0" err="1" smtClean="0">
                <a:latin typeface="Calibri" panose="020F0502020204030204" pitchFamily="34" charset="0"/>
              </a:rPr>
              <a:t>vydání</a:t>
            </a:r>
            <a:r>
              <a:rPr lang="sk-SK" dirty="0" smtClean="0">
                <a:latin typeface="Calibri" panose="020F0502020204030204" pitchFamily="34" charset="0"/>
              </a:rPr>
              <a:t>. </a:t>
            </a:r>
            <a:r>
              <a:rPr lang="sk-SK" dirty="0" err="1" smtClean="0">
                <a:latin typeface="Calibri" panose="020F0502020204030204" pitchFamily="34" charset="0"/>
              </a:rPr>
              <a:t>Vydavatelství</a:t>
            </a:r>
            <a:r>
              <a:rPr lang="sk-SK" dirty="0" smtClean="0">
                <a:latin typeface="Calibri" panose="020F0502020204030204" pitchFamily="34" charset="0"/>
              </a:rPr>
              <a:t> a </a:t>
            </a:r>
            <a:r>
              <a:rPr lang="sk-SK" dirty="0" err="1" smtClean="0">
                <a:latin typeface="Calibri" panose="020F0502020204030204" pitchFamily="34" charset="0"/>
              </a:rPr>
              <a:t>nakladatelství</a:t>
            </a:r>
            <a:r>
              <a:rPr lang="sk-SK" dirty="0" smtClean="0">
                <a:latin typeface="Calibri" panose="020F0502020204030204" pitchFamily="34" charset="0"/>
              </a:rPr>
              <a:t> Aleš </a:t>
            </a:r>
            <a:r>
              <a:rPr lang="sk-SK" dirty="0" err="1" smtClean="0">
                <a:latin typeface="Calibri" panose="020F0502020204030204" pitchFamily="34" charset="0"/>
              </a:rPr>
              <a:t>Čeněk</a:t>
            </a:r>
            <a:r>
              <a:rPr lang="sk-SK" dirty="0" smtClean="0">
                <a:latin typeface="Calibri" panose="020F0502020204030204" pitchFamily="34" charset="0"/>
              </a:rPr>
              <a:t>, s.r.o., 2009, Plzeň. ISBN: 978-80-7380-194-6.</a:t>
            </a:r>
          </a:p>
          <a:p>
            <a:endParaRPr lang="sk-SK" dirty="0">
              <a:latin typeface="Calibri" panose="020F0502020204030204" pitchFamily="34" charset="0"/>
            </a:endParaRPr>
          </a:p>
          <a:p>
            <a:r>
              <a:rPr lang="sk-SK" dirty="0" smtClean="0">
                <a:latin typeface="Calibri" panose="020F0502020204030204" pitchFamily="34" charset="0"/>
              </a:rPr>
              <a:t>Zahraničné a slovenské časopisy, </a:t>
            </a:r>
            <a:r>
              <a:rPr lang="sk-SK" dirty="0">
                <a:latin typeface="Calibri" panose="020F0502020204030204" pitchFamily="34" charset="0"/>
              </a:rPr>
              <a:t>i</a:t>
            </a:r>
            <a:r>
              <a:rPr lang="sk-SK" dirty="0" smtClean="0">
                <a:latin typeface="Calibri" panose="020F0502020204030204" pitchFamily="34" charset="0"/>
              </a:rPr>
              <a:t>nternetové stránky.</a:t>
            </a:r>
            <a:endParaRPr lang="sk-SK" dirty="0">
              <a:latin typeface="Calibri" panose="020F0502020204030204"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3</a:t>
            </a:fld>
            <a:endParaRPr lang="sk-SK"/>
          </a:p>
        </p:txBody>
      </p:sp>
    </p:spTree>
    <p:extLst>
      <p:ext uri="{BB962C8B-B14F-4D97-AF65-F5344CB8AC3E}">
        <p14:creationId xmlns:p14="http://schemas.microsoft.com/office/powerpoint/2010/main" val="30832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539552" y="1340768"/>
            <a:ext cx="7848872" cy="2646878"/>
          </a:xfrm>
          <a:prstGeom prst="rect">
            <a:avLst/>
          </a:prstGeom>
          <a:noFill/>
        </p:spPr>
        <p:txBody>
          <a:bodyPr wrap="square" rtlCol="0">
            <a:spAutoFit/>
          </a:bodyPr>
          <a:lstStyle/>
          <a:p>
            <a:r>
              <a:rPr lang="sk-SK" sz="2400" b="1" dirty="0" smtClean="0">
                <a:latin typeface="Calibri" pitchFamily="34" charset="0"/>
              </a:rPr>
              <a:t>ÚVOD</a:t>
            </a:r>
          </a:p>
          <a:p>
            <a:endParaRPr lang="sk-SK" sz="2400" b="1" dirty="0" smtClean="0">
              <a:latin typeface="Calibri" pitchFamily="34" charset="0"/>
            </a:endParaRPr>
          </a:p>
          <a:p>
            <a:r>
              <a:rPr lang="sk-SK" sz="2000" dirty="0" smtClean="0">
                <a:latin typeface="Calibri" pitchFamily="34" charset="0"/>
              </a:rPr>
              <a:t>Koniec studenej vojny – rozpad medzinárodného systému, regionálnych usporiadaní -  výsadné postavenie bezpečnostných aktérov, štátov upadá.</a:t>
            </a:r>
          </a:p>
          <a:p>
            <a:r>
              <a:rPr lang="sk-SK" sz="2000" dirty="0" smtClean="0">
                <a:latin typeface="Calibri" pitchFamily="34" charset="0"/>
              </a:rPr>
              <a:t>Ovplyvnenie štúdia a výskumu bezpečnosti – pohľad na nevojenské hrozby. Rieši sa problematika vzťahu bezpečnostných štúdií k medzinárodným vzťahom.</a:t>
            </a:r>
          </a:p>
          <a:p>
            <a:r>
              <a:rPr lang="sk-SK" dirty="0" smtClean="0">
                <a:latin typeface="Calibri" pitchFamily="34" charset="0"/>
              </a:rPr>
              <a:t>Vývoj  bezpečnostných štúdií je uvedený v </a:t>
            </a:r>
            <a:r>
              <a:rPr lang="sk-SK" dirty="0" err="1" smtClean="0">
                <a:latin typeface="Calibri" pitchFamily="34" charset="0"/>
              </a:rPr>
              <a:t>publikacii</a:t>
            </a:r>
            <a:r>
              <a:rPr lang="sk-SK" dirty="0" smtClean="0">
                <a:latin typeface="Calibri" pitchFamily="34" charset="0"/>
              </a:rPr>
              <a:t> p. </a:t>
            </a:r>
            <a:r>
              <a:rPr lang="sk-SK" dirty="0" err="1" smtClean="0">
                <a:latin typeface="Calibri" pitchFamily="34" charset="0"/>
              </a:rPr>
              <a:t>Waisovej</a:t>
            </a:r>
            <a:endParaRPr lang="sk-SK" dirty="0">
              <a:latin typeface="Calibri" pitchFamily="34" charset="0"/>
            </a:endParaRPr>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4</a:t>
            </a:fld>
            <a:endParaRPr lang="sk-S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Definícia základných pojmov</a:t>
            </a:r>
            <a:endParaRPr lang="sk-SK" dirty="0"/>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5</a:t>
            </a:fld>
            <a:endParaRPr lang="sk-SK"/>
          </a:p>
        </p:txBody>
      </p:sp>
      <p:sp>
        <p:nvSpPr>
          <p:cNvPr id="4" name="BlokTextu 3"/>
          <p:cNvSpPr txBox="1"/>
          <p:nvPr/>
        </p:nvSpPr>
        <p:spPr>
          <a:xfrm>
            <a:off x="657920" y="2132856"/>
            <a:ext cx="7992888" cy="1015663"/>
          </a:xfrm>
          <a:prstGeom prst="rect">
            <a:avLst/>
          </a:prstGeom>
          <a:noFill/>
        </p:spPr>
        <p:txBody>
          <a:bodyPr wrap="square" rtlCol="0">
            <a:spAutoFit/>
          </a:bodyPr>
          <a:lstStyle/>
          <a:p>
            <a:r>
              <a:rPr lang="sk-SK" dirty="0" smtClean="0">
                <a:latin typeface="Calibri" panose="020F0502020204030204" pitchFamily="34" charset="0"/>
              </a:rPr>
              <a:t>Podľa Amos N. GUIORA  (</a:t>
            </a:r>
            <a:r>
              <a:rPr lang="sk-SK" dirty="0" err="1" smtClean="0">
                <a:latin typeface="Calibri" panose="020F0502020204030204" pitchFamily="34" charset="0"/>
              </a:rPr>
              <a:t>Guiora</a:t>
            </a:r>
            <a:r>
              <a:rPr lang="sk-SK" dirty="0" smtClean="0">
                <a:latin typeface="Calibri" panose="020F0502020204030204" pitchFamily="34" charset="0"/>
              </a:rPr>
              <a:t>, 2014) – </a:t>
            </a:r>
            <a:r>
              <a:rPr lang="sk-SK" sz="2400" b="1" i="1" dirty="0" smtClean="0">
                <a:latin typeface="Calibri" panose="020F0502020204030204" pitchFamily="34" charset="0"/>
              </a:rPr>
              <a:t>medzinárodná bezpečnosť </a:t>
            </a:r>
            <a:r>
              <a:rPr lang="sk-SK" dirty="0" smtClean="0">
                <a:latin typeface="Calibri" panose="020F0502020204030204" pitchFamily="34" charset="0"/>
              </a:rPr>
              <a:t>- opatrenia </a:t>
            </a:r>
            <a:r>
              <a:rPr lang="sk-SK" dirty="0">
                <a:latin typeface="Calibri" panose="020F0502020204030204" pitchFamily="34" charset="0"/>
              </a:rPr>
              <a:t>vrátane diplomatických dohôd a </a:t>
            </a:r>
            <a:r>
              <a:rPr lang="sk-SK" dirty="0" smtClean="0">
                <a:latin typeface="Calibri" panose="020F0502020204030204" pitchFamily="34" charset="0"/>
              </a:rPr>
              <a:t>vojenských akcií, </a:t>
            </a:r>
            <a:r>
              <a:rPr lang="sk-SK" dirty="0">
                <a:latin typeface="Calibri" panose="020F0502020204030204" pitchFamily="34" charset="0"/>
              </a:rPr>
              <a:t>prijatých </a:t>
            </a:r>
            <a:r>
              <a:rPr lang="sk-SK" dirty="0" smtClean="0">
                <a:latin typeface="Calibri" panose="020F0502020204030204" pitchFamily="34" charset="0"/>
              </a:rPr>
              <a:t>národnými štátmi, </a:t>
            </a:r>
            <a:r>
              <a:rPr lang="sk-SK" dirty="0">
                <a:latin typeface="Calibri" panose="020F0502020204030204" pitchFamily="34" charset="0"/>
              </a:rPr>
              <a:t>s cieľom zabezpečiť </a:t>
            </a:r>
            <a:r>
              <a:rPr lang="sk-SK" dirty="0" smtClean="0">
                <a:latin typeface="Calibri" panose="020F0502020204030204" pitchFamily="34" charset="0"/>
              </a:rPr>
              <a:t>vzájomné </a:t>
            </a:r>
            <a:r>
              <a:rPr lang="sk-SK" dirty="0">
                <a:latin typeface="Calibri" panose="020F0502020204030204" pitchFamily="34" charset="0"/>
              </a:rPr>
              <a:t>prežitie a </a:t>
            </a:r>
            <a:r>
              <a:rPr lang="sk-SK" dirty="0" smtClean="0">
                <a:latin typeface="Calibri" panose="020F0502020204030204" pitchFamily="34" charset="0"/>
              </a:rPr>
              <a:t>bezpečnosť.</a:t>
            </a:r>
          </a:p>
        </p:txBody>
      </p:sp>
      <p:sp>
        <p:nvSpPr>
          <p:cNvPr id="5" name="BlokTextu 4"/>
          <p:cNvSpPr txBox="1"/>
          <p:nvPr/>
        </p:nvSpPr>
        <p:spPr>
          <a:xfrm>
            <a:off x="657920" y="3212976"/>
            <a:ext cx="7992888" cy="1384995"/>
          </a:xfrm>
          <a:prstGeom prst="rect">
            <a:avLst/>
          </a:prstGeom>
          <a:noFill/>
        </p:spPr>
        <p:txBody>
          <a:bodyPr wrap="square" rtlCol="0">
            <a:spAutoFit/>
          </a:bodyPr>
          <a:lstStyle/>
          <a:p>
            <a:r>
              <a:rPr lang="sk-SK" dirty="0" smtClean="0">
                <a:latin typeface="Calibri" panose="020F0502020204030204" pitchFamily="34" charset="0"/>
              </a:rPr>
              <a:t>Podľa slovníka bezpečnostných pojmov ( </a:t>
            </a:r>
            <a:r>
              <a:rPr lang="sk-SK" dirty="0" err="1" smtClean="0">
                <a:latin typeface="Calibri" panose="020F0502020204030204" pitchFamily="34" charset="0"/>
              </a:rPr>
              <a:t>Kulašík</a:t>
            </a:r>
            <a:r>
              <a:rPr lang="sk-SK" dirty="0" smtClean="0">
                <a:latin typeface="Calibri" panose="020F0502020204030204" pitchFamily="34" charset="0"/>
              </a:rPr>
              <a:t> a kol. 2002) – </a:t>
            </a:r>
            <a:r>
              <a:rPr lang="sk-SK" sz="2400" b="1" i="1" dirty="0" smtClean="0">
                <a:latin typeface="Calibri" panose="020F0502020204030204" pitchFamily="34" charset="0"/>
              </a:rPr>
              <a:t>medzinárodná bezpečnosť</a:t>
            </a:r>
            <a:r>
              <a:rPr lang="sk-SK" sz="2400" dirty="0" smtClean="0">
                <a:latin typeface="Calibri" panose="020F0502020204030204" pitchFamily="34" charset="0"/>
              </a:rPr>
              <a:t> </a:t>
            </a:r>
            <a:r>
              <a:rPr lang="sk-SK" dirty="0" smtClean="0">
                <a:latin typeface="Calibri" panose="020F0502020204030204" pitchFamily="34" charset="0"/>
              </a:rPr>
              <a:t>(</a:t>
            </a:r>
            <a:r>
              <a:rPr lang="sk-SK" dirty="0" err="1" smtClean="0">
                <a:latin typeface="Calibri" panose="020F0502020204030204" pitchFamily="34" charset="0"/>
              </a:rPr>
              <a:t>International</a:t>
            </a:r>
            <a:r>
              <a:rPr lang="sk-SK" dirty="0" smtClean="0">
                <a:latin typeface="Calibri" panose="020F0502020204030204" pitchFamily="34" charset="0"/>
              </a:rPr>
              <a:t> </a:t>
            </a:r>
            <a:r>
              <a:rPr lang="sk-SK" dirty="0" err="1" smtClean="0">
                <a:latin typeface="Calibri" panose="020F0502020204030204" pitchFamily="34" charset="0"/>
              </a:rPr>
              <a:t>Security</a:t>
            </a:r>
            <a:r>
              <a:rPr lang="sk-SK" dirty="0" smtClean="0">
                <a:latin typeface="Calibri" panose="020F0502020204030204" pitchFamily="34" charset="0"/>
              </a:rPr>
              <a:t>) – súbor noriem, opatrení a inštitúcií z oblasti medzinárodných vzťahov, ktoré majú umožniť pokojný život ľudí a rozvoj štátov, zabezpečiť ich územnú celistvosť, politickú nezávislosť a mierové spolunažívanie.  </a:t>
            </a:r>
            <a:endParaRPr lang="sk-SK" dirty="0">
              <a:latin typeface="Calibri" panose="020F0502020204030204" pitchFamily="34" charset="0"/>
            </a:endParaRPr>
          </a:p>
        </p:txBody>
      </p:sp>
    </p:spTree>
    <p:extLst>
      <p:ext uri="{BB962C8B-B14F-4D97-AF65-F5344CB8AC3E}">
        <p14:creationId xmlns:p14="http://schemas.microsoft.com/office/powerpoint/2010/main" val="417646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1412776"/>
            <a:ext cx="7848872" cy="2585323"/>
          </a:xfrm>
          <a:prstGeom prst="rect">
            <a:avLst/>
          </a:prstGeom>
          <a:noFill/>
        </p:spPr>
        <p:txBody>
          <a:bodyPr wrap="square" rtlCol="0">
            <a:spAutoFit/>
          </a:bodyPr>
          <a:lstStyle/>
          <a:p>
            <a:r>
              <a:rPr lang="sk-SK" dirty="0" smtClean="0">
                <a:latin typeface="Calibri" panose="020F0502020204030204" pitchFamily="34" charset="0"/>
              </a:rPr>
              <a:t>Medzinárodná </a:t>
            </a:r>
            <a:r>
              <a:rPr lang="sk-SK" dirty="0">
                <a:latin typeface="Calibri" panose="020F0502020204030204" pitchFamily="34" charset="0"/>
              </a:rPr>
              <a:t>bezpečnosť odráža vlastné národné záujmy </a:t>
            </a:r>
            <a:r>
              <a:rPr lang="sk-SK" dirty="0" smtClean="0">
                <a:latin typeface="Calibri" panose="020F0502020204030204" pitchFamily="34" charset="0"/>
              </a:rPr>
              <a:t>štátu a </a:t>
            </a:r>
            <a:r>
              <a:rPr lang="sk-SK" dirty="0">
                <a:latin typeface="Calibri" panose="020F0502020204030204" pitchFamily="34" charset="0"/>
              </a:rPr>
              <a:t>geopolitické kalkulácie a úvahy</a:t>
            </a:r>
          </a:p>
          <a:p>
            <a:endParaRPr lang="sk-SK" dirty="0" smtClean="0">
              <a:latin typeface="Calibri" panose="020F0502020204030204" pitchFamily="34" charset="0"/>
            </a:endParaRPr>
          </a:p>
          <a:p>
            <a:r>
              <a:rPr lang="sk-SK" dirty="0" smtClean="0">
                <a:latin typeface="Calibri" panose="020F0502020204030204" pitchFamily="34" charset="0"/>
              </a:rPr>
              <a:t>Príklad: obrovské </a:t>
            </a:r>
            <a:r>
              <a:rPr lang="sk-SK" dirty="0">
                <a:latin typeface="Calibri" panose="020F0502020204030204" pitchFamily="34" charset="0"/>
              </a:rPr>
              <a:t>medzinárodné úsilie je vyvíjané </a:t>
            </a:r>
            <a:r>
              <a:rPr lang="sk-SK" dirty="0" smtClean="0">
                <a:latin typeface="Calibri" panose="020F0502020204030204" pitchFamily="34" charset="0"/>
              </a:rPr>
              <a:t>v snahe presvedčiť </a:t>
            </a:r>
            <a:r>
              <a:rPr lang="sk-SK" dirty="0">
                <a:latin typeface="Calibri" panose="020F0502020204030204" pitchFamily="34" charset="0"/>
              </a:rPr>
              <a:t>iránskych vodcov, aby vycúvali z plánovanej jadrovej iniciatívy. </a:t>
            </a:r>
            <a:endParaRPr lang="sk-SK" dirty="0" smtClean="0">
              <a:latin typeface="Calibri" panose="020F0502020204030204" pitchFamily="34" charset="0"/>
            </a:endParaRPr>
          </a:p>
          <a:p>
            <a:r>
              <a:rPr lang="sk-SK" dirty="0" smtClean="0">
                <a:latin typeface="Calibri" panose="020F0502020204030204" pitchFamily="34" charset="0"/>
              </a:rPr>
              <a:t>Tieto </a:t>
            </a:r>
            <a:r>
              <a:rPr lang="sk-SK" dirty="0">
                <a:latin typeface="Calibri" panose="020F0502020204030204" pitchFamily="34" charset="0"/>
              </a:rPr>
              <a:t>snahy odrážajú želanie zabezpečiť medzinárodnú bezpečnosť kombináciou diplomatických a ekonomických sankcií. </a:t>
            </a:r>
            <a:endParaRPr lang="sk-SK" dirty="0" smtClean="0">
              <a:latin typeface="Calibri" panose="020F0502020204030204" pitchFamily="34" charset="0"/>
            </a:endParaRPr>
          </a:p>
          <a:p>
            <a:r>
              <a:rPr lang="sk-SK" dirty="0" smtClean="0">
                <a:latin typeface="Calibri" panose="020F0502020204030204" pitchFamily="34" charset="0"/>
              </a:rPr>
              <a:t>Úspech </a:t>
            </a:r>
            <a:r>
              <a:rPr lang="sk-SK" dirty="0">
                <a:latin typeface="Calibri" panose="020F0502020204030204" pitchFamily="34" charset="0"/>
              </a:rPr>
              <a:t>je definovaný ako presvedčenie Iráncov ustúpiť od svojho zámeru, bez použitia sily - odráža kombináciu geopolitiky a medzinárodnej bezpečnosti</a:t>
            </a:r>
            <a:r>
              <a:rPr lang="sk-SK" dirty="0" smtClean="0">
                <a:latin typeface="Calibri" panose="020F0502020204030204" pitchFamily="34" charset="0"/>
              </a:rPr>
              <a:t>.</a:t>
            </a:r>
            <a:endParaRPr lang="sk-SK" dirty="0"/>
          </a:p>
        </p:txBody>
      </p:sp>
      <p:sp>
        <p:nvSpPr>
          <p:cNvPr id="3" name="Zástupný symbol čísla snímky 2"/>
          <p:cNvSpPr>
            <a:spLocks noGrp="1"/>
          </p:cNvSpPr>
          <p:nvPr>
            <p:ph type="sldNum" sz="quarter" idx="12"/>
          </p:nvPr>
        </p:nvSpPr>
        <p:spPr/>
        <p:txBody>
          <a:bodyPr/>
          <a:lstStyle/>
          <a:p>
            <a:fld id="{3210CF32-EC82-4D68-AB57-48D40144F547}" type="slidenum">
              <a:rPr lang="sk-SK" smtClean="0"/>
              <a:pPr/>
              <a:t>6</a:t>
            </a:fld>
            <a:endParaRPr lang="sk-SK"/>
          </a:p>
        </p:txBody>
      </p:sp>
    </p:spTree>
    <p:extLst>
      <p:ext uri="{BB962C8B-B14F-4D97-AF65-F5344CB8AC3E}">
        <p14:creationId xmlns:p14="http://schemas.microsoft.com/office/powerpoint/2010/main" val="389412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ancis Fukuyama 2005.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961" y="3068960"/>
            <a:ext cx="1800200" cy="2762916"/>
          </a:xfrm>
          <a:prstGeom prst="rect">
            <a:avLst/>
          </a:prstGeom>
          <a:noFill/>
          <a:extLst>
            <a:ext uri="{909E8E84-426E-40DD-AFC4-6F175D3DCCD1}">
              <a14:hiddenFill xmlns:a14="http://schemas.microsoft.com/office/drawing/2010/main">
                <a:solidFill>
                  <a:srgbClr val="FFFFFF"/>
                </a:solidFill>
              </a14:hiddenFill>
            </a:ext>
          </a:extLst>
        </p:spPr>
      </p:pic>
      <p:sp>
        <p:nvSpPr>
          <p:cNvPr id="2" name="BlokTextu 1"/>
          <p:cNvSpPr txBox="1"/>
          <p:nvPr/>
        </p:nvSpPr>
        <p:spPr>
          <a:xfrm>
            <a:off x="755576" y="566678"/>
            <a:ext cx="7704856" cy="2308324"/>
          </a:xfrm>
          <a:prstGeom prst="rect">
            <a:avLst/>
          </a:prstGeom>
          <a:noFill/>
        </p:spPr>
        <p:txBody>
          <a:bodyPr wrap="square" rtlCol="0">
            <a:spAutoFit/>
          </a:bodyPr>
          <a:lstStyle/>
          <a:p>
            <a:r>
              <a:rPr lang="sk-SK" dirty="0" smtClean="0">
                <a:latin typeface="Calibri" panose="020F0502020204030204" pitchFamily="34" charset="0"/>
              </a:rPr>
              <a:t>Historické súvislosti medzinárodnej bezpečnosti:</a:t>
            </a:r>
          </a:p>
          <a:p>
            <a:pPr marL="285750" indent="-285750">
              <a:buFontTx/>
              <a:buChar char="-"/>
            </a:pPr>
            <a:r>
              <a:rPr lang="sk-SK" dirty="0">
                <a:latin typeface="Calibri" panose="020F0502020204030204" pitchFamily="34" charset="0"/>
              </a:rPr>
              <a:t>bezpečnosť ako najvyššia potreba ľudstva i potreba prežitia;</a:t>
            </a:r>
          </a:p>
          <a:p>
            <a:pPr marL="285750" indent="-285750">
              <a:buFontTx/>
              <a:buChar char="-"/>
            </a:pPr>
            <a:r>
              <a:rPr lang="sk-SK" dirty="0" smtClean="0">
                <a:latin typeface="Calibri" panose="020F0502020204030204" pitchFamily="34" charset="0"/>
              </a:rPr>
              <a:t>medzinárodná bezpečnosť v čase studenej vojny;</a:t>
            </a:r>
          </a:p>
          <a:p>
            <a:pPr marL="285750" indent="-285750">
              <a:buFontTx/>
              <a:buChar char="-"/>
            </a:pPr>
            <a:r>
              <a:rPr lang="sk-SK" dirty="0">
                <a:latin typeface="Calibri" panose="020F0502020204030204" pitchFamily="34" charset="0"/>
              </a:rPr>
              <a:t>m</a:t>
            </a:r>
            <a:r>
              <a:rPr lang="sk-SK" dirty="0" smtClean="0">
                <a:latin typeface="Calibri" panose="020F0502020204030204" pitchFamily="34" charset="0"/>
              </a:rPr>
              <a:t>edzinárodná bezpečnosť po skončení studenej vojny;</a:t>
            </a:r>
          </a:p>
          <a:p>
            <a:endParaRPr lang="sk-SK" dirty="0" smtClean="0">
              <a:latin typeface="Calibri" panose="020F0502020204030204" pitchFamily="34" charset="0"/>
            </a:endParaRPr>
          </a:p>
          <a:p>
            <a:pPr marL="742950" lvl="1" indent="-285750">
              <a:buFontTx/>
              <a:buChar char="-"/>
            </a:pPr>
            <a:r>
              <a:rPr lang="sk-SK" dirty="0" smtClean="0">
                <a:latin typeface="Calibri" panose="020F0502020204030204" pitchFamily="34" charset="0"/>
              </a:rPr>
              <a:t>názory – </a:t>
            </a:r>
            <a:r>
              <a:rPr lang="sk-SK" dirty="0" err="1" smtClean="0">
                <a:latin typeface="Calibri" panose="020F0502020204030204" pitchFamily="34" charset="0"/>
              </a:rPr>
              <a:t>Francis</a:t>
            </a:r>
            <a:r>
              <a:rPr lang="sk-SK" dirty="0" smtClean="0">
                <a:latin typeface="Calibri" panose="020F0502020204030204" pitchFamily="34" charset="0"/>
              </a:rPr>
              <a:t> </a:t>
            </a:r>
            <a:r>
              <a:rPr lang="sk-SK" dirty="0" err="1" smtClean="0">
                <a:latin typeface="Calibri" panose="020F0502020204030204" pitchFamily="34" charset="0"/>
              </a:rPr>
              <a:t>Fukuyama</a:t>
            </a:r>
            <a:r>
              <a:rPr lang="sk-SK" dirty="0" smtClean="0">
                <a:latin typeface="Calibri" panose="020F0502020204030204" pitchFamily="34" charset="0"/>
              </a:rPr>
              <a:t> – predpovedal, že v dôsledku celosvetového triumfu liberálnej demokracie je koniec veľkých medzištátnych vojen (počiatok 90-tych rokov)</a:t>
            </a:r>
          </a:p>
        </p:txBody>
      </p:sp>
      <p:sp>
        <p:nvSpPr>
          <p:cNvPr id="3" name="BlokTextu 2"/>
          <p:cNvSpPr txBox="1"/>
          <p:nvPr/>
        </p:nvSpPr>
        <p:spPr>
          <a:xfrm>
            <a:off x="3059832" y="3068960"/>
            <a:ext cx="5256584" cy="2585323"/>
          </a:xfrm>
          <a:prstGeom prst="rect">
            <a:avLst/>
          </a:prstGeom>
          <a:noFill/>
        </p:spPr>
        <p:txBody>
          <a:bodyPr wrap="square" rtlCol="0">
            <a:spAutoFit/>
          </a:bodyPr>
          <a:lstStyle/>
          <a:p>
            <a:r>
              <a:rPr lang="sk-SK" b="1" dirty="0" err="1">
                <a:latin typeface="Arial Narrow" panose="020B0606020202030204" pitchFamily="34" charset="0"/>
              </a:rPr>
              <a:t>Yoshihiro</a:t>
            </a:r>
            <a:r>
              <a:rPr lang="sk-SK" b="1" dirty="0">
                <a:latin typeface="Arial Narrow" panose="020B0606020202030204" pitchFamily="34" charset="0"/>
              </a:rPr>
              <a:t> </a:t>
            </a:r>
            <a:r>
              <a:rPr lang="sk-SK" b="1" dirty="0" err="1">
                <a:latin typeface="Arial Narrow" panose="020B0606020202030204" pitchFamily="34" charset="0"/>
              </a:rPr>
              <a:t>Francis</a:t>
            </a:r>
            <a:r>
              <a:rPr lang="sk-SK" b="1" dirty="0">
                <a:latin typeface="Arial Narrow" panose="020B0606020202030204" pitchFamily="34" charset="0"/>
              </a:rPr>
              <a:t> </a:t>
            </a:r>
            <a:r>
              <a:rPr lang="sk-SK" b="1" dirty="0" err="1">
                <a:latin typeface="Arial Narrow" panose="020B0606020202030204" pitchFamily="34" charset="0"/>
              </a:rPr>
              <a:t>Fukuyama</a:t>
            </a:r>
            <a:r>
              <a:rPr lang="sk-SK" dirty="0">
                <a:latin typeface="Arial Narrow" panose="020B0606020202030204" pitchFamily="34" charset="0"/>
              </a:rPr>
              <a:t> </a:t>
            </a:r>
            <a:r>
              <a:rPr lang="sk-SK" dirty="0" smtClean="0">
                <a:latin typeface="Arial Narrow" panose="020B0606020202030204" pitchFamily="34" charset="0"/>
              </a:rPr>
              <a:t>(*1952 v USA) je americký filozof, ekonóm a spisovateľ. </a:t>
            </a:r>
            <a:r>
              <a:rPr lang="sk-SK" dirty="0">
                <a:latin typeface="Arial Narrow" panose="020B0606020202030204" pitchFamily="34" charset="0"/>
              </a:rPr>
              <a:t>Je autorom viacerých kníh, plných inšpiratívnych myšlienok, veľkých otázok a množstva poznatkov, pričom každá z nich otvorila širokú diskusiu na danú tému. Preslávil sa najmä dielom </a:t>
            </a:r>
            <a:r>
              <a:rPr lang="sk-SK" i="1" dirty="0" err="1">
                <a:latin typeface="Arial Narrow" panose="020B0606020202030204" pitchFamily="34" charset="0"/>
              </a:rPr>
              <a:t>The</a:t>
            </a:r>
            <a:r>
              <a:rPr lang="sk-SK" i="1" dirty="0">
                <a:latin typeface="Arial Narrow" panose="020B0606020202030204" pitchFamily="34" charset="0"/>
              </a:rPr>
              <a:t> End </a:t>
            </a:r>
            <a:r>
              <a:rPr lang="sk-SK" i="1" dirty="0" err="1">
                <a:latin typeface="Arial Narrow" panose="020B0606020202030204" pitchFamily="34" charset="0"/>
              </a:rPr>
              <a:t>of</a:t>
            </a:r>
            <a:r>
              <a:rPr lang="sk-SK" i="1" dirty="0">
                <a:latin typeface="Arial Narrow" panose="020B0606020202030204" pitchFamily="34" charset="0"/>
              </a:rPr>
              <a:t> </a:t>
            </a:r>
            <a:r>
              <a:rPr lang="sk-SK" i="1" dirty="0" err="1">
                <a:latin typeface="Arial Narrow" panose="020B0606020202030204" pitchFamily="34" charset="0"/>
              </a:rPr>
              <a:t>History</a:t>
            </a:r>
            <a:r>
              <a:rPr lang="sk-SK" i="1" dirty="0">
                <a:latin typeface="Arial Narrow" panose="020B0606020202030204" pitchFamily="34" charset="0"/>
              </a:rPr>
              <a:t> and </a:t>
            </a:r>
            <a:r>
              <a:rPr lang="sk-SK" i="1" dirty="0" err="1">
                <a:latin typeface="Arial Narrow" panose="020B0606020202030204" pitchFamily="34" charset="0"/>
              </a:rPr>
              <a:t>the</a:t>
            </a:r>
            <a:r>
              <a:rPr lang="sk-SK" i="1" dirty="0">
                <a:latin typeface="Arial Narrow" panose="020B0606020202030204" pitchFamily="34" charset="0"/>
              </a:rPr>
              <a:t> </a:t>
            </a:r>
            <a:r>
              <a:rPr lang="sk-SK" i="1" dirty="0" err="1">
                <a:latin typeface="Arial Narrow" panose="020B0606020202030204" pitchFamily="34" charset="0"/>
              </a:rPr>
              <a:t>Last</a:t>
            </a:r>
            <a:r>
              <a:rPr lang="sk-SK" i="1" dirty="0">
                <a:latin typeface="Arial Narrow" panose="020B0606020202030204" pitchFamily="34" charset="0"/>
              </a:rPr>
              <a:t> </a:t>
            </a:r>
            <a:r>
              <a:rPr lang="sk-SK" i="1" dirty="0" smtClean="0">
                <a:latin typeface="Arial Narrow" panose="020B0606020202030204" pitchFamily="34" charset="0"/>
              </a:rPr>
              <a:t>Man</a:t>
            </a:r>
            <a:r>
              <a:rPr lang="sk-SK" dirty="0" smtClean="0">
                <a:latin typeface="Arial Narrow" panose="020B0606020202030204" pitchFamily="34" charset="0"/>
              </a:rPr>
              <a:t>, vydaným </a:t>
            </a:r>
            <a:r>
              <a:rPr lang="sk-SK" dirty="0">
                <a:latin typeface="Arial Narrow" panose="020B0606020202030204" pitchFamily="34" charset="0"/>
              </a:rPr>
              <a:t>v roku </a:t>
            </a:r>
            <a:r>
              <a:rPr lang="sk-SK" dirty="0" smtClean="0">
                <a:latin typeface="Arial Narrow" panose="020B0606020202030204" pitchFamily="34" charset="0"/>
              </a:rPr>
              <a:t>1992. </a:t>
            </a:r>
            <a:r>
              <a:rPr lang="sk-SK" dirty="0">
                <a:latin typeface="Arial Narrow" panose="020B0606020202030204" pitchFamily="34" charset="0"/>
              </a:rPr>
              <a:t>Myšlienka, že sa ľudstvo ocitlo na konci svojich dejín, pretože neexistujú životaschopné alternatívy voči </a:t>
            </a:r>
            <a:r>
              <a:rPr lang="sk-SK" dirty="0" smtClean="0">
                <a:latin typeface="Arial Narrow" panose="020B0606020202030204" pitchFamily="34" charset="0"/>
              </a:rPr>
              <a:t>trhovej ekonomike a liberálnej demokracii, </a:t>
            </a:r>
            <a:r>
              <a:rPr lang="sk-SK" dirty="0">
                <a:latin typeface="Arial Narrow" panose="020B0606020202030204" pitchFamily="34" charset="0"/>
              </a:rPr>
              <a:t>vyvolala búrlivé </a:t>
            </a:r>
            <a:r>
              <a:rPr lang="sk-SK" dirty="0" smtClean="0">
                <a:latin typeface="Arial Narrow" panose="020B0606020202030204" pitchFamily="34" charset="0"/>
              </a:rPr>
              <a:t>diskusie.</a:t>
            </a:r>
            <a:endParaRPr lang="sk-SK" dirty="0">
              <a:latin typeface="Arial Narrow" panose="020B0606020202030204" pitchFamily="34" charset="0"/>
            </a:endParaRPr>
          </a:p>
        </p:txBody>
      </p:sp>
      <p:sp>
        <p:nvSpPr>
          <p:cNvPr id="4" name="AutoShape 4" descr="data:image/jpeg;base64,/9j/4AAQSkZJRgABAQAAAQABAAD/2wCEAAkGBxQTEhUUExQUFhQVFxUXFBcXFBcUFRUXFxQXFhQXGBQYHCggGBwlHBQUITEhJSkrLi4uFx8zODMsNygtLisBCgoKDg0OGhAQGiwdHB0sLSwsLCwsLCwsLCwsLCssLCwsLCwsLCwsLCwsLCwsLCwsLCwsLCwsLCwsODcsLDcsLP/AABEIAQYAwQMBIgACEQEDEQH/xAAcAAAABwEBAAAAAAAAAAAAAAAAAQIDBAUHBgj/xABKEAABAwEEBgYGBQgJBQEAAAABAAIDEQQSITEFBkFRYXETIoGRofAHMkKxwdEjM1KS4RQWJFNicnOyFUNUY4Kis9LxdJOUwsM0/8QAGgEBAQEBAQEBAAAAAAAAAAAAAAECBAMFBv/EACcRAQEAAgEEAgEDBQAAAAAAAAABAhEDBBIhMUFRExQiMgUjYYHB/9oADAMBAAIRAxEAPwDRUaOiVRAiiKicokoAAiISkRUCSiolIkASaJRSaoBRBBESoBRJojqgUBURJSJAQCFEYQCAqIEJVEEDZCSQnCEkoGygAlEIkBUQSqI1RNojRlABUFRJS3IqICCMhGiqgSklLISXBAkpqWQAEmgAzJyThWU+kXWF8035NC6kUZPSEH13jOpGxuXOqzldLJuur0prnEzBhvUwJGVeCrP6ekm9S8O0HwouH0DoqS0ShvsjPcAtUs1gbGy60AUGdFxcvLY+j0/TY5Tdc83S9qjNa1G5w+IyXRaG1kZKQx4uSbBWodyPwROsgdnmqnSGihmMD8l5YdTZfLo5Ohxyn7XaILnNBaeq8QTdWQj6N3syU2cHDdtXRr6GGUym4+RnhcMu3L2FUYQCOi0wJGjoggQURSik0QIcEAEooAICQSqIKiaEYCBQVARJSSUARI0SBKIoyiIUor9OW3obPLLtYxxH72TfEhZHoyyhwJJFThU4k7yeNfeup9KWk3VhsrDTpDekPAHAe89gTGrWgmta17ziMgd1Ca0Xlnk3hj9uh1R0IIY71MT3lW7o67OzdzSrLMSP2e9Pkgb+3guDLzX1eK2RWSspiFHtDycPl81PlLTWpURwBdw58159jrwzc9pqy1bUYObi07Q4eqa811egrd09njlObh1hucPW8a9657SgGx348Kq61VguWcN/aJ7/AMKLr6W2eHz/AOoausvlbNSgElLAXa+YJAlKogoEBByMhBAiiARoBAdEEeKNBJRlGEFoEERCUERQJCIo0CgSiKUUghBSWht6eUmgEcbaGgF5xLsHEj1RQYcSqiGyWeSNz2xxPLj61xpF7J1CRWlclcafspcx4bgXgCvEHD496j2OMsjEZaG3boqKFh5HPivncluOT63HjjnxwiDQNnc0UjDTStWFzDXm0rmtPaBeJYWxz2gNd0l5hmfdIaKtBNfIXbwzHLn+Ch2+MuLXM9dhvNrkcC1zSdxBPgsTO729Px+HBCxSRzOaRhWjXZVyNQc9/cpekbVaYYZDEDIwBrrxOMRvUOeJGNacCru3X3PBdA+97LasuV3l97HuVxovR1yymN5DnuDnPOy8+pIHAVp371qZfa5Yas0zfRlqlmka2/IS4huxoxIqeWK0CwstUFojhJilge2Rzn0LJGXAKYZOqXNHeuc0PIxsjA6oe17cKEuqDsABJ7Kru7JG5zjI8FtRdY0nENrUkgZF2GGy6OK6eGy7rg6uXGyXykUSwiojBXQ4wQIR1QUCUClIkCKIwECgECkSOqJBLKCBRLQMoFAIEoCSUdUlyAVTZKMlV2mdLxWaMySuoPZHtPO5o2oGdYdOQWSPpLQ+6K0aPWe47mt2lV8lrc6jjVrSAQ0gBwvAEXiDmMRRZnpfSTrdboZJB1WvF1mYa0GtOPE8FrWktHVj6UVoMHbwNjuNCvHn4+7HcdHT8nbl2/Y4JQWjfwT7KDE5Ki0fayDdOYy4qXpCQuZTZlhgXE4Bo3VO3mvnWPrcd34KcOleXV6rahoG0jM8tneo2krRO0UY4UNK1FA3HY0beJJTdpskjIwI7Q6NwaPZY5vEYjqqitUtqLv/ANDLtMRRryTu2Fbk8PSTdXWhLPWaPIuqXONM7oOJ37O9dgXLldSLMfpJTiTRvCpAc6nc0LqKLs6fDWL5PXZ93Lf8AgAiRrocYEo0VEdFAYQIQRoEURNCWgAoCQSqIIJCSjRErQBROKIlc5rfrOyxx7HSvBuN/wDZ3D3oLy1WpkYvPc1rd7iGjvK53SGvdijB+l6Q7owXf5jRvism0lpSW0PvyyFzjlXIcGtyChloU212u20x6TJHVEDGxj7Tuu/s9keK4y1aQklfflke91c3Gp8chyTJjTAGKmzSdFL0b2SfZc13ccduS9K6MmY+NrmYtcOBwOxeZY34UK1n0WawXouhccY+rns2Huotxm/a51h0J0ZMkf1dakbY+X7Hu5ZUB0iWOBeKtbkdldhO5aLa4y5t5udMRscPms61p0e5jXPhBI9pm1tDU0G0Z4bNi5+bg+Y7Om6nzrJZSTQuFScTsqq02WJzwyJrTIagHYMMXE7AFSQfpcpAaWwM9aRpILyPZHia8Fyll03abFaJOjkILXFrg4XmuaHGgIOziKFc+HFv27eTqu2ak8ty0VYhBE2MGtMXHKrjmaKQuV1U12itnUI6OanqE1a6mZY7byzXTBy7cda1Hx8rbd04jSAUsLSDBRhEEbUBowiSlNAqIBGiCA6I0LyNULKbJTjim3FBA0vpFtnhfM/JgrT7R9lo5mgWIaUt77RK6aQ1c45bAPZaOAWj+lWQiyNAydKK9jXEeICyqOWvAjNApzQfO1NtOw96d/D3puRtQOz3LNjcGfPemX547QR24J1pqmpW1BHngi7GwK71O0l0FqaSaMk6juBr1Hdh8CVQWZ5IIOYzOwqQ4VHkIWPSWi5i5uOY8mqrddtIx2WyyTv9ZvVYPtPdgwd5ryCo/R9p3p4Yy53WH0cnF7Wih/xNxVZ6SYX25zI2kCOO8WjEXpKAlx5AEDtW97jGE1lLfTN7PpWeF4kY4mtA9rvUeN1NnMJvWU3pzIAQHtY4jOhpdcOPWaVKeAxlDi6t0mtCPWFOGQ457BjVSWkvkcD7IAHLE17SSufjlk1fb6nX9mWf5OKax9f7NWd5Y4OaSCCC0jAgjIhbJqPrL+VxkPwnjoJKe0D6sgHHLnzWNgK11Y0sbNao5QeqTckGxzHGju7A9i9J4fOybu1ycTAKdatvM6CjCbaU4ECglJCUEAogEAUAUB0QQqggWU2c0slNlByPpOA/IjUivSR3eJqa+FVjk8J9ZuYz7vwWkelq1dazx7AJHu5khrfc5cFVKsMQzXhUZ7QhITm3LaEUkJrebnt3FJjfXDJ3HansLidjzx8UtzUxMLoLhXDMbjtT0Ml4ed6ml2ZjPyTqYlwcNzvfs+SfqstWr7UjSnQ2kMcfo5qNOyjwaxursxw7QtH0tLQB4G0V4HKvisYkFRtB3jMbiOK0mwaV6ezMkOYN2Ubneq7vIB7VrHxWb5jitOQfpDq4XiHYcv8AlVVviLJGk5moPHcuq1ggq+rT1gMNxFThTeue0nIHRVpi1w7K4YcFz2Scn0+1+TLk6Pc/djqS/cs+VfShRSNr53pyTNNOPwXq+Q2PUHWJtqs4BP00QDJBXOmDXjgQB21XUtcvPmq+mDZLXHKD1ahsg+1G4gO7hiOIW/scNmRy5LcedSmlLCZaVA0vptlnoHYkgupUABozJJVRbNKUFxmitdXSmvQP6KtA8ENJB23HGpGe7JddFKHNDhQgioU2ujiFUklGFULqghVBApybcnHJtwQZV6Vj+kx/wh/O5cUx/iu19LLwbRGN0QPe91PcuFYzaD5qpWokBNPxHWFeO3JGHkZoiTuU2vaVGa4VqMuPaoliNJHN3ZeFE/QdvA/BNBlJ+bQe5WVnR21RVFCkWd9RQ5jA/AqS4KK5hBqO0bws+m4k0Vpq5bejkfGfUlHYHDLvGHYFVMdXEbUJBuwIxHA7FUXdst3qHbQgjPBU2kXdV1NtcORB+CAc5/W4mvA5keKDW3jQ7iOGRXNyZd3I/Q9NxTj6SZfe5f8AiIRgOSbIx7E5HiFKM0RgMZjpNfq2YOoQ2g6hG0Uryquh8BTObiFuuoukensUTq1cxojfvBYKCvMUKwoyip4YKVovSs9nf0kL3NIIJaCaOpscMiDl2qsV6NaVzWuWj3OuTNxa0FkwoD9G44uod1T38FeWS0B7GPGT2tcOTgHD3qStMsg1r06IWhkLi2V2IdQerlQbK54otQPSCbOXRWtznRON4Ses6N20FoFS07xku+1g1HslrHXjuPxo+PquBP7PqnlRYzrZq3JYJhHKQ5rhWORtcRXbXI8FNLvft6B0TpaK0xCWF4ex2RGFDtBBxB4FTWuXnXVPT9oscn6PV/SEVioXNkI4DEGlcR4rV9GekexSUa97oX5ObK0tDTtBdSnuVR2tUFWf09Zf7TB/3Wf7kE2aXJKQQluSCgyT0qj9Mbxhb/M9cY1d16WmUtEJpnEfB5+a4RrvPnziiwouHnsKBakkA8/wSXPa3CqzWtm5oeYRWEdck7B70VqpIOq66Rke/NRbJea43sx4j5KxKuq4edwSHBIY/DzuTr/PeosRXPuOx9U58Dv5KUE09tdiZs7yDcP+H5KLYmWZ1HEbHDDg4eqfhycmIzjVLlFRx80TthLS05HHEfEeP45Lw5MPO32P6f1Mx4+3LzMbvSGxtCRxKQc+73KVa4brzTGoBHb+KiOOJXtjvXl8zn7fyZdvraDIKOO3H3pbWknFR7Q2r3YoRtIOZW9PDbfdTNJMmssVx1TGxrJBkWua0DEcaVB2roGleftXdOPsswlZye3Y9u0H4HYty0TpBk8TZYzVjxUbwdoO4g4Ili0Ch6X0TDaYzFOwPYdhzB3tOYPEKUxydBVRnei9Rn2CaSWC7OwsIax2ErcakA5O2Y4FcjLoF1vD5b9J7zrzC0NLaGgDxQGuWK3Equ0hoeKU3yC2QerKzqyDt27MDXJZym54axur5YH+Y9r+w3v/AAQW+/kk/wDaZu5nyRrz/f8Abfdh9LZybKccE0V7PJmfped9JZh+xL/M2nxWf3cycB5+S030s2SscEm1rnMPJ4BHizxWavbXAjDdv2KLEY1f6vVZv9p3yQbCxuFBXtc5SpmOIo04k4kbBw3VTZDYmYDHxJ5qKafKwYG6OYI96jW6Vpc0jdRS44LzeuSSdmQHCihS6MIILXAjccKdqRUqB+A87PwUh0nntUJgLRiKf8J8P2ec1ah6N3nsASJ46indw80QDqeeSMOr55qKEEpIofWGfHj2put12GR+CXaI8nDAjxG5EyUYOqePxCznj3TTo6XmvDyTI5aJiXNrnQjmAaj3qKSnra4XhTKh+SjE4LOG9eW+tuOXLcsPV8q6Qm8ab0primWy4781JjIO1eziKYHcl1+omtH5HIWSn6B5623o3bHgbt4XIgO2UHHMoRx123uJy7Aou3pSKQEAggg4gjIg5UUhrljmqOvElmYIpx0sLRSO6A17AMhjg5vPELQNXdbbPanXGFzZMwx4ALgPskGhRNOlqgm6pbSqhVAglefOKJA44ptycKbcgpdbtH9PZJWD1g2+395nWHuKxMHxXoNYbrJo42a0yREYXi6P9xxq2nZhzaUFW5pO3BNTTgbK0TkkmGCYEW13kqqS2RzsTg3YN+5PXMMUbG1z7B52pfNZs2sJaOKbMI2GicpsHnsRtYEsUzzxTJeQVLuYopIQ7MdoUjViJabQS3DzkoNllpUHbiOBU+Sxmhoa88FXGMtOLSCN/nFWeWfVieTUnHI0HvPw7kxapMCAhA6jeJr3qx0Pq/Na3FkYLTdLg5zSGYezepQV+CzvXtvVvpzuSUHblr+j9WbPYID0oZJIWnpXuFQG7WtByHHNZJI8XnFoo0uN0bhXDwVx5O7xGuXgvHjLfk7BET6xNFMjAHFQ4nneni6vJb08EgS1wHepVmmLHNcxxa5pBaRmCDUFQWEJ+N1TwUsGtap67tnpFPRk2QOTJDw+y7h3Ls2uXnlxBwH4ru9Aa6WiNrWzWeSRgw6QBwfQb8KO8Cs717Xtvw06+guU/Pez/q7T/wCO5BTvn2dmX07IlJRoltklUus2rkVsZdkq14rce31m8OI4K7cm6oMA0hYHQTSQuIcY3FpIyO0GnEEHtURz1c64zh9utDm5GQjndAYf5VT3t6oUJETnjn58Uhza5I2sp2oFA+fPuS2pASq/iosOjihSnnzRJD6+fNV0vo/0KLXbY2P+rYDJJuIbkO00BU01tcaualsEbZ7ZWrxehgrdJb9uTaG7gM1ZWnQEMrSwwx3M6NYG0x35+KvrS8vle92JeaMAyawYMHdjzKchc1owwIz5rk5MrcvHh9bp+HGY7ym6pNGar2aGrmRNa7YaVpyrkmZbdK2UQtbeDh1SMKHbXZuV7JMGvbXJ1R2mhCRA0CUYYu6rdmfW+C8N22bdfjDC2SbVGktWhaIXxyyODnjAsNA07MPaG8FY3p/V2exvLZmG7XqyAExvHB2w8CvSX5A45kdyW7RzKUcA4bnAFvccF148uGM1Hw8+/O92by9ZrJK/6uKR+66xzvcF0mjdRNIS0IgLBvkIYO7E+C3i0W+zwjryRsHMDwCo7Zr9Yo8nOk/dYfeU/Pb/ABjHZJ7cfon0SvztEwB+zHjzq4hdNYvRjYmUJbI/955oewKst3pQP9VB2vd8Auc0lr/bXggSBg3NaAe9T+5ku8Z6atY9A2WzirYomcbor3lVOsesdkZdHTxAiuAePcFhuldITyn6SeU83up2iqiHQFo6Nszo3CJ7i1shpQkZ7ap+n7v5Ux5u27jYfzrs362P7wQWP/0QPtHuQXn+ix+3t+sy+nqFCqIol2uMTio1rnDGOecmtc7uFfgpDyuf1ztNyxTnaYy0f4iG/FBjEshcbxzdUnmTUpshKAyRFaDdaZJRn3+fxRuZnwXdarauxz2WGUhoNJGu6oJJErsTXbSg7FLdRY4YEbKI72BOBAoDQilTuWnWnU+zltLuW0UaceQXIaa1XZDi2eMAZCTA97Tj3Lzma6ULRjTv87FY6p6zus9rPRtLrw6PAgbca9vuVJPbA0OaHMvUNC01HfRQ9G6R6B15rQ5w2k4LXnXhG02a2TNoXDAihoagV37lZWd16rX5HI1zGXgVitr14tjxQPDB+w2mHMq70d6QaQBsocZmUDSMnc9y58uK+3fwdVJ4yaRpDSETYndI8Nc3fnUZFMaU1ka2Js0TbxaGPpkNhz7VlGldcnWiUOext2l0tz5Gp2qwsmtZfZTZxHtIDzT1TsoNqn4Hrl1mNlkdLbPSXa3+oI4xwF495VDbNPWqX6yeQ8K0HcFXMbglhq9px4z4fNuVpBxzxPHFEnAEC1aQ3VJe2qcKBCIpraKFT32mQ2eAGSQs6WRty8SzAAjq9pUfS0fVqjgd+jQfx5P5QtImUQR0QQeiKpNUV5JLkBPXE+lK13bM2PbJIPusBcfG73rtHOWZelaessLPssc7tc6lf8qDiAUHM81SWJTVoJc0iuJVtovWu0WeHoYg2l4uBIqRXMblVuKadzU0HNJawWuWt+0SU3No0eAVFJDia1J3nFWj2VTBYE0F2vQBZZorT00LulJAiD6ytptc2iq5IaK10nQNhIAr0RJ4kyOFVA6I5lFRS1JIT8gSQ1ENhitNARF8zIwQC9waLxoKnefOaroVIgluPY8ey5ru5wPwQaT+Zlp/uvvn4hEdTrV9ln3wtDBrinGqLtmx1Ptf2G/fb8027VO1fqu57PmtQaEdFNG2VnVa1D+pd95vzTbtXLUP6h/h81rFEQamkYjpvV+2XaiCS4B1qNN7Dh8lCsFke+CCNvVe60ua29hQuYKVwW7WuoY8jY1xB4hpIWSWK2ySz2WSZ9+Q2uK84ta2v0LKYNAGVB2Ki4/MS1fbh+8f9qC0miCCfVIqlOKQ8oCJWUekx9bXyjYPFx+K1UlY7r7LetkvAtb3NHzVgoG9oR0xz8Amq4pTBUKgOJ8hIx4dyW8ee9ICIbmkIUYk7aqRNifPBG1gwqab9tMdyKVbxhD/AAf/AKOUGZ6srYxv0QdJcHQihuF1eu7YMs1USHHA1+O5A3dTjMMUbAlEKCNBmVYaKjaZog8AtMjLwORBcAR4qvgNHBTYTR7SNjmnuIQegxnRPRpgFOtWdh0I0kFGgUEaSCjVDNu+rf8AuP8A5Ssa0X9ZZf8Aq4P9GNbHpBwEUhOADH4nD2SsZ0fIGmF7jda21QuJINOrAzDLOoog3LsQUL+k/wC7f90/JBBalNuCCCBuqxLWiW9a5yf1rx3OI+CCCsFP596eiGHP5oIKg5B57CmXjz2IIIhNMU3M6iCCKGlsoP4DPFyr6IIIFs8+KWR570aCCENnYpcrqCo5oIKUeg4zgOIB8AnmlBBZDiAQQQGClIIKwVOtY/Q7T/Am/wBMrJLb9Vytcf8ApRoIKjZ7yCCCg//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5" name="AutoShape 6" descr="data:image/jpeg;base64,/9j/4AAQSkZJRgABAQAAAQABAAD/2wCEAAkGBhQSERUQEhQVFBUUFBUWFRcVFBQUFRQUFRQVFRYWFBYXHCYeGBkkGRQUHy8gJCcpLCwsFR4xNTAqNSYrLCkBCQoKDgwOGg8PGiwlHCQsLCwsKSwsLCwsKSwsKSwsKSwpLCwsLCkpLCwsLCksLCksLCwsKSwsLCksLCwsLCwsKf/AABEIAP0AxwMBIgACEQEDEQH/xAAcAAAABwEBAAAAAAAAAAAAAAAAAQIDBAUGBwj/xAA9EAABAwEFBQQIBAYCAwAAAAABAAIRAwQFEiExBkFRYXETIoGRBzJCUqGxwfAjYtHxFDNygpLhU7JDg6L/xAAZAQADAQEBAAAAAAAAAAAAAAABAgMEAAX/xAAlEQACAgIDAAIDAAMBAAAAAAAAAQIRAyESMUEEURMiMmGBoSP/2gAMAwEAAhEDEQA/AOyFqLs1IDUWFeZZQYwJQYnISwus4bwoYUshVt5X5TojWTwGqFnJX0TSmqtYDUx1Ky1pv+q8kNhg5QT5nRM0rK5xlxJ6k/NJKaRpWFvs0jrzp8Z6ApBvWnxhUzbHPH5/NM2+i4NySfksp+FF629KRMCo2eEwfipAK5PeFd0kEQpV1bUVaGQdjb7ru8P7Tq1aFjbRFqmdPQVFdO1dKtkTgdwdpPJyupUqrsAtBJlCUDhZaiSS8opQbOFpt4R4k25yU4S5JJRykEoDRDq1svpy4qB/FlSKxyKrKiRlIsubDersQE+Bzyg6b0SqLMe+PH5FBasM5KNWTnGLfRt0EaEJqMwSJxRqo2kvQUKJdvOQQYUrK2+9oyCaVM8i4Zws7jk8eJzzPHNV9O0l0u4k6qbZdRzUpOjdjgvCwslLLNWtCmoVmpqxplZXI0DmDekFs7kBU+5UmkzeFy2I3Rnr52eFRpc0Q7osLarG5jogjdyXX3BUF+3K1wmOq0Yszhrwm0pmMu5gcIcYO4jXJabZ+/i14ovdIOTSdQRuVHVohjZjLf10Crq78YxMOY5xGcyr/wBu/CbjWjrWJHKzeyt/dswNf/MGRneNxWiDlN6dE6CBSsSQSk4ktgoWkuQxpLnoBoQ5EUZKKEAoaqDJV1RWdQZKtqrh0IQQQVYz4qhZLZuQgk4s4RqlmUIlc122vU1bT2TTLWQ3li9ryW32jvHsaDn8iB1K5JYK5e97yZ5neTJJXL1lca2WLTEDwU6wVFU060nNKFpwmBKjKNqj0IaNhZK+ScdawDCz9jt05HXlqn61bPMnp+qyNUWqy9pWjKJnorGymW5Z/qsvSqnhHUwPFWl22xx9UlwGuEQ3zKK0yWSOi0quMCQQd6FVstJPBMiofdno+T4pwvkZ6piNGLvqyYHuZ7DwCOIO5ZezUqmLITAcSDk3ISc10W+rAHwfAneOHxVc27SWnnE5bpyH+XeKrjy8VQZKyjuV1WlaKZI9Ytb3RIIIz04LdV7yDGlxByEkASQOMaqtsDWtYHNEEEjLiMoKpbzuZ7QLVTe41B3nB2Z5mfog5839BjiT7LGtt7RGmI9AoNX0ge7TPiYR2C5qFZorYYx5lu4O0OFWFO4aTdGhHnBeMDhToo3bcVz6rB8SmKu0dsdpl0bHzWqbYmDRo8kb6Ig5DyQ/NFdRBRQbLXxVdXwVXEyNCtuudtd2VsYd2KD4robdE7d7QkkE/Qqrqq0foVV1kjAhpxyQQwbkE8brQJG6QKCJwVjIYb0mW6GU6XvEuPRo/wBrB3W6WE8XH5LW+lHKpSO7A6PP9lkLsP4TiNQf3VUv/P8A2Wg/2F488/AceqmGq2ADv9lsa/mKpa1QyToPvROWau94LabDG8wST0KWUPTXCdF9mwYsTabeAOJx6p2z2zFGDT3nSPJR7oosDC1zDPEmfLgo9W0hhyMx8FlattF7NHSsw19c8zA6wpza2GI7xGg3Dos3QvZxERA+JRWy+Q3KRPLJR4O6ObNfQt4OrQDyH1UoPI6Fcxo3xXe6aUuA3kiB5kK2ftVWY0Nh3aQZDmtgtG9nFO8MkTtM29SoHDCDM68gl9jA+HgqDY+2urtdWcCO+ROQYchkwagDRaSYSOLi9iXfRU29jm03PYBLZdEcASqSxbclzQKjW4TEho5ZrXtgTpmN++dR4rHWzZT8b8EAAnEQSIbxjkjHj6Wx03ssLnp4cbWmWE42cmuGfxyVjiUSwUsLQOAwnnCRaLQaZyOu5T7YuV/tZMD9URcq+xvJLviOCktfJhBomZfadmGo1/Ag+IW9sFbFTa4b2j5LH7W0JZKvNjrTjsreWXktEXcULNaLpyrK2qsyFXVlzERHcUaS85EfeqCeEkkczdoIIKxjMh6SLqNWzNqNEmk7EY1wR3o+BXL7oqQXM8V32pTDhBEj9clzXazYZlIirZS4VHPDWUhBDjm8gH2QGgnPWIVIu48WPF07MXaKeY6nL45qO20Rq4+cfJWNss7m5Oa5js5a4EEGDx4qkqNhPH9tMu5VtFtY75DD6oI65p2yXmxz8DxLXHLlPNZzth+2vxSC46jSdSRIPRK8CHWZm2vO7zQADXAl8BgBnXIHlCz1aGh4cDixHXVW9x3dUc1tfC6oWOa4HEPVbOIYN85GVc3hdVK0xVoNZjkueCSMR0y3LJzjB0zS48lZkLHYH1BOYHEjuRvmclurpu2m/DAEMnDAgF2pPRUVYPpmHUSHaTBIHQq8um9oYAYaN50yQyzckCGPj0XNyWdrDWpj1W1MQHDG2T8lZvcqu5pPaVdO0dIH5GtDWj/sfFWLW8VBsWXYC5RSHYsYER6zsWo3CFLeFV2qhNSSXRhiASBM7/BIFMXarZIxcNOaq6dJ1Q4nccuSsnMZAnQaJJjXKEbEe2QrVSgEzmdIUewgh4LpzVlLXafsq6qHSOSFhSQ7f9PFRPmomwFqjtKXAz4FWtdmKkRxCzGy1Xs7YW+8I8iq4+mc/o6NxVZaFYnRV1pTsiiK5BKYM0aBzNyhCIFGtRkAQoV60iabnNEuZ325ZyzvR4xHipqJwXHHCLxtr6r6jqjjMx3iSZzIieDc+hbxyrLdZIiMxqTvM7ytbtTcVop2l9U0XuosyxNaCw03NAxO3ggAAnkFT2iykN3FsYqbpkFo1zGphUUuNGlVJGXqWc70llKD5fFWlqjX9FApnvKym2hKo6P6OrwmKR4H9FdXtsmHP7ai7sqgM5AFjuGJu7whc+2ct5pPa5u52Y5ELqFlvNlRmIug8l5uRcZOjYuTSaMZe9rrUjDmw7iHHA7nBB8lEsPbV3h9X1BugNk897vFbK8OwrfhucwuOmYxDpwWHvu76tncXNxGmTlnoeBSxSql2Wv7NtYK0b1ZG1Bcuse1LmkYpWvum9m129x/e3tP0Up45Q7FdS6NEytilV16V8LHOHsidD+6VZa/DoUBVh7S3UGfNTTA4/RSUrZ2rg7dGurSrI1O6RlyWS2tYbJWbXoZULRiOD2WVWnDVYBuzhw6lM2bbBmUuLeoP0WueCXcejJHKvTT2c54cxrJUr+GyyzWfpbV0dO1Z8fnCnC/WOADKtM8e8PqpPHJeDqaLin6sLHWz8G2scMhj+BWrslQRAcD0cD8lmdsqMOa9dj1IezodN8gdPmoNq1SrltOOgx/FoSbUMyqeE12MUxJjT7n6IIU5DvvgUECiSE1/SE6SGUoIy7xJ+W5Srn23NSTUZDR7QMAnhBWPddLcRc6pM65wpdGztyZTOR4neFtljdGLnjOmWS8adT1XAneJz8lKlcsoufRrY5LXaiDlH1XQLnvptduWThk4b+vRSvdMMoUrXRPe3Jct2xsraFZwpt/Df33U9AH6F1I+yeWhXVHBc99JVHNjhzC69hxPZzu8KYJluKDBzInPnP0VeGRqrg1JERu4cFV1tVaLfReUaYmjaC0HwI8s1Y2K/3MBBOKQQJ3SqoDPkI+SN1Mb0ZQi+0COSUembnY6owAujvnVxEu8OC09orCA094uyDYkk8I+ui5vc14PaYpnCN7jn8FsLmvAMlwdic4Zn2p67hyGSwZY8WbIpNWU177FVSXPYGs34Bn1k8eSb2RlrzSd3XN0yhwPM8FuKFrBy3nVRLz2fZVIqtOCq3RwymMwDxQeVyjxYKSdkhjZE6RrzSbOyc98qLSthEhwwnKRqJjipdF413b1lGop9qbvFS7rTP/AILWKrOTaraZcB/dVf8A4rlDl3a+rrIuu1uPrVWGq7k1gZA/xpk9XFcJqBe7hvgrPKk1zdDRJGhSCeaWUhXRwsWgjiOhI+qP+Nf7zv8AIpotQARpHFlZtoLQwYWVqrRwFR4HkCnDf9c61qp/9j/1VWClNSOK+g7LazW+o4gGo/fq93Dqgolkd3h97j+iCnJCs6XS2c1lxndnKaq3c9mYMj4hWBtbw9owwDlnvlTaL+8WEDPXQo8yHFoqKQL+64g5d0/fgrS6pokVG+toczmFWXtZeyeCIDScjvHKFJo29xG4EcMgVLJByVopjycdPo3133k2syWnMZEcCsz6Q6E0Q7gVnrHtbSstQlzwJ9Zre8Sdd2/JRdq/SfRrUzTpUqhPvPLWR/bmSFGMJS8LtKEuzO0/WE6bxxHBObQbPPo4aje9TfGF0aEj1Hc1nqt9vOYDR5orbtDXqhrX1HFrfVbMNHgFZYZ8r8KyyxcaodezUjfOXPSEmi37Kbo27FAdkdAdylOplpgyDvBEHxTu1oTTEl5GhI6K/uC2AHvCeQn4qhc1Ls9oLDLcuSjkhyVFcc+LOmMvKkyMLBnG9xOfVWLrW0sxjT49FzuhtPUGEQAOAAVpWv0QAZg6gc1hnhkmaucX0XFFxeXOGcEjy4c1f3Bd/au0OBp72WpjJo8c1V7PWU1DhpGG6v4NI4/mK31iswpsDW5ADLj1J3lUw4eUrfRnz5uC4rsjbQ0cVktDeNCqPOm5eZKpg9RPzXpjai2tpWOvUdoKT/MtIHzXmOpr8PFerEwQASkpOJKT0OBICWkuRODlKBSGhKAQYxMsxz++BQRWVuY+9xQUpMRnWdoXMsv4dV7DniHe70HQYW5hZm07dMaIo0u8D6z3Ef8AwM/islWtDnOLnEknMkkknqSmCd6aOBLbBy1ReW7bG01Dm8N4BrQB8ZKp7Rb6j/Xe53VxIUcoKlV0JSCJSZQcES4etBAo8OXOUkJSAwlaqk4VqTKhEnR/HEMp8QsyweKvbpDqccHAYhuPPkVLL0FdkqpYgRLQRxCi/wAMFdPs0iWqI6zEmAJ+nVZ0yltEWwUmF8OOHrl4qwuWy9paBZhUYS50B5dAH++AVHedQA4BJ946A8h+qVYqgGekRpl0zTSVbKQbm6s9C3NclOz0202CANZ1Lt7jxMqwe6AuebD7W1GVGWK1OntB+A5xHaCPYqCZg+yTnGq6IAqLa0YppqTT7ML6SbBWq2cZ4aeKXNG+BPePVcPt9m7N5b5L01tFZ8dnqD8srzttVSioCN4I8imj+sqDHopYRoFBWHAiKNE5ccEU4wJDUsBKxiXQ1H3uKCFj1++CNRm9iMQXJLkZRFaxRCKc0ERSMACUglKSHFcOgBKSQllcEkXczFUAWmpU9yzt1uAdO9X1DPMFZ8vYYlnSUh13GozJuJs4XYfWBObPA8VDspMwVfXBbCyvTje8DqCVm9Gd0Y+9bkdSqupkTHHUCNFTi1mke73X7j7o5czx3LrO2NzsxOtLHAjIuE5gyJ+q5jfTGh7yMw0jdxPNWi70wRTe0RrtvBzaragPea8PknPE3OSd+fHdK9E3Bf7bQzvA06rQO0puyLSRMj3mnUEbiF58sFlo1GnEX03e8IqMj8zT3gM/ZKv7Lflos7qXauLmt7tCs0l3d90OOo/K7MJ3PeuwSxSS5Vr7O43l/Kf/AEn5Lz5tdQ72nqyT0Lg1dfuvbBldgZVPYVDkMctY8kZYXHQ/lKwO1F3960A/8Uab8RIhI5fumLGNWmc2RoSlStTCJROSiES4KCalsckpYQYxKsuoQRWU5hBLSZNiSidolptyuIhKSlIQkfZwglFCU5qKFw6EJZQASsOSASxuezgmStNZLJlkFA2cukOAOLXdw6rp2z2yLIDnOnksuSVukG6M/YNl6lVhe2IHnpKvLl2dmm5+RcAcGWh0WysNgbSBDNDn4pdmsbabcLBA/VKsViPIc4vKy1GBzXsLJaZ4HKVy+z2kPLmvObj+y7L6TbRhY1oyJBj78lwmpqnhC7RbHk4tSJtnGF8R98lcWa1lstyLXesxwBY7hibv+m6FnqNsIMmSFa0LQHeqZSZYvs3/ABpRacDt2xt5MtVkDSAezHZua/vnId2SdRhhZXbu7BZ2HCAMZnIQI0gDcqz0eX32NqDHGGVu4epPcPDkr30o1MQa3h+pQvlFWYs2L8WWl0zirmwSOBRJ63Nh55pmVtW0RFBJQxIpQoKDCUCkJQXMYk0TGf3w+qCFETkgkbokxT9U1hTzgm1oFQkhDDlP7pRCCARCS/iluCQ5BnITCdpNkgcck21X+yV2trWljXGAA5xJ4tGQ8ylbpWM2Xd1XQ4AYMRkLcbPUazHS6QOBVrZWss7AMAncQEfaVHnId1efJtsNkypejmiRuMFKo3/OrUKF3TqFLp3W0J1y8J/qUm1V4032V8jvZYZ1BkfouG2m5y4Y6RxayyO+DqcPvjpJG8Bdx24szW0MWWq43UEPcPzHyldylF2avj41PRnCEbKpbmDBV/aKTKn8yZ/5G+sP6tzx8ee5Vluul1Pveuw6Pb6pPA72HkVohljLQ08UoPZJsN6SRJwunI89x5Rr4LrVtsZt1lp2lgkloFQDOHt7rvlPiuHgrqvoZ2jjtbG85EdrTk8Mqg8od/a5JLEu0JlzOUVfaMHtNYsDh1IKpVrtunh1WoRpjJHmVkAVTF/IgaQAlwgxuaoEThT1Cg4guAJDRLjGQBMAk7hKS6nEg5HhvHFdD9DtnD7RWaQC02eCCJBBe3ukHUZlBsWTpWYuxWZznBrGueToGtc5xgGYaBOSC9CbP7H2axl7qLMLnnMk4i1pM4Gk5hvJBSdMk5Hns0/r800VIKZc2FqOQ3CGFKKC4I24JOFOOak4ErOEtGa6L6K7kFV9V7hkGho6mHH4R5rn1FmYz3rt/ousGCxsMZ1HPeTyJwj/AKyo5XoDezX0bA0CCJhPNs7RoITjUCpJKgbCa1Iq1gBmjqO3BNfwk5lH/CFMLtvemMhm4LmdqqjtXDQmDB4QuobY2ENcSdFyPaN81QRkC2B4ZaqcYcnRqxzcGmiWlUqzmElp1EEatI4OBycOUeKqLNeRGTsx8f8AasqdVrhIM8eXVJODgz1seWGRAtN0sq50op1P+MnuPMjKk45tP5XZcCq6x16llrNdnTfTdmCIIygtIPIuH9ytPv8AdPGoyo0U6wLwBDXTFRn9LozH5XAjxzTwzNakRy/EtXAg3nVxknWQfIqjWmddrg0Bp7RgmHgRAjIPHsuGnhlKz1pZD3DWCtGOSfR51OLpjYRtKJGnCO4uK2novv8Ao2SvVqV3hjTQgTJJdjYYAGZMArEYksfeaVoElaOtXr6Yp7tlpZ+9VMA9GNPxJRrl1mdmjU2vok40LJTTkuUyVrAkGind8UERK4Iko0SNBs4cot++PJeidmrP2VCnS3sY1vi3I/GT4rh+xV2mvbKNLi8OPINGM/Jd3s1lFIS4y45+ay5ntIX0sgUYCiUq2IqYCkiBgCRVrhokoyma9nkFM2/AGB26vRtQ4W7lzK8bCapaGRiE5EgTI3TlruW42qs+F7hzWNtQ38x8EkZVs0xW0Z+pTLThcC0jIgjCR1G5JFQgyDC0b3tqNwVW4wB3TpUaPyu4flMjoqy1XI4AvpntWjWJD2ji5hzA5iQqxyKWmXngljd+B2e9BEO8/wBVODgdD5LOp6z2pzNNOG5LPAn/ACWxfLcdT2XsuILQ4jFEwdY0lUVvo4XdRKtrLag+C3Xgj2rsGA03jR7GvaeIcP1BS4nxdM75cU2si9KEJSIBKAWlmNIATqThSgErYzQ/R1CCOzjvDxQXJWRl2LhIwJcoHRWpiWNOaklqdAREpdhGShCU5EFwDTbD2rsrQKoPqtI/ygfILq1O2aFzpnMdFxy4LNUce4xxG8hriPgusXBY2YGio2vUI3dk8AcpWXLG2FMvLJeDToVZ0K0qLQsdPdScOoI+ZU5lBu4QljFiS2LlE85JUJuq8RmqMU5rtcJeeqxdazkyt5tPZyXEgEjoVi7Q2JUUjUuipbB0z4o2kgggkEZjM5HiDMjwVVbHmnVdBiSDyzEp6hegPrCOY0PVdLE+0eli+VGWpaLCvSp1f5g73vsAD/7m+q7rkeZVTbrrNPOQ5hyDwe7/AHb2nkVZh2Ug5HyTtJ8TwIgjUEcCEIZZRHn8aM1ce/8AhmpgyNVc26+u2stOk716LnBp403kOjwdPmjtt0BwL6IzzxU945sPtDlu5qmC1JxntHnTjKD4SA0J1lNN4k5TfCLFTHS1KDUjtUO0SUGyRQGY+9xQTdJ6CdEZdhB6QXo0CFaxeNBByBemyUJXWAU9yVRplxAAzJAHiQB8SkOCcsriCHA6EEdUrZx0/Zi6bxssQwlunccyo2OcLaUNpXNOGszB/VLTPiM1jdiNo6uNlMmWueAR1MLoN/tBYGkanU7oWWTu2hdek2zWptRoe0yD8E9iVFYqfY0y+S6YMaBOXJfRrlwLcMHc6VylYr7Ld71Gfa4Uk0wmK1ka4e0ObXEFGmAgWy9nAHJYa/rQHuLnYW/4hSdtboNM/wA2o4OBMF7ss+IOa5/bbPGYPnmk7LxRG2isJe8PpDFDYIbmcuQzKzpcr4PIIcCQQ4QRkR0IUp93NtBIdDagaXdo0RiAyiozRx/MIPVUWRR0zRHE5Qc14Zyz2xzNNOB0/wBK3s1uD9MjwVGW5SiDiqTxRmPh+RPG67X0aZtaMxkeIKavCwdtLmD8T2m/8v5m/njdv6qJd9qLgQdRvUkOWNXjlo9OUY/IhZROKIPT1vJNRxOZJk9SAo63ras8WVptC+0R9sm0EaFJdF/y/RBN0hkiSAbP/9k="/>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6" name="Zástupný symbol čísla snímky 5"/>
          <p:cNvSpPr>
            <a:spLocks noGrp="1"/>
          </p:cNvSpPr>
          <p:nvPr>
            <p:ph type="sldNum" sz="quarter" idx="12"/>
          </p:nvPr>
        </p:nvSpPr>
        <p:spPr/>
        <p:txBody>
          <a:bodyPr/>
          <a:lstStyle/>
          <a:p>
            <a:fld id="{3210CF32-EC82-4D68-AB57-48D40144F547}" type="slidenum">
              <a:rPr lang="sk-SK" smtClean="0"/>
              <a:pPr/>
              <a:t>7</a:t>
            </a:fld>
            <a:endParaRPr lang="sk-SK"/>
          </a:p>
        </p:txBody>
      </p:sp>
    </p:spTree>
    <p:extLst>
      <p:ext uri="{BB962C8B-B14F-4D97-AF65-F5344CB8AC3E}">
        <p14:creationId xmlns:p14="http://schemas.microsoft.com/office/powerpoint/2010/main" val="126143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043608" y="1412776"/>
            <a:ext cx="7128792" cy="923330"/>
          </a:xfrm>
          <a:prstGeom prst="rect">
            <a:avLst/>
          </a:prstGeom>
          <a:noFill/>
        </p:spPr>
        <p:txBody>
          <a:bodyPr wrap="square" rtlCol="0">
            <a:spAutoFit/>
          </a:bodyPr>
          <a:lstStyle/>
          <a:p>
            <a:pPr marL="0" lvl="1"/>
            <a:r>
              <a:rPr lang="sk-SK" dirty="0">
                <a:latin typeface="Calibri" panose="020F0502020204030204" pitchFamily="34" charset="0"/>
              </a:rPr>
              <a:t>Samuel </a:t>
            </a:r>
            <a:r>
              <a:rPr lang="sk-SK" dirty="0" err="1">
                <a:latin typeface="Calibri" panose="020F0502020204030204" pitchFamily="34" charset="0"/>
              </a:rPr>
              <a:t>Huntington</a:t>
            </a:r>
            <a:r>
              <a:rPr lang="sk-SK" dirty="0">
                <a:latin typeface="Calibri" panose="020F0502020204030204" pitchFamily="34" charset="0"/>
              </a:rPr>
              <a:t> – varuje, že môže dochádzať k stretom civilizácií, t. j. posun od prechodových vojen k rozsiahlejším vojnám na civilizačných </a:t>
            </a:r>
            <a:r>
              <a:rPr lang="sk-SK" dirty="0" smtClean="0">
                <a:latin typeface="Calibri" panose="020F0502020204030204" pitchFamily="34" charset="0"/>
              </a:rPr>
              <a:t>hraniciach.</a:t>
            </a:r>
            <a:endParaRPr lang="sk-SK" dirty="0">
              <a:latin typeface="Calibri" panose="020F0502020204030204" pitchFamily="34" charset="0"/>
            </a:endParaRPr>
          </a:p>
        </p:txBody>
      </p:sp>
      <p:sp>
        <p:nvSpPr>
          <p:cNvPr id="3" name="BlokTextu 2"/>
          <p:cNvSpPr txBox="1"/>
          <p:nvPr/>
        </p:nvSpPr>
        <p:spPr>
          <a:xfrm>
            <a:off x="3203848" y="2696549"/>
            <a:ext cx="4752528" cy="3139321"/>
          </a:xfrm>
          <a:prstGeom prst="rect">
            <a:avLst/>
          </a:prstGeom>
          <a:noFill/>
        </p:spPr>
        <p:txBody>
          <a:bodyPr wrap="square" rtlCol="0">
            <a:spAutoFit/>
          </a:bodyPr>
          <a:lstStyle/>
          <a:p>
            <a:r>
              <a:rPr lang="sk-SK" b="1" dirty="0">
                <a:latin typeface="Arial Narrow" panose="020B0606020202030204" pitchFamily="34" charset="0"/>
              </a:rPr>
              <a:t>Samuel </a:t>
            </a:r>
            <a:r>
              <a:rPr lang="sk-SK" b="1" dirty="0" err="1">
                <a:latin typeface="Arial Narrow" panose="020B0606020202030204" pitchFamily="34" charset="0"/>
              </a:rPr>
              <a:t>Phillips</a:t>
            </a:r>
            <a:r>
              <a:rPr lang="sk-SK" b="1" dirty="0">
                <a:latin typeface="Arial Narrow" panose="020B0606020202030204" pitchFamily="34" charset="0"/>
              </a:rPr>
              <a:t> </a:t>
            </a:r>
            <a:r>
              <a:rPr lang="sk-SK" b="1" dirty="0" err="1">
                <a:latin typeface="Arial Narrow" panose="020B0606020202030204" pitchFamily="34" charset="0"/>
              </a:rPr>
              <a:t>Huntington</a:t>
            </a:r>
            <a:r>
              <a:rPr lang="sk-SK" dirty="0">
                <a:latin typeface="Arial Narrow" panose="020B0606020202030204" pitchFamily="34" charset="0"/>
              </a:rPr>
              <a:t> </a:t>
            </a:r>
            <a:r>
              <a:rPr lang="sk-SK" dirty="0" smtClean="0">
                <a:latin typeface="Arial Narrow" panose="020B0606020202030204" pitchFamily="34" charset="0"/>
              </a:rPr>
              <a:t>(*1927, +2008) </a:t>
            </a:r>
            <a:r>
              <a:rPr lang="sk-SK" dirty="0">
                <a:latin typeface="Arial Narrow" panose="020B0606020202030204" pitchFamily="34" charset="0"/>
              </a:rPr>
              <a:t>bol kontroverzný </a:t>
            </a:r>
            <a:r>
              <a:rPr lang="sk-SK" dirty="0" smtClean="0">
                <a:latin typeface="Arial Narrow" panose="020B0606020202030204" pitchFamily="34" charset="0"/>
              </a:rPr>
              <a:t>americký </a:t>
            </a:r>
            <a:r>
              <a:rPr lang="sk-SK" dirty="0">
                <a:latin typeface="Arial Narrow" panose="020B0606020202030204" pitchFamily="34" charset="0"/>
              </a:rPr>
              <a:t>politický teoretik, ktorý sa preslávil bestsellerom </a:t>
            </a:r>
            <a:r>
              <a:rPr lang="sk-SK" dirty="0" smtClean="0">
                <a:latin typeface="Arial Narrow" panose="020B0606020202030204" pitchFamily="34" charset="0"/>
              </a:rPr>
              <a:t> Stret civilizácií </a:t>
            </a:r>
            <a:r>
              <a:rPr lang="sk-SK" dirty="0">
                <a:latin typeface="Arial Narrow" panose="020B0606020202030204" pitchFamily="34" charset="0"/>
              </a:rPr>
              <a:t>(1996</a:t>
            </a:r>
            <a:r>
              <a:rPr lang="sk-SK" dirty="0" smtClean="0">
                <a:latin typeface="Arial Narrow" panose="020B0606020202030204" pitchFamily="34" charset="0"/>
              </a:rPr>
              <a:t>). </a:t>
            </a:r>
            <a:r>
              <a:rPr lang="sk-SK" dirty="0" err="1" smtClean="0">
                <a:latin typeface="Arial Narrow" panose="020B0606020202030204" pitchFamily="34" charset="0"/>
              </a:rPr>
              <a:t>Huntington</a:t>
            </a:r>
            <a:r>
              <a:rPr lang="sk-SK" dirty="0" smtClean="0">
                <a:latin typeface="Arial Narrow" panose="020B0606020202030204" pitchFamily="34" charset="0"/>
              </a:rPr>
              <a:t> </a:t>
            </a:r>
            <a:r>
              <a:rPr lang="sk-SK" dirty="0">
                <a:latin typeface="Arial Narrow" panose="020B0606020202030204" pitchFamily="34" charset="0"/>
              </a:rPr>
              <a:t>v </a:t>
            </a:r>
            <a:r>
              <a:rPr lang="sk-SK" dirty="0" smtClean="0">
                <a:latin typeface="Arial Narrow" panose="020B0606020202030204" pitchFamily="34" charset="0"/>
              </a:rPr>
              <a:t>predstavil svet ako </a:t>
            </a:r>
            <a:r>
              <a:rPr lang="sk-SK" dirty="0">
                <a:latin typeface="Arial Narrow" panose="020B0606020202030204" pitchFamily="34" charset="0"/>
              </a:rPr>
              <a:t>protichodnú koncepciu "konca dejín" </a:t>
            </a:r>
            <a:r>
              <a:rPr lang="sk-SK" dirty="0" err="1" smtClean="0">
                <a:latin typeface="Arial Narrow" panose="020B0606020202030204" pitchFamily="34" charset="0"/>
              </a:rPr>
              <a:t>Fukuyamu</a:t>
            </a:r>
            <a:r>
              <a:rPr lang="sk-SK" dirty="0" smtClean="0">
                <a:latin typeface="Arial Narrow" panose="020B0606020202030204" pitchFamily="34" charset="0"/>
              </a:rPr>
              <a:t>, </a:t>
            </a:r>
            <a:r>
              <a:rPr lang="sk-SK" dirty="0">
                <a:latin typeface="Arial Narrow" panose="020B0606020202030204" pitchFamily="34" charset="0"/>
              </a:rPr>
              <a:t>vychádzajúcu z porážky komunistických režimov demokraciou. Svet je podľa </a:t>
            </a:r>
            <a:r>
              <a:rPr lang="sk-SK" dirty="0" err="1">
                <a:latin typeface="Arial Narrow" panose="020B0606020202030204" pitchFamily="34" charset="0"/>
              </a:rPr>
              <a:t>Huntigtona</a:t>
            </a:r>
            <a:r>
              <a:rPr lang="sk-SK" dirty="0">
                <a:latin typeface="Arial Narrow" panose="020B0606020202030204" pitchFamily="34" charset="0"/>
              </a:rPr>
              <a:t> miestom súperiacich civilizácií, z ktorých najmä indická, </a:t>
            </a:r>
            <a:r>
              <a:rPr lang="sk-SK" dirty="0" err="1">
                <a:latin typeface="Arial Narrow" panose="020B0606020202030204" pitchFamily="34" charset="0"/>
              </a:rPr>
              <a:t>konfuciánská</a:t>
            </a:r>
            <a:r>
              <a:rPr lang="sk-SK" dirty="0">
                <a:latin typeface="Arial Narrow" panose="020B0606020202030204" pitchFamily="34" charset="0"/>
              </a:rPr>
              <a:t> a islamská sú na vzostupe. Okrem týchto civilizácií uvádza ďalších päť – západnú, slovansko-pravoslávnu, japonskú, latinskoamerickú a africkú</a:t>
            </a:r>
            <a:r>
              <a:rPr lang="sk-SK" dirty="0" smtClean="0">
                <a:latin typeface="Arial Narrow" panose="020B0606020202030204" pitchFamily="34" charset="0"/>
              </a:rPr>
              <a:t>.</a:t>
            </a:r>
            <a:endParaRPr lang="sk-SK" dirty="0">
              <a:latin typeface="Arial Narrow" panose="020B0606020202030204" pitchFamily="34" charset="0"/>
            </a:endParaRPr>
          </a:p>
        </p:txBody>
      </p:sp>
      <p:pic>
        <p:nvPicPr>
          <p:cNvPr id="4" name="Obrázo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844356"/>
            <a:ext cx="1895804" cy="2843706"/>
          </a:xfrm>
          <a:prstGeom prst="rect">
            <a:avLst/>
          </a:prstGeom>
        </p:spPr>
      </p:pic>
      <p:sp>
        <p:nvSpPr>
          <p:cNvPr id="5" name="Zástupný symbol čísla snímky 4"/>
          <p:cNvSpPr>
            <a:spLocks noGrp="1"/>
          </p:cNvSpPr>
          <p:nvPr>
            <p:ph type="sldNum" sz="quarter" idx="12"/>
          </p:nvPr>
        </p:nvSpPr>
        <p:spPr/>
        <p:txBody>
          <a:bodyPr/>
          <a:lstStyle/>
          <a:p>
            <a:fld id="{3210CF32-EC82-4D68-AB57-48D40144F547}" type="slidenum">
              <a:rPr lang="sk-SK" smtClean="0"/>
              <a:pPr/>
              <a:t>8</a:t>
            </a:fld>
            <a:endParaRPr lang="sk-SK"/>
          </a:p>
        </p:txBody>
      </p:sp>
    </p:spTree>
    <p:extLst>
      <p:ext uri="{BB962C8B-B14F-4D97-AF65-F5344CB8AC3E}">
        <p14:creationId xmlns:p14="http://schemas.microsoft.com/office/powerpoint/2010/main" val="255463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11560" y="1000467"/>
            <a:ext cx="8136904" cy="830997"/>
          </a:xfrm>
          <a:prstGeom prst="rect">
            <a:avLst/>
          </a:prstGeom>
          <a:noFill/>
        </p:spPr>
        <p:txBody>
          <a:bodyPr wrap="square" rtlCol="0">
            <a:spAutoFit/>
          </a:bodyPr>
          <a:lstStyle/>
          <a:p>
            <a:r>
              <a:rPr lang="sk-SK" sz="2400" dirty="0" smtClean="0">
                <a:latin typeface="Calibri" panose="020F0502020204030204" pitchFamily="34" charset="0"/>
              </a:rPr>
              <a:t>Medzinárodná bezpečnosť je výsledkom súhry objektívnych a subjektívnych  faktorov.</a:t>
            </a:r>
            <a:endParaRPr lang="sk-SK" sz="2400" dirty="0">
              <a:latin typeface="Calibri" panose="020F0502020204030204" pitchFamily="34" charset="0"/>
            </a:endParaRPr>
          </a:p>
        </p:txBody>
      </p:sp>
      <p:sp>
        <p:nvSpPr>
          <p:cNvPr id="3" name="BlokTextu 2"/>
          <p:cNvSpPr txBox="1"/>
          <p:nvPr/>
        </p:nvSpPr>
        <p:spPr>
          <a:xfrm>
            <a:off x="887905" y="2080587"/>
            <a:ext cx="7488832" cy="3508653"/>
          </a:xfrm>
          <a:prstGeom prst="rect">
            <a:avLst/>
          </a:prstGeom>
          <a:noFill/>
        </p:spPr>
        <p:txBody>
          <a:bodyPr wrap="square" rtlCol="0">
            <a:spAutoFit/>
          </a:bodyPr>
          <a:lstStyle/>
          <a:p>
            <a:r>
              <a:rPr lang="sk-SK" sz="2400" dirty="0" smtClean="0">
                <a:latin typeface="Calibri" panose="020F0502020204030204" pitchFamily="34" charset="0"/>
              </a:rPr>
              <a:t>Objektívne faktory: </a:t>
            </a:r>
          </a:p>
          <a:p>
            <a:pPr marL="285750" indent="-285750">
              <a:buFont typeface="Wingdings" panose="05000000000000000000" pitchFamily="2" charset="2"/>
              <a:buChar char="q"/>
            </a:pPr>
            <a:r>
              <a:rPr lang="sk-SK" u="sng" dirty="0" smtClean="0">
                <a:effectLst>
                  <a:outerShdw blurRad="38100" dist="38100" dir="2700000" algn="tl">
                    <a:srgbClr val="000000">
                      <a:alpha val="43137"/>
                    </a:srgbClr>
                  </a:outerShdw>
                </a:effectLst>
                <a:latin typeface="Calibri" panose="020F0502020204030204" pitchFamily="34" charset="0"/>
              </a:rPr>
              <a:t>geografia</a:t>
            </a:r>
            <a:r>
              <a:rPr lang="sk-SK" dirty="0" smtClean="0">
                <a:effectLst>
                  <a:outerShdw blurRad="38100" dist="38100" dir="2700000" algn="tl">
                    <a:srgbClr val="000000">
                      <a:alpha val="43137"/>
                    </a:srgbClr>
                  </a:outerShdw>
                </a:effectLst>
                <a:latin typeface="Calibri" panose="020F0502020204030204" pitchFamily="34" charset="0"/>
              </a:rPr>
              <a:t> </a:t>
            </a:r>
            <a:r>
              <a:rPr lang="sk-SK" dirty="0" smtClean="0">
                <a:latin typeface="Calibri" panose="020F0502020204030204" pitchFamily="34" charset="0"/>
              </a:rPr>
              <a:t>– čím sú hrozby pre spoločenstvo vzdialenejšie, tým je menej naliehavá a existujú väčšie možnosti ako jej čeliť. Pre znázornenie veľkých geografických rozdielov medzi štátmi môžeme uviesť nasledujúce tri typy: odľahlé ostrovné štáty (napr. Austrália), štáty v centre (napr. Slovenská republika) a polohu štátu, ktorý ju vníma ako trvale ohrozenú (napr. Izrael). Dôležitú rolu </a:t>
            </a:r>
            <a:r>
              <a:rPr lang="sk-SK" dirty="0" err="1" smtClean="0">
                <a:latin typeface="Calibri" panose="020F0502020204030204" pitchFamily="34" charset="0"/>
              </a:rPr>
              <a:t>hraje</a:t>
            </a:r>
            <a:r>
              <a:rPr lang="sk-SK" dirty="0" smtClean="0">
                <a:latin typeface="Calibri" panose="020F0502020204030204" pitchFamily="34" charset="0"/>
              </a:rPr>
              <a:t> i terén (Poľsko, Švajčiarsko).</a:t>
            </a:r>
          </a:p>
          <a:p>
            <a:pPr marL="285750" indent="-285750">
              <a:buFont typeface="Wingdings" panose="05000000000000000000" pitchFamily="2" charset="2"/>
              <a:buChar char="q"/>
            </a:pPr>
            <a:r>
              <a:rPr lang="sk-SK" u="sng" dirty="0" smtClean="0">
                <a:effectLst>
                  <a:outerShdw blurRad="38100" dist="38100" dir="2700000" algn="tl">
                    <a:srgbClr val="000000">
                      <a:alpha val="43137"/>
                    </a:srgbClr>
                  </a:outerShdw>
                </a:effectLst>
                <a:latin typeface="Calibri" panose="020F0502020204030204" pitchFamily="34" charset="0"/>
              </a:rPr>
              <a:t>dejiny</a:t>
            </a:r>
            <a:r>
              <a:rPr lang="sk-SK" dirty="0" smtClean="0">
                <a:latin typeface="Calibri" panose="020F0502020204030204" pitchFamily="34" charset="0"/>
              </a:rPr>
              <a:t>- iba v Európe bolo a je niekoľko dvojíc tzv. dedičných nepriateľov napr. medzi Turkami a Grékmi, ktoré pretrvávajú. Na druhej strane sa podarilo vďaka integračným procesom prekonať historické animozity medzi štátmi, ktoré sa po dlhú dobu navzájom považovali </a:t>
            </a:r>
            <a:r>
              <a:rPr lang="pl-PL" dirty="0" smtClean="0">
                <a:latin typeface="Calibri" panose="020F0502020204030204" pitchFamily="34" charset="0"/>
              </a:rPr>
              <a:t>za </a:t>
            </a:r>
            <a:r>
              <a:rPr lang="pl-PL" dirty="0">
                <a:latin typeface="Calibri" panose="020F0502020204030204" pitchFamily="34" charset="0"/>
              </a:rPr>
              <a:t>hrozby: </a:t>
            </a:r>
            <a:r>
              <a:rPr lang="pl-PL" dirty="0" smtClean="0">
                <a:latin typeface="Calibri" panose="020F0502020204030204" pitchFamily="34" charset="0"/>
              </a:rPr>
              <a:t>Francúzsko s Veľkou Britániou, Švédsko s Dánskom, Francúzsko s Nemeckom.</a:t>
            </a:r>
            <a:endParaRPr lang="sk-SK" u="sng" dirty="0">
              <a:effectLst>
                <a:outerShdw blurRad="38100" dist="38100" dir="2700000" algn="tl">
                  <a:srgbClr val="000000">
                    <a:alpha val="43137"/>
                  </a:srgbClr>
                </a:outerShdw>
              </a:effectLst>
              <a:latin typeface="Calibri" panose="020F0502020204030204" pitchFamily="34" charset="0"/>
            </a:endParaRPr>
          </a:p>
        </p:txBody>
      </p:sp>
      <p:sp>
        <p:nvSpPr>
          <p:cNvPr id="4" name="Zástupný symbol čísla snímky 3"/>
          <p:cNvSpPr>
            <a:spLocks noGrp="1"/>
          </p:cNvSpPr>
          <p:nvPr>
            <p:ph type="sldNum" sz="quarter" idx="12"/>
          </p:nvPr>
        </p:nvSpPr>
        <p:spPr/>
        <p:txBody>
          <a:bodyPr/>
          <a:lstStyle/>
          <a:p>
            <a:fld id="{3210CF32-EC82-4D68-AB57-48D40144F547}" type="slidenum">
              <a:rPr lang="sk-SK" smtClean="0"/>
              <a:pPr/>
              <a:t>9</a:t>
            </a:fld>
            <a:endParaRPr lang="sk-SK"/>
          </a:p>
        </p:txBody>
      </p:sp>
    </p:spTree>
    <p:extLst>
      <p:ext uri="{BB962C8B-B14F-4D97-AF65-F5344CB8AC3E}">
        <p14:creationId xmlns:p14="http://schemas.microsoft.com/office/powerpoint/2010/main" val="4141357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1159</TotalTime>
  <Words>3565</Words>
  <Application>Microsoft Office PowerPoint</Application>
  <PresentationFormat>Prezentácia na obrazovke (4:3)</PresentationFormat>
  <Paragraphs>184</Paragraphs>
  <Slides>19</Slides>
  <Notes>19</Notes>
  <HiddenSlides>0</HiddenSlides>
  <MMClips>0</MMClips>
  <ScaleCrop>false</ScaleCrop>
  <HeadingPairs>
    <vt:vector size="6" baseType="variant">
      <vt:variant>
        <vt:lpstr>Použité písma</vt:lpstr>
      </vt:variant>
      <vt:variant>
        <vt:i4>7</vt:i4>
      </vt:variant>
      <vt:variant>
        <vt:lpstr>Motív</vt:lpstr>
      </vt:variant>
      <vt:variant>
        <vt:i4>1</vt:i4>
      </vt:variant>
      <vt:variant>
        <vt:lpstr>Nadpisy snímok</vt:lpstr>
      </vt:variant>
      <vt:variant>
        <vt:i4>19</vt:i4>
      </vt:variant>
    </vt:vector>
  </HeadingPairs>
  <TitlesOfParts>
    <vt:vector size="27" baseType="lpstr">
      <vt:lpstr>Arial</vt:lpstr>
      <vt:lpstr>Arial Narrow</vt:lpstr>
      <vt:lpstr>Calibri</vt:lpstr>
      <vt:lpstr>Century Gothic</vt:lpstr>
      <vt:lpstr>Times New Roman</vt:lpstr>
      <vt:lpstr>Wingdings</vt:lpstr>
      <vt:lpstr>Wingdings 3</vt:lpstr>
      <vt:lpstr>Ión</vt:lpstr>
      <vt:lpstr>Medzinárodná bezpečnosť   úvod do predmetu</vt:lpstr>
      <vt:lpstr>Prezentácia programu PowerPoint</vt:lpstr>
      <vt:lpstr>Prezentácia programu PowerPoint</vt:lpstr>
      <vt:lpstr>Prezentácia programu PowerPoint</vt:lpstr>
      <vt:lpstr>Definícia základných pojmov</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Akadémia ozbrojených síl GMRŠ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Medzinárodná bezpečnosť   úvod do predmetu</dc:title>
  <dc:creator>Jurčák, Vojtech</dc:creator>
  <cp:lastModifiedBy>Ganoczy, Štefan</cp:lastModifiedBy>
  <cp:revision>63</cp:revision>
  <cp:lastPrinted>2014-09-10T05:11:25Z</cp:lastPrinted>
  <dcterms:created xsi:type="dcterms:W3CDTF">2014-08-28T11:21:32Z</dcterms:created>
  <dcterms:modified xsi:type="dcterms:W3CDTF">2020-02-10T08:37:04Z</dcterms:modified>
</cp:coreProperties>
</file>