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9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aoblený obdĺžnik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Zaoblený obdĺžnik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Nadpis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0" name="Podnadpis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3B7C04-8840-4CBA-9945-50335CC2783B}" type="datetimeFigureOut">
              <a:rPr lang="sk-SK" smtClean="0"/>
              <a:pPr/>
              <a:t>13. 10. 2023</a:t>
            </a:fld>
            <a:endParaRPr lang="sk-SK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 dirty="0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C4AD0C-08C6-4D0D-A4A1-27A6CBC0C450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3B7C04-8840-4CBA-9945-50335CC2783B}" type="datetimeFigureOut">
              <a:rPr lang="sk-SK" smtClean="0"/>
              <a:pPr/>
              <a:t>13. 10. 2023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C4AD0C-08C6-4D0D-A4A1-27A6CBC0C450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3B7C04-8840-4CBA-9945-50335CC2783B}" type="datetimeFigureOut">
              <a:rPr lang="sk-SK" smtClean="0"/>
              <a:pPr/>
              <a:t>13. 10. 2023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C4AD0C-08C6-4D0D-A4A1-27A6CBC0C450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3B7C04-8840-4CBA-9945-50335CC2783B}" type="datetimeFigureOut">
              <a:rPr lang="sk-SK" smtClean="0"/>
              <a:pPr/>
              <a:t>13. 10. 2023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C4AD0C-08C6-4D0D-A4A1-27A6CBC0C450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aoblený obdĺžnik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Zaoblený obdĺžnik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3B7C04-8840-4CBA-9945-50335CC2783B}" type="datetimeFigureOut">
              <a:rPr lang="sk-SK" smtClean="0"/>
              <a:pPr/>
              <a:t>13. 10. 2023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C4AD0C-08C6-4D0D-A4A1-27A6CBC0C450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3B7C04-8840-4CBA-9945-50335CC2783B}" type="datetimeFigureOut">
              <a:rPr lang="sk-SK" smtClean="0"/>
              <a:pPr/>
              <a:t>13. 10. 2023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C4AD0C-08C6-4D0D-A4A1-27A6CBC0C450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3B7C04-8840-4CBA-9945-50335CC2783B}" type="datetimeFigureOut">
              <a:rPr lang="sk-SK" smtClean="0"/>
              <a:pPr/>
              <a:t>13. 10. 2023</a:t>
            </a:fld>
            <a:endParaRPr lang="sk-SK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C4AD0C-08C6-4D0D-A4A1-27A6CBC0C450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3B7C04-8840-4CBA-9945-50335CC2783B}" type="datetimeFigureOut">
              <a:rPr lang="sk-SK" smtClean="0"/>
              <a:pPr/>
              <a:t>13. 10. 2023</a:t>
            </a:fld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C4AD0C-08C6-4D0D-A4A1-27A6CBC0C450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oblený obdĺžnik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3B7C04-8840-4CBA-9945-50335CC2783B}" type="datetimeFigureOut">
              <a:rPr lang="sk-SK" smtClean="0"/>
              <a:pPr/>
              <a:t>13. 10. 2023</a:t>
            </a:fld>
            <a:endParaRPr lang="sk-SK" dirty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C4AD0C-08C6-4D0D-A4A1-27A6CBC0C450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3B7C04-8840-4CBA-9945-50335CC2783B}" type="datetimeFigureOut">
              <a:rPr lang="sk-SK" smtClean="0"/>
              <a:pPr/>
              <a:t>13. 10. 2023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C4AD0C-08C6-4D0D-A4A1-27A6CBC0C450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aoblený obdĺžnik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Obdĺžnik s jedným zaobleným rohom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3B7C04-8840-4CBA-9945-50335CC2783B}" type="datetimeFigureOut">
              <a:rPr lang="sk-SK" smtClean="0"/>
              <a:pPr/>
              <a:t>13. 10. 2023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C4AD0C-08C6-4D0D-A4A1-27A6CBC0C450}" type="slidenum">
              <a:rPr lang="sk-SK" smtClean="0"/>
              <a:pPr/>
              <a:t>‹#›</a:t>
            </a:fld>
            <a:endParaRPr lang="sk-SK" dirty="0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dirty="0" smtClean="0"/>
              <a:t>Ak chcete pridať obrázok, kliknite na ikonu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oblený obdĺžnik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Zaoblený obdĺžnik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3" name="Zástupný symbol nadpisu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923B7C04-8840-4CBA-9945-50335CC2783B}" type="datetimeFigureOut">
              <a:rPr lang="sk-SK" smtClean="0"/>
              <a:pPr/>
              <a:t>13. 10. 2023</a:t>
            </a:fld>
            <a:endParaRPr lang="sk-SK" dirty="0"/>
          </a:p>
        </p:txBody>
      </p:sp>
      <p:sp>
        <p:nvSpPr>
          <p:cNvPr id="18" name="Zástupný symbol päty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56C4AD0C-08C6-4D0D-A4A1-27A6CBC0C450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sk-SK" sz="4300" dirty="0" smtClean="0">
                <a:solidFill>
                  <a:schemeClr val="accent2">
                    <a:lumMod val="75000"/>
                  </a:schemeClr>
                </a:solidFill>
              </a:rPr>
              <a:t>Boj Slovákov za národnú slobodu v 1. svetovej vojne</a:t>
            </a:r>
            <a:endParaRPr lang="sk-SK" sz="43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28596" y="0"/>
            <a:ext cx="8183880" cy="943740"/>
          </a:xfrm>
        </p:spPr>
        <p:txBody>
          <a:bodyPr>
            <a:normAutofit/>
          </a:bodyPr>
          <a:lstStyle/>
          <a:p>
            <a:r>
              <a:rPr lang="sk-SK" sz="2400" dirty="0" smtClean="0">
                <a:solidFill>
                  <a:schemeClr val="accent1">
                    <a:lumMod val="75000"/>
                  </a:schemeClr>
                </a:solidFill>
              </a:rPr>
              <a:t>WASHINGTONSKÁ DEKLAR. (18. okt. 1918)</a:t>
            </a:r>
            <a:endParaRPr lang="sk-SK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428596" y="1071546"/>
            <a:ext cx="82868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sk-SK" sz="2000" dirty="0" smtClean="0"/>
              <a:t> zahraničný odboj Č+S a T. G. MASARYK</a:t>
            </a:r>
          </a:p>
          <a:p>
            <a:pPr>
              <a:buFont typeface="Wingdings" pitchFamily="2" charset="2"/>
              <a:buChar char="q"/>
            </a:pPr>
            <a:r>
              <a:rPr lang="sk-SK" sz="2000" dirty="0" smtClean="0"/>
              <a:t> uverejnená v americkej tlači</a:t>
            </a:r>
          </a:p>
          <a:p>
            <a:pPr>
              <a:buFont typeface="Wingdings" pitchFamily="2" charset="2"/>
              <a:buChar char="q"/>
            </a:pPr>
            <a:r>
              <a:rPr lang="sk-SK" sz="2000" dirty="0" smtClean="0"/>
              <a:t> Č+S vyhlásili vznik ČSR v zahraničí</a:t>
            </a:r>
            <a:endParaRPr lang="sk-SK" sz="2000" dirty="0"/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428596" y="2071678"/>
            <a:ext cx="8183880" cy="729426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ČS LÉGIE (1914-1918)</a:t>
            </a:r>
            <a:endParaRPr kumimoji="0" lang="sk-SK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428596" y="3000372"/>
            <a:ext cx="8286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sk-SK" sz="2000" dirty="0" smtClean="0"/>
              <a:t> dobrovoľníci</a:t>
            </a:r>
          </a:p>
          <a:p>
            <a:pPr>
              <a:buFont typeface="Wingdings" pitchFamily="2" charset="2"/>
              <a:buChar char="q"/>
            </a:pPr>
            <a:r>
              <a:rPr lang="sk-SK" sz="2000" dirty="0" smtClean="0"/>
              <a:t> bojovali na strane Dohody</a:t>
            </a:r>
          </a:p>
          <a:p>
            <a:pPr>
              <a:buFont typeface="Wingdings" pitchFamily="2" charset="2"/>
              <a:buChar char="q"/>
            </a:pPr>
            <a:r>
              <a:rPr lang="sk-SK" sz="2000" dirty="0" smtClean="0"/>
              <a:t> riadil ich M. R. Štefánik</a:t>
            </a:r>
          </a:p>
          <a:p>
            <a:pPr>
              <a:buFont typeface="Wingdings" pitchFamily="2" charset="2"/>
              <a:buChar char="q"/>
            </a:pPr>
            <a:endParaRPr lang="sk-SK" sz="2000" dirty="0"/>
          </a:p>
        </p:txBody>
      </p:sp>
      <p:pic>
        <p:nvPicPr>
          <p:cNvPr id="6" name="Obrázok 5" descr="5592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72066" y="2357430"/>
            <a:ext cx="2518325" cy="39957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cut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28596" y="0"/>
            <a:ext cx="8183880" cy="965052"/>
          </a:xfrm>
        </p:spPr>
        <p:txBody>
          <a:bodyPr>
            <a:normAutofit/>
          </a:bodyPr>
          <a:lstStyle/>
          <a:p>
            <a:r>
              <a:rPr lang="sk-SK" sz="2800" dirty="0" smtClean="0">
                <a:solidFill>
                  <a:schemeClr val="accent2">
                    <a:lumMod val="75000"/>
                  </a:schemeClr>
                </a:solidFill>
              </a:rPr>
              <a:t>Domáci odboj Slovákov a Čechov</a:t>
            </a:r>
            <a:endParaRPr lang="sk-SK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428596" y="1357298"/>
            <a:ext cx="835824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sk-SK" sz="2000" dirty="0" smtClean="0"/>
              <a:t> od 1. svet. Vojny = politická pasivita (tajné stretávanie slovenských politikov)</a:t>
            </a:r>
          </a:p>
          <a:p>
            <a:pPr>
              <a:buFont typeface="Wingdings" pitchFamily="2" charset="2"/>
              <a:buChar char="q"/>
            </a:pPr>
            <a:r>
              <a:rPr lang="sk-SK" sz="2000" dirty="0" smtClean="0"/>
              <a:t> </a:t>
            </a:r>
            <a:r>
              <a:rPr lang="sk-SK" sz="2000" b="1" dirty="0" smtClean="0"/>
              <a:t>M. DULA</a:t>
            </a:r>
            <a:r>
              <a:rPr lang="sk-SK" sz="2000" dirty="0" smtClean="0"/>
              <a:t> – v Turčianskom sv. Martine založil Slovenskú národnú stranu</a:t>
            </a:r>
          </a:p>
          <a:p>
            <a:pPr>
              <a:buFont typeface="Wingdings" pitchFamily="2" charset="2"/>
              <a:buChar char="q"/>
            </a:pPr>
            <a:r>
              <a:rPr lang="sk-SK" sz="2000" dirty="0" smtClean="0"/>
              <a:t> </a:t>
            </a:r>
            <a:r>
              <a:rPr lang="sk-SK" sz="2000" b="1" dirty="0" smtClean="0"/>
              <a:t>A. HLINKA</a:t>
            </a:r>
            <a:r>
              <a:rPr lang="sk-SK" sz="2000" dirty="0" smtClean="0"/>
              <a:t> – Ružomberok – Slovenská ľudová strana</a:t>
            </a:r>
          </a:p>
          <a:p>
            <a:pPr>
              <a:buFont typeface="Wingdings" pitchFamily="2" charset="2"/>
              <a:buChar char="q"/>
            </a:pPr>
            <a:r>
              <a:rPr lang="sk-SK" sz="2000" dirty="0" smtClean="0"/>
              <a:t> </a:t>
            </a:r>
            <a:r>
              <a:rPr lang="sk-SK" sz="2000" b="1" dirty="0" smtClean="0"/>
              <a:t>V. ŠROBÁR</a:t>
            </a:r>
            <a:r>
              <a:rPr lang="sk-SK" sz="2000" dirty="0" smtClean="0"/>
              <a:t> – Ružomberok – Hlasisti</a:t>
            </a:r>
          </a:p>
          <a:p>
            <a:pPr>
              <a:buFont typeface="Wingdings" pitchFamily="2" charset="2"/>
              <a:buChar char="q"/>
            </a:pPr>
            <a:r>
              <a:rPr lang="sk-SK" sz="2000" dirty="0" smtClean="0"/>
              <a:t> </a:t>
            </a:r>
            <a:r>
              <a:rPr lang="sk-SK" sz="2000" b="1" dirty="0" smtClean="0"/>
              <a:t>E. LEHOTSKÝ –</a:t>
            </a:r>
            <a:r>
              <a:rPr lang="sk-SK" sz="2000" dirty="0" smtClean="0"/>
              <a:t> Bratislava – Sociálna demokracia</a:t>
            </a:r>
          </a:p>
          <a:p>
            <a:pPr>
              <a:buFont typeface="Wingdings" pitchFamily="2" charset="2"/>
              <a:buChar char="q"/>
            </a:pPr>
            <a:r>
              <a:rPr lang="sk-SK" sz="2000" dirty="0" smtClean="0"/>
              <a:t> </a:t>
            </a:r>
            <a:r>
              <a:rPr lang="sk-SK" sz="2000" b="1" dirty="0" smtClean="0"/>
              <a:t>M. HODŽA</a:t>
            </a:r>
            <a:r>
              <a:rPr lang="sk-SK" sz="2000" dirty="0" smtClean="0"/>
              <a:t> – Viedeň – Agrárna strana </a:t>
            </a:r>
          </a:p>
          <a:p>
            <a:pPr>
              <a:buFont typeface="Wingdings" pitchFamily="2" charset="2"/>
              <a:buChar char="q"/>
            </a:pPr>
            <a:r>
              <a:rPr lang="sk-SK" sz="2000" dirty="0" smtClean="0"/>
              <a:t> </a:t>
            </a:r>
            <a:r>
              <a:rPr lang="sk-SK" sz="2000" b="1" dirty="0" smtClean="0"/>
              <a:t>FERDIŠ JURIGA, EMIL STODOLA</a:t>
            </a:r>
            <a:r>
              <a:rPr lang="sk-SK" sz="2000" dirty="0" smtClean="0"/>
              <a:t> – Budapešť</a:t>
            </a:r>
          </a:p>
          <a:p>
            <a:pPr>
              <a:buFont typeface="Wingdings" pitchFamily="2" charset="2"/>
              <a:buChar char="q"/>
            </a:pPr>
            <a:r>
              <a:rPr lang="sk-SK" sz="2000" dirty="0" smtClean="0"/>
              <a:t> </a:t>
            </a:r>
            <a:r>
              <a:rPr lang="sk-SK" sz="2000" u="sng" dirty="0" smtClean="0"/>
              <a:t>1916</a:t>
            </a:r>
            <a:r>
              <a:rPr lang="sk-SK" sz="2000" dirty="0" smtClean="0"/>
              <a:t> – smrť R-U panovníka Františka Jozefa I. </a:t>
            </a:r>
          </a:p>
          <a:p>
            <a:pPr>
              <a:buFont typeface="Wingdings" pitchFamily="2" charset="2"/>
              <a:buChar char="q"/>
            </a:pPr>
            <a:r>
              <a:rPr lang="sk-SK" sz="2000" dirty="0" smtClean="0"/>
              <a:t> na trón nastúpil Karol I. Habsburský</a:t>
            </a:r>
          </a:p>
          <a:p>
            <a:pPr>
              <a:buFont typeface="Wingdings" pitchFamily="2" charset="2"/>
              <a:buChar char="q"/>
            </a:pPr>
            <a:r>
              <a:rPr lang="sk-SK" sz="2000" dirty="0" smtClean="0"/>
              <a:t> činnosť rak. Parlamentu – </a:t>
            </a:r>
            <a:r>
              <a:rPr lang="sk-SK" sz="2000" u="sng" dirty="0" smtClean="0"/>
              <a:t>máj 1917</a:t>
            </a:r>
            <a:r>
              <a:rPr lang="sk-SK" sz="2000" dirty="0" smtClean="0"/>
              <a:t> – Č+S predstavitelia prezentovali myšlienku spoločného štátu</a:t>
            </a:r>
            <a:endParaRPr lang="sk-SK" sz="2000" dirty="0"/>
          </a:p>
        </p:txBody>
      </p:sp>
    </p:spTree>
  </p:cSld>
  <p:clrMapOvr>
    <a:masterClrMapping/>
  </p:clrMapOvr>
  <p:transition>
    <p:cut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/>
          <p:cNvSpPr txBox="1"/>
          <p:nvPr/>
        </p:nvSpPr>
        <p:spPr>
          <a:xfrm>
            <a:off x="428596" y="857232"/>
            <a:ext cx="828680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sk-SK" sz="2000" dirty="0" smtClean="0"/>
              <a:t> </a:t>
            </a:r>
            <a:r>
              <a:rPr lang="sk-SK" sz="2000" u="sng" dirty="0" smtClean="0"/>
              <a:t>MAFIA</a:t>
            </a:r>
            <a:r>
              <a:rPr lang="sk-SK" sz="2000" dirty="0" smtClean="0"/>
              <a:t> – tajná org. v Prahe (K. KRAMÁŘ </a:t>
            </a:r>
            <a:r>
              <a:rPr lang="sk-SK" sz="2000" dirty="0" smtClean="0">
                <a:sym typeface="Symbol"/>
              </a:rPr>
              <a:t> A. ŠVEHLA)</a:t>
            </a:r>
          </a:p>
          <a:p>
            <a:pPr>
              <a:buFont typeface="Wingdings" pitchFamily="2" charset="2"/>
              <a:buChar char="q"/>
            </a:pPr>
            <a:r>
              <a:rPr lang="sk-SK" sz="2000" dirty="0" smtClean="0">
                <a:sym typeface="Symbol"/>
              </a:rPr>
              <a:t> </a:t>
            </a:r>
            <a:r>
              <a:rPr lang="sk-SK" sz="2000" u="sng" dirty="0" smtClean="0">
                <a:sym typeface="Symbol"/>
              </a:rPr>
              <a:t>13. júl 1918</a:t>
            </a:r>
            <a:r>
              <a:rPr lang="sk-SK" sz="2000" dirty="0" smtClean="0">
                <a:sym typeface="Symbol"/>
              </a:rPr>
              <a:t> – 1. vrcholný orgán – NÁRODNÝ VÝBOR v Prahe</a:t>
            </a:r>
          </a:p>
          <a:p>
            <a:pPr>
              <a:buFont typeface="Wingdings" pitchFamily="2" charset="2"/>
              <a:buChar char="q"/>
            </a:pPr>
            <a:r>
              <a:rPr lang="sk-SK" sz="2000" dirty="0" smtClean="0">
                <a:sym typeface="Symbol"/>
              </a:rPr>
              <a:t> neskôr sa premenoval na ČESKO-SLOVENSKÝ NÁRODNÝ VÝBOR (13 členov)</a:t>
            </a:r>
          </a:p>
          <a:p>
            <a:pPr>
              <a:buFont typeface="Wingdings" pitchFamily="2" charset="2"/>
              <a:buChar char="q"/>
            </a:pPr>
            <a:r>
              <a:rPr lang="sk-SK" sz="2000" dirty="0" smtClean="0">
                <a:sym typeface="Symbol"/>
              </a:rPr>
              <a:t> </a:t>
            </a:r>
            <a:r>
              <a:rPr lang="sk-SK" sz="2000" u="sng" dirty="0" smtClean="0">
                <a:sym typeface="Symbol"/>
              </a:rPr>
              <a:t>1. máj 1918</a:t>
            </a:r>
            <a:r>
              <a:rPr lang="sk-SK" sz="2000" dirty="0" smtClean="0">
                <a:sym typeface="Symbol"/>
              </a:rPr>
              <a:t> – ľudové zhromaždenie v Liptovskom sv. Mikuláši</a:t>
            </a:r>
          </a:p>
          <a:p>
            <a:pPr>
              <a:buFont typeface="Wingdings" pitchFamily="2" charset="2"/>
              <a:buChar char="q"/>
            </a:pPr>
            <a:r>
              <a:rPr lang="sk-SK" sz="2000" dirty="0" smtClean="0">
                <a:sym typeface="Symbol"/>
              </a:rPr>
              <a:t> dokument </a:t>
            </a:r>
            <a:r>
              <a:rPr lang="sk-SK" sz="2000" b="1" dirty="0" smtClean="0">
                <a:sym typeface="Symbol"/>
              </a:rPr>
              <a:t>Mikulášska rezolúcia</a:t>
            </a:r>
            <a:r>
              <a:rPr lang="sk-SK" sz="2000" dirty="0" smtClean="0">
                <a:sym typeface="Symbol"/>
              </a:rPr>
              <a:t> – Slováci sa prihlásili k myšlienke vzniku ČSR (navrhli ukončiť vojnu)</a:t>
            </a:r>
          </a:p>
          <a:p>
            <a:pPr>
              <a:buFont typeface="Wingdings" pitchFamily="2" charset="2"/>
              <a:buChar char="q"/>
            </a:pPr>
            <a:r>
              <a:rPr lang="sk-SK" sz="2000" dirty="0" smtClean="0">
                <a:sym typeface="Symbol"/>
              </a:rPr>
              <a:t> </a:t>
            </a:r>
            <a:r>
              <a:rPr lang="sk-SK" sz="2000" u="sng" dirty="0" smtClean="0">
                <a:sym typeface="Symbol"/>
              </a:rPr>
              <a:t>28. máj 1918</a:t>
            </a:r>
            <a:r>
              <a:rPr lang="sk-SK" sz="2000" dirty="0" smtClean="0">
                <a:sym typeface="Symbol"/>
              </a:rPr>
              <a:t> – tajné zhromaždenie – neprijme žiadny dokument </a:t>
            </a:r>
          </a:p>
          <a:p>
            <a:pPr>
              <a:buFont typeface="Wingdings" pitchFamily="2" charset="2"/>
              <a:buChar char="q"/>
            </a:pPr>
            <a:r>
              <a:rPr lang="sk-SK" sz="2000" dirty="0" smtClean="0">
                <a:sym typeface="Symbol"/>
              </a:rPr>
              <a:t> „Tisícročné manželstvo Slovákov s Uhorskom nevyšlo, tak to skúsme s Čechmi.“ (M. DULA a A. Hlinka)</a:t>
            </a:r>
          </a:p>
          <a:p>
            <a:pPr>
              <a:buFontTx/>
              <a:buChar char="-"/>
            </a:pPr>
            <a:r>
              <a:rPr lang="sk-SK" sz="2000" dirty="0" smtClean="0">
                <a:sym typeface="Symbol"/>
              </a:rPr>
              <a:t>hlavným cieľom bolo vytvoriť 1. ČSR</a:t>
            </a:r>
          </a:p>
          <a:p>
            <a:pPr>
              <a:buFontTx/>
              <a:buChar char="-"/>
            </a:pPr>
            <a:r>
              <a:rPr lang="sk-SK" sz="2000" dirty="0" smtClean="0"/>
              <a:t>Politickým orgánom mala byť Slovenská národná rada</a:t>
            </a:r>
            <a:endParaRPr lang="sk-SK" sz="2000" dirty="0"/>
          </a:p>
        </p:txBody>
      </p:sp>
    </p:spTree>
  </p:cSld>
  <p:clrMapOvr>
    <a:masterClrMapping/>
  </p:clrMapOvr>
  <p:transition>
    <p:cut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/>
          <p:cNvSpPr txBox="1"/>
          <p:nvPr/>
        </p:nvSpPr>
        <p:spPr>
          <a:xfrm>
            <a:off x="428596" y="857232"/>
            <a:ext cx="828680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sk-SK" sz="2000" dirty="0" smtClean="0"/>
              <a:t> </a:t>
            </a:r>
            <a:r>
              <a:rPr lang="sk-SK" sz="2000" u="sng" dirty="0" smtClean="0"/>
              <a:t>sept. 1918</a:t>
            </a:r>
            <a:r>
              <a:rPr lang="sk-SK" sz="2000" dirty="0" smtClean="0"/>
              <a:t> – M. DULA + národniari v Budapešti rokovali o budúcom personálnom zastúpení v budúcej SNR</a:t>
            </a:r>
          </a:p>
          <a:p>
            <a:pPr>
              <a:buFont typeface="Wingdings" pitchFamily="2" charset="2"/>
              <a:buChar char="q"/>
            </a:pPr>
            <a:r>
              <a:rPr lang="sk-SK" sz="2000" dirty="0" smtClean="0"/>
              <a:t> </a:t>
            </a:r>
            <a:r>
              <a:rPr lang="sk-SK" sz="2000" u="sng" dirty="0" smtClean="0"/>
              <a:t>27.-28. okt. 1918</a:t>
            </a:r>
            <a:r>
              <a:rPr lang="sk-SK" sz="2000" dirty="0" smtClean="0"/>
              <a:t> – min. zahraničných vecí R-U gróf JÚLIUS ANDRÁSSY v mene krajiny vyhlásil kapituláciu R-U (prijal Wilsonov návrh o vytvorení národných štátov)</a:t>
            </a:r>
          </a:p>
          <a:p>
            <a:pPr>
              <a:buFont typeface="Wingdings" pitchFamily="2" charset="2"/>
              <a:buChar char="q"/>
            </a:pPr>
            <a:r>
              <a:rPr lang="sk-SK" sz="2000" dirty="0" smtClean="0"/>
              <a:t> </a:t>
            </a:r>
            <a:r>
              <a:rPr lang="sk-SK" sz="2000" u="sng" dirty="0" smtClean="0"/>
              <a:t>28. okt. 1918</a:t>
            </a:r>
            <a:r>
              <a:rPr lang="sk-SK" sz="2000" dirty="0" smtClean="0"/>
              <a:t> – informácie sa dostávajú do Prahy = vyhlásený vznik ČSR v Prahe</a:t>
            </a:r>
          </a:p>
          <a:p>
            <a:pPr>
              <a:buFont typeface="Wingdings" pitchFamily="2" charset="2"/>
              <a:buChar char="q"/>
            </a:pPr>
            <a:r>
              <a:rPr lang="sk-SK" sz="2000" dirty="0" smtClean="0"/>
              <a:t> </a:t>
            </a:r>
            <a:r>
              <a:rPr lang="sk-SK" sz="2000" u="sng" dirty="0" smtClean="0"/>
              <a:t>30. okt. </a:t>
            </a:r>
            <a:r>
              <a:rPr lang="sk-SK" sz="2000" dirty="0" smtClean="0"/>
              <a:t>– slov. politici (M. DULA) v Turčianskom sv. Martine prijali dokument = MARTINSKÁ DEKLARÁCIA </a:t>
            </a:r>
          </a:p>
          <a:p>
            <a:pPr>
              <a:buFont typeface="Wingdings" pitchFamily="2" charset="2"/>
              <a:buChar char="q"/>
            </a:pPr>
            <a:r>
              <a:rPr lang="sk-SK" sz="2000" dirty="0" smtClean="0"/>
              <a:t> Slováci prihlásení k vzniku ČSR – vznikla SLOVENSKÁ NÁRODNÁ RADA (polit. orgán Slovenska)</a:t>
            </a:r>
          </a:p>
          <a:p>
            <a:endParaRPr lang="sk-SK" sz="2000" dirty="0" smtClean="0"/>
          </a:p>
          <a:p>
            <a:pPr>
              <a:buFont typeface="Wingdings" pitchFamily="2" charset="2"/>
              <a:buChar char="q"/>
            </a:pPr>
            <a:r>
              <a:rPr lang="sk-SK" sz="2000" u="sng" dirty="0" smtClean="0"/>
              <a:t> konc. okt. 1918</a:t>
            </a:r>
            <a:r>
              <a:rPr lang="sk-SK" sz="2000" dirty="0" smtClean="0"/>
              <a:t> – v Ženeve sa stretli predstavitelia zahraničného odboja a rokovali o republikánskej forme ČSR ( 1. prezidentom sa stal T. G. MASARYK)</a:t>
            </a:r>
            <a:endParaRPr lang="sk-SK" sz="2000" u="sng" dirty="0"/>
          </a:p>
        </p:txBody>
      </p:sp>
    </p:spTree>
  </p:cSld>
  <p:clrMapOvr>
    <a:masterClrMapping/>
  </p:clrMapOvr>
  <p:transition>
    <p:cut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/>
          <p:cNvSpPr txBox="1"/>
          <p:nvPr/>
        </p:nvSpPr>
        <p:spPr>
          <a:xfrm>
            <a:off x="500034" y="571480"/>
            <a:ext cx="81439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sk-SK" sz="2000" dirty="0" smtClean="0"/>
              <a:t> delegácia odniesla deklaráciu do Prahy – na čele s Ivanom Dérerom</a:t>
            </a:r>
          </a:p>
          <a:p>
            <a:pPr>
              <a:buFont typeface="Wingdings" pitchFamily="2" charset="2"/>
              <a:buChar char="q"/>
            </a:pPr>
            <a:r>
              <a:rPr lang="sk-SK" sz="2000" dirty="0" smtClean="0"/>
              <a:t> na mape Európy = 1. ČSR ako štát dvoch národov</a:t>
            </a:r>
          </a:p>
          <a:p>
            <a:pPr>
              <a:buFont typeface="Wingdings" pitchFamily="2" charset="2"/>
              <a:buChar char="q"/>
            </a:pPr>
            <a:r>
              <a:rPr lang="sk-SK" sz="2000" dirty="0" smtClean="0"/>
              <a:t> idea Čechov bola viac preferovaná</a:t>
            </a:r>
          </a:p>
          <a:p>
            <a:pPr>
              <a:buFont typeface="Wingdings" pitchFamily="2" charset="2"/>
              <a:buChar char="q"/>
            </a:pPr>
            <a:r>
              <a:rPr lang="sk-SK" sz="2000" dirty="0" smtClean="0"/>
              <a:t> priemyselno-poľnohospodárska krajina</a:t>
            </a:r>
          </a:p>
          <a:p>
            <a:pPr>
              <a:buFont typeface="Wingdings" pitchFamily="2" charset="2"/>
              <a:buChar char="q"/>
            </a:pPr>
            <a:r>
              <a:rPr lang="sk-SK" sz="2000" dirty="0" smtClean="0"/>
              <a:t> krajina národnostných menšín (Nem., Maď., Rusíni a Poliaci)</a:t>
            </a:r>
            <a:endParaRPr lang="sk-SK" sz="2000" dirty="0"/>
          </a:p>
        </p:txBody>
      </p:sp>
      <p:pic>
        <p:nvPicPr>
          <p:cNvPr id="4" name="Obrázok 3" descr="ČSR-1915-č.1 lí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5983" y="2857496"/>
            <a:ext cx="4800493" cy="30718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0034" y="2143116"/>
            <a:ext cx="8183880" cy="1051560"/>
          </a:xfrm>
        </p:spPr>
        <p:txBody>
          <a:bodyPr>
            <a:normAutofit/>
          </a:bodyPr>
          <a:lstStyle/>
          <a:p>
            <a:pPr algn="ctr"/>
            <a:r>
              <a:rPr lang="sk-SK" sz="4000" dirty="0" smtClean="0">
                <a:solidFill>
                  <a:schemeClr val="accent1">
                    <a:lumMod val="75000"/>
                  </a:schemeClr>
                </a:solidFill>
              </a:rPr>
              <a:t>Ďakujem za pozornosť!</a:t>
            </a:r>
            <a:endParaRPr lang="sk-SK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6300192" y="5733256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k-SK" b="1" dirty="0"/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183880" cy="622932"/>
          </a:xfrm>
        </p:spPr>
        <p:txBody>
          <a:bodyPr>
            <a:normAutofit/>
          </a:bodyPr>
          <a:lstStyle/>
          <a:p>
            <a:r>
              <a:rPr lang="sk-SK" sz="2800" dirty="0" smtClean="0">
                <a:solidFill>
                  <a:schemeClr val="accent2">
                    <a:lumMod val="75000"/>
                  </a:schemeClr>
                </a:solidFill>
              </a:rPr>
              <a:t>Osud Slovákov počas 1. svet. vojny</a:t>
            </a:r>
            <a:endParaRPr lang="sk-SK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500034" y="1285860"/>
            <a:ext cx="821537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sk-SK" sz="2000" dirty="0"/>
              <a:t> </a:t>
            </a:r>
            <a:r>
              <a:rPr lang="sk-SK" sz="2000" dirty="0" smtClean="0"/>
              <a:t>Slováci 1. sv. vojnu prijali s nadšením – očakávali zmenu ich  postavenia v Habsburskej monarchii</a:t>
            </a:r>
          </a:p>
          <a:p>
            <a:pPr>
              <a:buFont typeface="Wingdings" pitchFamily="2" charset="2"/>
              <a:buChar char="q"/>
            </a:pPr>
            <a:r>
              <a:rPr lang="sk-SK" sz="2000" dirty="0"/>
              <a:t> </a:t>
            </a:r>
            <a:r>
              <a:rPr lang="sk-SK" sz="2000" dirty="0" smtClean="0"/>
              <a:t>nechceli žiť v mnohonárodnej krajine – chceli vlastnú pôdu</a:t>
            </a:r>
          </a:p>
          <a:p>
            <a:pPr>
              <a:buFont typeface="Wingdings" pitchFamily="2" charset="2"/>
              <a:buChar char="q"/>
            </a:pPr>
            <a:r>
              <a:rPr lang="sk-SK" sz="2000" dirty="0"/>
              <a:t> </a:t>
            </a:r>
            <a:r>
              <a:rPr lang="sk-SK" sz="2000" dirty="0" smtClean="0"/>
              <a:t>F. Ferdinand d</a:t>
            </a:r>
            <a:r>
              <a:rPr lang="sk-SK" sz="2000" dirty="0" smtClean="0">
                <a:sym typeface="Symbol"/>
              </a:rPr>
              <a:t></a:t>
            </a:r>
            <a:r>
              <a:rPr lang="sk-SK" sz="2000" dirty="0" smtClean="0"/>
              <a:t>Este podporoval Slovákov v R-U </a:t>
            </a:r>
          </a:p>
          <a:p>
            <a:pPr>
              <a:buFont typeface="Wingdings" pitchFamily="2" charset="2"/>
              <a:buChar char="q"/>
            </a:pPr>
            <a:r>
              <a:rPr lang="sk-SK" sz="2000" dirty="0"/>
              <a:t> </a:t>
            </a:r>
            <a:r>
              <a:rPr lang="sk-SK" sz="2000" dirty="0" smtClean="0"/>
              <a:t>vo Viedni ich zastupoval Milan Hodža</a:t>
            </a:r>
          </a:p>
          <a:p>
            <a:pPr>
              <a:buFont typeface="Wingdings" pitchFamily="2" charset="2"/>
              <a:buChar char="q"/>
            </a:pPr>
            <a:r>
              <a:rPr lang="sk-SK" sz="2000" dirty="0"/>
              <a:t> </a:t>
            </a:r>
            <a:r>
              <a:rPr lang="sk-SK" sz="2000" dirty="0" smtClean="0"/>
              <a:t>Slovensko vyhlásilo politickú pasivitu</a:t>
            </a:r>
          </a:p>
          <a:p>
            <a:pPr>
              <a:buFont typeface="Wingdings" pitchFamily="2" charset="2"/>
              <a:buChar char="q"/>
            </a:pPr>
            <a:r>
              <a:rPr lang="sk-SK" sz="2000" dirty="0"/>
              <a:t> </a:t>
            </a:r>
            <a:r>
              <a:rPr lang="sk-SK" sz="2000" dirty="0" smtClean="0"/>
              <a:t>vytvárali sa ale politické skupiny, ktoré boli aktívne v  	   zahraničí</a:t>
            </a:r>
          </a:p>
          <a:p>
            <a:pPr>
              <a:buFont typeface="Wingdings" pitchFamily="2" charset="2"/>
              <a:buChar char="q"/>
            </a:pPr>
            <a:r>
              <a:rPr lang="sk-SK" sz="2000" dirty="0"/>
              <a:t> </a:t>
            </a:r>
            <a:r>
              <a:rPr lang="sk-SK" sz="2000" dirty="0" smtClean="0"/>
              <a:t>T. G. MASARYK – USA</a:t>
            </a:r>
          </a:p>
          <a:p>
            <a:r>
              <a:rPr lang="sk-SK" sz="2000" dirty="0"/>
              <a:t> </a:t>
            </a:r>
            <a:r>
              <a:rPr lang="sk-SK" sz="2000" dirty="0" smtClean="0"/>
              <a:t>  M. R. ŠTEFÁNIK – Francúzsko</a:t>
            </a:r>
          </a:p>
          <a:p>
            <a:r>
              <a:rPr lang="sk-SK" sz="2000" dirty="0" smtClean="0"/>
              <a:t>   E. BENEŠ - Londýn</a:t>
            </a:r>
          </a:p>
          <a:p>
            <a:pPr>
              <a:buFont typeface="Wingdings" pitchFamily="2" charset="2"/>
              <a:buChar char="q"/>
            </a:pPr>
            <a:endParaRPr lang="sk-SK" dirty="0"/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kTextu 4"/>
          <p:cNvSpPr txBox="1"/>
          <p:nvPr/>
        </p:nvSpPr>
        <p:spPr>
          <a:xfrm>
            <a:off x="500034" y="642918"/>
            <a:ext cx="81439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sk-SK" dirty="0" smtClean="0"/>
              <a:t> </a:t>
            </a:r>
            <a:r>
              <a:rPr lang="sk-SK" sz="2000" dirty="0" smtClean="0"/>
              <a:t>Slovensko bolo súčasťou Trojspolku – boj na východnom fronte</a:t>
            </a:r>
          </a:p>
          <a:p>
            <a:pPr>
              <a:buFont typeface="Wingdings" pitchFamily="2" charset="2"/>
              <a:buChar char="q"/>
            </a:pPr>
            <a:r>
              <a:rPr lang="sk-SK" sz="2000" dirty="0"/>
              <a:t> </a:t>
            </a:r>
            <a:r>
              <a:rPr lang="sk-SK" sz="2000" dirty="0" smtClean="0"/>
              <a:t>R-U zmobilizovalo 9 mil. vojsko – 400 tis. Slovákov bojovalo na strane Trojspolku, neskôr dobrovoľne prešli do ruského zajatia</a:t>
            </a:r>
          </a:p>
          <a:p>
            <a:pPr>
              <a:buFont typeface="Wingdings" pitchFamily="2" charset="2"/>
              <a:buChar char="q"/>
            </a:pPr>
            <a:r>
              <a:rPr lang="sk-SK" sz="2000" dirty="0"/>
              <a:t> </a:t>
            </a:r>
            <a:r>
              <a:rPr lang="sk-SK" sz="2000" dirty="0" smtClean="0"/>
              <a:t>myšlienky o novej štátnosti:</a:t>
            </a:r>
          </a:p>
          <a:p>
            <a:r>
              <a:rPr lang="sk-SK" sz="2000" dirty="0"/>
              <a:t> </a:t>
            </a:r>
            <a:r>
              <a:rPr lang="sk-SK" sz="2000" dirty="0" smtClean="0"/>
              <a:t>  1. spojenie s Rusmi</a:t>
            </a:r>
          </a:p>
          <a:p>
            <a:r>
              <a:rPr lang="sk-SK" sz="2000" dirty="0"/>
              <a:t> </a:t>
            </a:r>
            <a:r>
              <a:rPr lang="sk-SK" sz="2000" dirty="0" smtClean="0"/>
              <a:t>  2. Slovensko-Česko-Poľský štát </a:t>
            </a:r>
          </a:p>
          <a:p>
            <a:r>
              <a:rPr lang="sk-SK" sz="2000" dirty="0"/>
              <a:t> </a:t>
            </a:r>
            <a:r>
              <a:rPr lang="sk-SK" sz="2000" dirty="0" smtClean="0"/>
              <a:t>  3. spojenie s Čechmi – </a:t>
            </a:r>
            <a:r>
              <a:rPr lang="sk-SK" sz="2000" u="sng" dirty="0" smtClean="0"/>
              <a:t>naplní sa</a:t>
            </a:r>
            <a:endParaRPr lang="sk-SK" sz="2000" dirty="0" smtClean="0"/>
          </a:p>
        </p:txBody>
      </p:sp>
      <p:pic>
        <p:nvPicPr>
          <p:cNvPr id="6" name="Obrázok 5" descr="clanok-1-mapka-2.jpg"/>
          <p:cNvPicPr>
            <a:picLocks noChangeAspect="1"/>
          </p:cNvPicPr>
          <p:nvPr/>
        </p:nvPicPr>
        <p:blipFill>
          <a:blip r:embed="rId2" cstate="print"/>
          <a:srcRect l="1734" t="2511" r="2890" b="2074"/>
          <a:stretch>
            <a:fillRect/>
          </a:stretch>
        </p:blipFill>
        <p:spPr>
          <a:xfrm>
            <a:off x="2357422" y="3643314"/>
            <a:ext cx="3929090" cy="27146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/>
          <p:cNvSpPr txBox="1"/>
          <p:nvPr/>
        </p:nvSpPr>
        <p:spPr>
          <a:xfrm>
            <a:off x="428596" y="928670"/>
            <a:ext cx="821537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sk-SK" sz="2000" dirty="0"/>
              <a:t> </a:t>
            </a:r>
            <a:r>
              <a:rPr lang="sk-SK" sz="2000" dirty="0" smtClean="0"/>
              <a:t>život slov. národa je potláčaný uhorskou vládou</a:t>
            </a:r>
          </a:p>
          <a:p>
            <a:pPr>
              <a:buFont typeface="Wingdings" pitchFamily="2" charset="2"/>
              <a:buChar char="q"/>
            </a:pPr>
            <a:r>
              <a:rPr lang="sk-SK" sz="2000" dirty="0"/>
              <a:t> </a:t>
            </a:r>
            <a:r>
              <a:rPr lang="sk-SK" sz="2000" dirty="0" smtClean="0"/>
              <a:t>v Uhorsku sa všetky nemaďarské národy cítili politicky znevýhodnené; v Rakúsku sa tak cítili nenemecké národy</a:t>
            </a:r>
          </a:p>
          <a:p>
            <a:pPr>
              <a:buFont typeface="Wingdings" pitchFamily="2" charset="2"/>
              <a:buChar char="q"/>
            </a:pPr>
            <a:r>
              <a:rPr lang="sk-SK" sz="2000" dirty="0"/>
              <a:t> </a:t>
            </a:r>
            <a:r>
              <a:rPr lang="sk-SK" sz="2000" dirty="0" smtClean="0"/>
              <a:t>mnoho Slovákov a Čechov videlo možnosť vo vysťahovaní (USA, Kanada, Austrália)</a:t>
            </a:r>
          </a:p>
          <a:p>
            <a:pPr>
              <a:buFont typeface="Wingdings" pitchFamily="2" charset="2"/>
              <a:buChar char="q"/>
            </a:pPr>
            <a:endParaRPr lang="sk-SK" sz="2000" dirty="0"/>
          </a:p>
          <a:p>
            <a:r>
              <a:rPr lang="sk-SK" sz="2000" u="sng" dirty="0" smtClean="0"/>
              <a:t>PRÍČINY VYSŤAHOVALECTVA:</a:t>
            </a:r>
          </a:p>
          <a:p>
            <a:pPr>
              <a:buFont typeface="Arial" pitchFamily="34" charset="0"/>
              <a:buChar char="•"/>
            </a:pPr>
            <a:r>
              <a:rPr lang="sk-SK" sz="2000" dirty="0" smtClean="0"/>
              <a:t> politická pasivita na Slovensku</a:t>
            </a:r>
          </a:p>
          <a:p>
            <a:pPr>
              <a:buFont typeface="Arial" pitchFamily="34" charset="0"/>
              <a:buChar char="•"/>
            </a:pPr>
            <a:r>
              <a:rPr lang="sk-SK" sz="2000" dirty="0"/>
              <a:t> </a:t>
            </a:r>
            <a:r>
              <a:rPr lang="sk-SK" sz="2000" dirty="0" smtClean="0"/>
              <a:t>zaostalé poľnohospodárstvo kvôli mužom, kt. narukovali do vojny </a:t>
            </a:r>
          </a:p>
          <a:p>
            <a:pPr>
              <a:buFont typeface="Arial" pitchFamily="34" charset="0"/>
              <a:buChar char="•"/>
            </a:pPr>
            <a:r>
              <a:rPr lang="sk-SK" sz="2000" dirty="0"/>
              <a:t> </a:t>
            </a:r>
            <a:r>
              <a:rPr lang="sk-SK" sz="2000" dirty="0" smtClean="0"/>
              <a:t>priemysel a celé hospodárstvo prispôsobené vojne</a:t>
            </a:r>
          </a:p>
          <a:p>
            <a:pPr>
              <a:buFont typeface="Arial" pitchFamily="34" charset="0"/>
              <a:buChar char="•"/>
            </a:pPr>
            <a:r>
              <a:rPr lang="sk-SK" sz="2000" dirty="0"/>
              <a:t> </a:t>
            </a:r>
            <a:r>
              <a:rPr lang="sk-SK" sz="2000" dirty="0" smtClean="0"/>
              <a:t>prevládala chudoba – rodiny nedostávali peniaze, ale prídelové lístky, na základe lístku pridelené potraviny</a:t>
            </a:r>
          </a:p>
          <a:p>
            <a:pPr>
              <a:buFont typeface="Arial" pitchFamily="34" charset="0"/>
              <a:buChar char="•"/>
            </a:pPr>
            <a:r>
              <a:rPr lang="sk-SK" sz="2000" dirty="0"/>
              <a:t> </a:t>
            </a:r>
            <a:r>
              <a:rPr lang="sk-SK" sz="2000" dirty="0" smtClean="0"/>
              <a:t>prítomné choroby, infekcie, deti sa stávajú sirotami</a:t>
            </a:r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183880" cy="1071570"/>
          </a:xfrm>
        </p:spPr>
        <p:txBody>
          <a:bodyPr anchor="t">
            <a:normAutofit/>
          </a:bodyPr>
          <a:lstStyle/>
          <a:p>
            <a:r>
              <a:rPr lang="sk-SK" sz="2800" dirty="0" smtClean="0">
                <a:solidFill>
                  <a:schemeClr val="accent2">
                    <a:lumMod val="75000"/>
                  </a:schemeClr>
                </a:solidFill>
              </a:rPr>
              <a:t>Zahraničný odboj Slovákov a Čechov</a:t>
            </a:r>
            <a:br>
              <a:rPr lang="sk-SK" sz="2800" dirty="0" smtClean="0">
                <a:solidFill>
                  <a:schemeClr val="accent2">
                    <a:lumMod val="75000"/>
                  </a:schemeClr>
                </a:solidFill>
              </a:rPr>
            </a:br>
            <a:endParaRPr lang="sk-SK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500034" y="1000108"/>
            <a:ext cx="814393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sk-SK" sz="2000" dirty="0" smtClean="0"/>
              <a:t> aktívny na zač. 2O. storočia – čas vysťahovalectva z monarchie</a:t>
            </a:r>
          </a:p>
          <a:p>
            <a:pPr>
              <a:buFont typeface="Wingdings" pitchFamily="2" charset="2"/>
              <a:buChar char="q"/>
            </a:pPr>
            <a:r>
              <a:rPr lang="sk-SK" sz="2000" dirty="0"/>
              <a:t> </a:t>
            </a:r>
            <a:r>
              <a:rPr lang="sk-SK" sz="2000" dirty="0" smtClean="0"/>
              <a:t>organizácia Slovákov v zahraničí = SLOVENSKÁ LIGA v Clevelande (30. máj 1904)</a:t>
            </a:r>
          </a:p>
          <a:p>
            <a:pPr>
              <a:buFont typeface="Wingdings" pitchFamily="2" charset="2"/>
              <a:buChar char="q"/>
            </a:pPr>
            <a:r>
              <a:rPr lang="sk-SK" sz="2000" dirty="0"/>
              <a:t> </a:t>
            </a:r>
            <a:r>
              <a:rPr lang="sk-SK" sz="2000" dirty="0" smtClean="0"/>
              <a:t>v USA vznikali spolky, združenia a organizácie</a:t>
            </a:r>
          </a:p>
          <a:p>
            <a:pPr>
              <a:buFont typeface="Wingdings" pitchFamily="2" charset="2"/>
              <a:buChar char="q"/>
            </a:pPr>
            <a:r>
              <a:rPr lang="sk-SK" sz="2000" dirty="0"/>
              <a:t> </a:t>
            </a:r>
            <a:r>
              <a:rPr lang="sk-SK" sz="2000" dirty="0" smtClean="0"/>
              <a:t>to čo v Uhorsku nemohli, v USA im povolili</a:t>
            </a:r>
          </a:p>
          <a:p>
            <a:pPr>
              <a:buFont typeface="Wingdings" pitchFamily="2" charset="2"/>
              <a:buChar char="q"/>
            </a:pPr>
            <a:r>
              <a:rPr lang="sk-SK" sz="2000" dirty="0"/>
              <a:t> </a:t>
            </a:r>
            <a:r>
              <a:rPr lang="sk-SK" sz="2000" dirty="0" smtClean="0"/>
              <a:t>činnosť aktívnejšia počas 1. svetovej vojny</a:t>
            </a:r>
          </a:p>
          <a:p>
            <a:pPr>
              <a:buFont typeface="Wingdings" pitchFamily="2" charset="2"/>
              <a:buChar char="q"/>
            </a:pPr>
            <a:r>
              <a:rPr lang="sk-SK" sz="2000" dirty="0" smtClean="0"/>
              <a:t> SLOVENSKÁ LIGA vydáva v sept. 1924 </a:t>
            </a:r>
            <a:r>
              <a:rPr lang="sk-SK" sz="2000" u="sng" dirty="0" smtClean="0"/>
              <a:t>Memorandum</a:t>
            </a:r>
            <a:r>
              <a:rPr lang="sk-SK" sz="2000" dirty="0" smtClean="0"/>
              <a:t> (o krivdách a požiadavkách slovenských)</a:t>
            </a:r>
          </a:p>
          <a:p>
            <a:r>
              <a:rPr lang="sk-SK" sz="2000" dirty="0" smtClean="0"/>
              <a:t>   -autor: Ivan Daxner</a:t>
            </a:r>
          </a:p>
          <a:p>
            <a:r>
              <a:rPr lang="sk-SK" sz="2000" dirty="0" smtClean="0"/>
              <a:t>   -predseda: Albert Mamatej </a:t>
            </a:r>
            <a:endParaRPr lang="sk-SK" sz="2000" dirty="0"/>
          </a:p>
        </p:txBody>
      </p:sp>
      <p:pic>
        <p:nvPicPr>
          <p:cNvPr id="4" name="Obrázok 3" descr="10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29190" y="4071942"/>
            <a:ext cx="2381250" cy="2286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/>
          <p:cNvSpPr txBox="1"/>
          <p:nvPr/>
        </p:nvSpPr>
        <p:spPr>
          <a:xfrm>
            <a:off x="428596" y="571480"/>
            <a:ext cx="82868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sk-SK" sz="2000" dirty="0" smtClean="0"/>
              <a:t> </a:t>
            </a:r>
            <a:r>
              <a:rPr lang="sk-SK" sz="2000" u="sng" dirty="0" smtClean="0"/>
              <a:t>máj 1915</a:t>
            </a:r>
            <a:r>
              <a:rPr lang="sk-SK" sz="2000" dirty="0" smtClean="0"/>
              <a:t> – T. G. MASARYK pôsobí v Londýne a vydáva dokument INDEPENDENT BOHEMIA (nezávislé Čechy), kt. bol predložený anglickej vláde</a:t>
            </a:r>
          </a:p>
          <a:p>
            <a:pPr>
              <a:buFont typeface="Wingdings" pitchFamily="2" charset="2"/>
              <a:buChar char="q"/>
            </a:pPr>
            <a:r>
              <a:rPr lang="sk-SK" sz="2000" dirty="0" smtClean="0"/>
              <a:t> boli to požiadavky na vytvorenie spoločného štátu Čechov a Slovákov</a:t>
            </a:r>
          </a:p>
          <a:p>
            <a:pPr>
              <a:buFont typeface="Wingdings" pitchFamily="2" charset="2"/>
              <a:buChar char="q"/>
            </a:pPr>
            <a:r>
              <a:rPr lang="sk-SK" sz="2000" dirty="0" smtClean="0"/>
              <a:t> na zákl. </a:t>
            </a:r>
            <a:r>
              <a:rPr lang="sk-SK" sz="2000" u="sng" dirty="0" smtClean="0"/>
              <a:t>čechoslovakizmu</a:t>
            </a:r>
            <a:r>
              <a:rPr lang="sk-SK" sz="2000" dirty="0" smtClean="0"/>
              <a:t> definuje národ ako česko-slovenský (jazyk, história = 1 česko-slovenský národ) </a:t>
            </a:r>
          </a:p>
          <a:p>
            <a:endParaRPr lang="sk-SK" sz="2000" dirty="0"/>
          </a:p>
        </p:txBody>
      </p:sp>
      <p:pic>
        <p:nvPicPr>
          <p:cNvPr id="4" name="Obrázok 3" descr="6267051-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4414" y="2928934"/>
            <a:ext cx="2336023" cy="3571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Obrázok 4" descr="1-s2.0-S0264837700000478-fx1.gif"/>
          <p:cNvPicPr>
            <a:picLocks noChangeAspect="1"/>
          </p:cNvPicPr>
          <p:nvPr/>
        </p:nvPicPr>
        <p:blipFill>
          <a:blip r:embed="rId3" cstate="print"/>
          <a:srcRect t="4878"/>
          <a:stretch>
            <a:fillRect/>
          </a:stretch>
        </p:blipFill>
        <p:spPr>
          <a:xfrm>
            <a:off x="3786182" y="3643314"/>
            <a:ext cx="4187307" cy="27860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/>
          <p:cNvSpPr txBox="1"/>
          <p:nvPr/>
        </p:nvSpPr>
        <p:spPr>
          <a:xfrm>
            <a:off x="428596" y="714356"/>
            <a:ext cx="828680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sk-SK" sz="2000" dirty="0" smtClean="0"/>
              <a:t> </a:t>
            </a:r>
            <a:r>
              <a:rPr lang="sk-SK" sz="2000" u="sng" dirty="0" smtClean="0"/>
              <a:t>23. okt. 1915</a:t>
            </a:r>
            <a:r>
              <a:rPr lang="sk-SK" sz="2000" dirty="0" smtClean="0"/>
              <a:t> – am. Česi a Slováci vydali dokument CLEVELANDSKÁ DOHODA = žiadali spoločný štát s federatívnym usporiadaním (každá časť riadená samostatne) – spája ich prezident</a:t>
            </a:r>
          </a:p>
          <a:p>
            <a:pPr>
              <a:buFont typeface="Wingdings" pitchFamily="2" charset="2"/>
              <a:buChar char="q"/>
            </a:pPr>
            <a:r>
              <a:rPr lang="sk-SK" sz="2000" dirty="0" smtClean="0"/>
              <a:t> Slovensko bude mať nár. kultúru, vlastný snem, vlastnú správu, používanie slovenčiny v úradoch a úplnú autonómiu</a:t>
            </a:r>
          </a:p>
          <a:p>
            <a:pPr>
              <a:buFont typeface="Wingdings" pitchFamily="2" charset="2"/>
              <a:buChar char="q"/>
            </a:pPr>
            <a:r>
              <a:rPr lang="sk-SK" sz="2000" dirty="0" smtClean="0"/>
              <a:t> </a:t>
            </a:r>
            <a:r>
              <a:rPr lang="sk-SK" sz="2000" u="sng" dirty="0" smtClean="0"/>
              <a:t>nov. 1915</a:t>
            </a:r>
            <a:r>
              <a:rPr lang="sk-SK" sz="2000" dirty="0" smtClean="0"/>
              <a:t> – Slov. a Česi spísali manifest zahraničného proti monarchistického odboja = prihlásia sa oficiálne k zahraničnému odboju (vydal sa v krajinách dohody – Británia, Franc., USA a Švajčiarsko) </a:t>
            </a:r>
          </a:p>
          <a:p>
            <a:pPr>
              <a:buFont typeface="Wingdings" pitchFamily="2" charset="2"/>
              <a:buChar char="q"/>
            </a:pPr>
            <a:r>
              <a:rPr lang="sk-SK" sz="2000" dirty="0" smtClean="0"/>
              <a:t> </a:t>
            </a:r>
            <a:r>
              <a:rPr lang="sk-SK" sz="2000" u="sng" dirty="0" smtClean="0"/>
              <a:t>febr. 1916</a:t>
            </a:r>
            <a:r>
              <a:rPr lang="sk-SK" sz="2000" dirty="0" smtClean="0"/>
              <a:t> – v Paríži vznikla ČESKO-SLOVENSKÁ NÁRODNÁ RADA = vrcholný orgán zahraničného odboja (cieľ založiť štát Čechov a Slovákov má byť naplnený) </a:t>
            </a:r>
          </a:p>
          <a:p>
            <a:r>
              <a:rPr lang="sk-SK" sz="2000" dirty="0" smtClean="0"/>
              <a:t>  -predsedom bol T. G. MASARYK</a:t>
            </a:r>
          </a:p>
          <a:p>
            <a:r>
              <a:rPr lang="sk-SK" sz="2000" dirty="0" smtClean="0"/>
              <a:t>  -podpredsedom bol M. R. ŠTEFÁNIK</a:t>
            </a:r>
          </a:p>
          <a:p>
            <a:r>
              <a:rPr lang="sk-SK" sz="2000" dirty="0" smtClean="0"/>
              <a:t>  -tajomníkom bol E. BENEŠ</a:t>
            </a:r>
          </a:p>
          <a:p>
            <a:endParaRPr lang="sk-SK" sz="2000" dirty="0"/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428596" y="571480"/>
            <a:ext cx="828680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sk-SK" sz="2000" dirty="0" smtClean="0"/>
              <a:t> </a:t>
            </a:r>
            <a:r>
              <a:rPr lang="sk-SK" sz="2000" u="sng" dirty="0" smtClean="0"/>
              <a:t>1914 – 1918</a:t>
            </a:r>
            <a:r>
              <a:rPr lang="sk-SK" sz="2000" dirty="0" smtClean="0"/>
              <a:t> – formujú sa česko-slovenské légie (dobrovoľní vojaci, podporujú dohodové štáty)</a:t>
            </a:r>
          </a:p>
          <a:p>
            <a:pPr>
              <a:buFont typeface="Wingdings" pitchFamily="2" charset="2"/>
              <a:buChar char="q"/>
            </a:pPr>
            <a:r>
              <a:rPr lang="sk-SK" sz="2000" dirty="0" smtClean="0"/>
              <a:t> légie organizuje M. R. Štefánik (budúci minister vojny)</a:t>
            </a:r>
          </a:p>
          <a:p>
            <a:pPr>
              <a:buFont typeface="Wingdings" pitchFamily="2" charset="2"/>
              <a:buChar char="q"/>
            </a:pPr>
            <a:r>
              <a:rPr lang="sk-SK" sz="2000" dirty="0" smtClean="0"/>
              <a:t> 1. Č-S légia vznikla vo Franc., neskôr v Tal. a v Rusku</a:t>
            </a:r>
          </a:p>
          <a:p>
            <a:pPr>
              <a:buFont typeface="Wingdings" pitchFamily="2" charset="2"/>
              <a:buChar char="q"/>
            </a:pPr>
            <a:r>
              <a:rPr lang="sk-SK" sz="2000" dirty="0" smtClean="0"/>
              <a:t> </a:t>
            </a:r>
            <a:r>
              <a:rPr lang="sk-SK" sz="2000" u="sng" dirty="0" smtClean="0"/>
              <a:t>apríl 1918</a:t>
            </a:r>
            <a:r>
              <a:rPr lang="sk-SK" sz="2000" dirty="0" smtClean="0"/>
              <a:t> – kongres utláčaných národov R-U v Ríme (zastúpenie = delegáti krajín)</a:t>
            </a:r>
          </a:p>
          <a:p>
            <a:r>
              <a:rPr lang="sk-SK" sz="2000" dirty="0" smtClean="0"/>
              <a:t>Tal., USA </a:t>
            </a:r>
            <a:r>
              <a:rPr lang="sk-SK" sz="2000" dirty="0" smtClean="0">
                <a:sym typeface="Symbol"/>
              </a:rPr>
              <a:t> Česi, Slováci, Poliaci, Srbi, Chorváti, Rumuni</a:t>
            </a:r>
          </a:p>
          <a:p>
            <a:r>
              <a:rPr lang="sk-SK" sz="2000" dirty="0" smtClean="0">
                <a:sym typeface="Symbol"/>
              </a:rPr>
              <a:t>-rokovali s franc. a anglickými delegátmi</a:t>
            </a:r>
          </a:p>
          <a:p>
            <a:pPr>
              <a:buFont typeface="Wingdings" pitchFamily="2" charset="2"/>
              <a:buChar char="q"/>
            </a:pPr>
            <a:r>
              <a:rPr lang="sk-SK" sz="2000" dirty="0" smtClean="0">
                <a:sym typeface="Symbol"/>
              </a:rPr>
              <a:t> kongres má úspech – potvrdená myšlienka vzniku ČSR</a:t>
            </a:r>
          </a:p>
          <a:p>
            <a:pPr>
              <a:buFont typeface="Wingdings" pitchFamily="2" charset="2"/>
              <a:buChar char="q"/>
            </a:pPr>
            <a:r>
              <a:rPr lang="sk-SK" sz="2000" dirty="0" smtClean="0">
                <a:sym typeface="Symbol"/>
              </a:rPr>
              <a:t> </a:t>
            </a:r>
            <a:r>
              <a:rPr lang="sk-SK" sz="2000" u="sng" dirty="0" smtClean="0">
                <a:sym typeface="Symbol"/>
              </a:rPr>
              <a:t>30.-31. máj 1918</a:t>
            </a:r>
            <a:r>
              <a:rPr lang="sk-SK" sz="2000" dirty="0" smtClean="0">
                <a:sym typeface="Symbol"/>
              </a:rPr>
              <a:t> – PITTSBURSKÁ DOHODA – oficiálny dokument zahraničného odboja</a:t>
            </a:r>
            <a:endParaRPr lang="sk-SK" sz="2000" dirty="0"/>
          </a:p>
        </p:txBody>
      </p:sp>
      <p:pic>
        <p:nvPicPr>
          <p:cNvPr id="5" name="Obrázok 4" descr="foto 05-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84148" y="3857628"/>
            <a:ext cx="3788379" cy="25003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183880" cy="765808"/>
          </a:xfrm>
        </p:spPr>
        <p:txBody>
          <a:bodyPr>
            <a:normAutofit/>
          </a:bodyPr>
          <a:lstStyle/>
          <a:p>
            <a:r>
              <a:rPr lang="sk-SK" sz="2400" dirty="0" smtClean="0">
                <a:solidFill>
                  <a:schemeClr val="accent1">
                    <a:lumMod val="75000"/>
                  </a:schemeClr>
                </a:solidFill>
              </a:rPr>
              <a:t>PITTSBURSKÁ DOHODA</a:t>
            </a:r>
            <a:endParaRPr lang="sk-SK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428596" y="1000108"/>
            <a:ext cx="821537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sk-SK" dirty="0" smtClean="0"/>
              <a:t> </a:t>
            </a:r>
            <a:r>
              <a:rPr lang="sk-SK" sz="2000" dirty="0" smtClean="0"/>
              <a:t>ŠTEFÁNIK + BENEŠ + MASARYK</a:t>
            </a:r>
          </a:p>
          <a:p>
            <a:pPr>
              <a:buFont typeface="Wingdings" pitchFamily="2" charset="2"/>
              <a:buChar char="q"/>
            </a:pPr>
            <a:r>
              <a:rPr lang="sk-SK" sz="2000" dirty="0" smtClean="0"/>
              <a:t> nespomína sa federácia ani autonómne postavenie Slovenska</a:t>
            </a:r>
          </a:p>
          <a:p>
            <a:pPr>
              <a:buFont typeface="Wingdings" pitchFamily="2" charset="2"/>
              <a:buChar char="q"/>
            </a:pPr>
            <a:r>
              <a:rPr lang="sk-SK" sz="2000" dirty="0" smtClean="0"/>
              <a:t> má sa vytvoriť spoločný štát Čechov a Slovákov</a:t>
            </a:r>
          </a:p>
          <a:p>
            <a:pPr>
              <a:buFont typeface="Wingdings" pitchFamily="2" charset="2"/>
              <a:buChar char="q"/>
            </a:pPr>
            <a:r>
              <a:rPr lang="sk-SK" sz="2000" dirty="0" smtClean="0"/>
              <a:t> Slovensko mohlo mať vlastnú administratívu, správu, súdy a slovenský jazyk</a:t>
            </a:r>
          </a:p>
          <a:p>
            <a:pPr>
              <a:buFont typeface="Wingdings" pitchFamily="2" charset="2"/>
              <a:buChar char="q"/>
            </a:pPr>
            <a:r>
              <a:rPr lang="sk-SK" sz="2000" dirty="0" smtClean="0"/>
              <a:t> </a:t>
            </a:r>
            <a:r>
              <a:rPr lang="sk-SK" sz="2000" u="sng" dirty="0" smtClean="0"/>
              <a:t>r. 1916</a:t>
            </a:r>
            <a:r>
              <a:rPr lang="sk-SK" sz="2000" dirty="0" smtClean="0"/>
              <a:t> – panovník R-U bol FRANTIŠEK JOZEF I.</a:t>
            </a:r>
          </a:p>
          <a:p>
            <a:pPr>
              <a:buFont typeface="Wingdings" pitchFamily="2" charset="2"/>
              <a:buChar char="q"/>
            </a:pPr>
            <a:endParaRPr lang="sk-SK" dirty="0"/>
          </a:p>
        </p:txBody>
      </p:sp>
      <p:pic>
        <p:nvPicPr>
          <p:cNvPr id="4" name="Obrázok 3" descr="63_max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0100" y="3214686"/>
            <a:ext cx="2362137" cy="32861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Obrázok 4" descr="291339-original1-29vp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0496" y="3643314"/>
            <a:ext cx="3708119" cy="24844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cut thruBlk="1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kt">
  <a:themeElements>
    <a:clrScheme name="Aspek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k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k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295</TotalTime>
  <Words>1164</Words>
  <Application>Microsoft Office PowerPoint</Application>
  <PresentationFormat>Prezentácia na obrazovke (4:3)</PresentationFormat>
  <Paragraphs>101</Paragraphs>
  <Slides>15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21" baseType="lpstr">
      <vt:lpstr>Arial</vt:lpstr>
      <vt:lpstr>Symbol</vt:lpstr>
      <vt:lpstr>Verdana</vt:lpstr>
      <vt:lpstr>Wingdings</vt:lpstr>
      <vt:lpstr>Wingdings 2</vt:lpstr>
      <vt:lpstr>Aspekt</vt:lpstr>
      <vt:lpstr>Boj Slovákov za národnú slobodu v 1. svetovej vojne</vt:lpstr>
      <vt:lpstr>Osud Slovákov počas 1. svet. vojny</vt:lpstr>
      <vt:lpstr>Prezentácia programu PowerPoint</vt:lpstr>
      <vt:lpstr>Prezentácia programu PowerPoint</vt:lpstr>
      <vt:lpstr>Zahraničný odboj Slovákov a Čechov </vt:lpstr>
      <vt:lpstr>Prezentácia programu PowerPoint</vt:lpstr>
      <vt:lpstr>Prezentácia programu PowerPoint</vt:lpstr>
      <vt:lpstr>Prezentácia programu PowerPoint</vt:lpstr>
      <vt:lpstr>PITTSBURSKÁ DOHODA</vt:lpstr>
      <vt:lpstr>WASHINGTONSKÁ DEKLAR. (18. okt. 1918)</vt:lpstr>
      <vt:lpstr>Domáci odboj Slovákov a Čechov</vt:lpstr>
      <vt:lpstr>Prezentácia programu PowerPoint</vt:lpstr>
      <vt:lpstr>Prezentácia programu PowerPoint</vt:lpstr>
      <vt:lpstr>Prezentácia programu PowerPoint</vt:lpstr>
      <vt:lpstr>Ďakujem za pozornosť!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Boj Slovákov za národnú slobodu v 1. svetovej vojne</dc:title>
  <dc:creator>nika</dc:creator>
  <cp:lastModifiedBy>Windows-felhasználó</cp:lastModifiedBy>
  <cp:revision>33</cp:revision>
  <dcterms:created xsi:type="dcterms:W3CDTF">2012-03-07T17:17:13Z</dcterms:created>
  <dcterms:modified xsi:type="dcterms:W3CDTF">2023-10-13T08:36:32Z</dcterms:modified>
</cp:coreProperties>
</file>