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6"/>
  </p:notes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71" r:id="rId36"/>
    <p:sldId id="272" r:id="rId37"/>
    <p:sldId id="270" r:id="rId38"/>
    <p:sldId id="293" r:id="rId39"/>
    <p:sldId id="294" r:id="rId40"/>
    <p:sldId id="295" r:id="rId41"/>
    <p:sldId id="296" r:id="rId42"/>
    <p:sldId id="297" r:id="rId43"/>
    <p:sldId id="298" r:id="rId44"/>
    <p:sldId id="300" r:id="rId45"/>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306201-F7F7-49E1-BCA3-3329B2B0971E}" type="datetimeFigureOut">
              <a:rPr lang="sk-SK" smtClean="0"/>
              <a:t>26. 10. 2010</a:t>
            </a:fld>
            <a:endParaRPr lang="sk-SK"/>
          </a:p>
        </p:txBody>
      </p:sp>
      <p:sp>
        <p:nvSpPr>
          <p:cNvPr id="4" name="Zástupný symbol obrazu snímky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k-SK"/>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8C2630-EA85-4705-A468-A065BB385AAD}" type="slidenum">
              <a:rPr lang="sk-SK" smtClean="0"/>
              <a:t>‹#›</a:t>
            </a:fld>
            <a:endParaRPr lang="sk-SK"/>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14" name="Nadpis 13"/>
          <p:cNvSpPr>
            <a:spLocks noGrp="1"/>
          </p:cNvSpPr>
          <p:nvPr>
            <p:ph type="ctrTitle"/>
          </p:nvPr>
        </p:nvSpPr>
        <p:spPr>
          <a:xfrm>
            <a:off x="1432560" y="359898"/>
            <a:ext cx="7406640" cy="1472184"/>
          </a:xfrm>
        </p:spPr>
        <p:txBody>
          <a:bodyPr anchor="b"/>
          <a:lstStyle>
            <a:lvl1pPr algn="l">
              <a:defRPr/>
            </a:lvl1pPr>
            <a:extLst/>
          </a:lstStyle>
          <a:p>
            <a:r>
              <a:rPr kumimoji="0" lang="sk-SK" smtClean="0"/>
              <a:t>Kliknite sem a upravte štýl predlohy nadpisov.</a:t>
            </a:r>
            <a:endParaRPr kumimoji="0" lang="en-US"/>
          </a:p>
        </p:txBody>
      </p:sp>
      <p:sp>
        <p:nvSpPr>
          <p:cNvPr id="22" name="Podnadpis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sk-SK" smtClean="0"/>
              <a:t>Kliknite sem a upravte štýl predlohy podnadpisov.</a:t>
            </a:r>
            <a:endParaRPr kumimoji="0" lang="en-US"/>
          </a:p>
        </p:txBody>
      </p:sp>
      <p:sp>
        <p:nvSpPr>
          <p:cNvPr id="7" name="Zástupný symbol dátumu 6"/>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20" name="Zástupný symbol päty 19"/>
          <p:cNvSpPr>
            <a:spLocks noGrp="1"/>
          </p:cNvSpPr>
          <p:nvPr>
            <p:ph type="ftr" sz="quarter" idx="11"/>
          </p:nvPr>
        </p:nvSpPr>
        <p:spPr/>
        <p:txBody>
          <a:bodyPr/>
          <a:lstStyle>
            <a:extLst/>
          </a:lstStyle>
          <a:p>
            <a:endParaRPr lang="sk-SK"/>
          </a:p>
        </p:txBody>
      </p:sp>
      <p:sp>
        <p:nvSpPr>
          <p:cNvPr id="10" name="Zástupný symbol čísla snímky 9"/>
          <p:cNvSpPr>
            <a:spLocks noGrp="1"/>
          </p:cNvSpPr>
          <p:nvPr>
            <p:ph type="sldNum" sz="quarter" idx="12"/>
          </p:nvPr>
        </p:nvSpPr>
        <p:spPr/>
        <p:txBody>
          <a:bodyPr/>
          <a:lstStyle>
            <a:extLst/>
          </a:lstStyle>
          <a:p>
            <a:fld id="{C86EDCBD-C55A-44ED-A10B-48F1E4B29676}" type="slidenum">
              <a:rPr lang="sk-SK" smtClean="0"/>
              <a:t>‹#›</a:t>
            </a:fld>
            <a:endParaRPr lang="sk-SK"/>
          </a:p>
        </p:txBody>
      </p:sp>
      <p:sp>
        <p:nvSpPr>
          <p:cNvPr id="8" name="Ová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á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p:txBody>
          <a:bodyPr vert="eaVert"/>
          <a:lstStyle>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C86EDCBD-C55A-44ED-A10B-48F1E4B29676}" type="slidenum">
              <a:rPr lang="sk-SK" smtClean="0"/>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858000" y="274639"/>
            <a:ext cx="1828800" cy="5851525"/>
          </a:xfrm>
        </p:spPr>
        <p:txBody>
          <a:bodyPr vert="eaVert"/>
          <a:lstStyle>
            <a:extLst/>
          </a:lstStyle>
          <a:p>
            <a:r>
              <a:rPr kumimoji="0" lang="sk-SK" smtClean="0"/>
              <a:t>Kliknite sem a upravte štýl predlohy nadpisov.</a:t>
            </a:r>
            <a:endParaRPr kumimoji="0" lang="en-US"/>
          </a:p>
        </p:txBody>
      </p:sp>
      <p:sp>
        <p:nvSpPr>
          <p:cNvPr id="3" name="Zástupný symbol zvislého textu 2"/>
          <p:cNvSpPr>
            <a:spLocks noGrp="1"/>
          </p:cNvSpPr>
          <p:nvPr>
            <p:ph type="body" orient="vert" idx="1"/>
          </p:nvPr>
        </p:nvSpPr>
        <p:spPr>
          <a:xfrm>
            <a:off x="1143000" y="274640"/>
            <a:ext cx="5562600" cy="5851525"/>
          </a:xfrm>
        </p:spPr>
        <p:txBody>
          <a:bodyPr vert="eaVert"/>
          <a:lstStyle>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C86EDCBD-C55A-44ED-A10B-48F1E4B29676}" type="slidenum">
              <a:rPr lang="sk-SK" smtClean="0"/>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extLst/>
          </a:lstStyle>
          <a:p>
            <a:r>
              <a:rPr kumimoji="0" lang="sk-SK" smtClean="0"/>
              <a:t>Kliknite sem a upravte štýl predlohy nadpisov.</a:t>
            </a:r>
            <a:endParaRPr kumimoji="0" lang="en-US"/>
          </a:p>
        </p:txBody>
      </p:sp>
      <p:sp>
        <p:nvSpPr>
          <p:cNvPr id="3" name="Zástupný symbol obsahu 2"/>
          <p:cNvSpPr>
            <a:spLocks noGrp="1"/>
          </p:cNvSpPr>
          <p:nvPr>
            <p:ph idx="1"/>
          </p:nvPr>
        </p:nvSpPr>
        <p:spPr/>
        <p:txBody>
          <a:bodyPr/>
          <a:lstStyle>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dátumu 3"/>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C86EDCBD-C55A-44ED-A10B-48F1E4B29676}" type="slidenum">
              <a:rPr lang="sk-SK" smtClean="0"/>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spTree>
      <p:nvGrpSpPr>
        <p:cNvPr id="1" name=""/>
        <p:cNvGrpSpPr/>
        <p:nvPr/>
      </p:nvGrpSpPr>
      <p:grpSpPr>
        <a:xfrm>
          <a:off x="0" y="0"/>
          <a:ext cx="0" cy="0"/>
          <a:chOff x="0" y="0"/>
          <a:chExt cx="0" cy="0"/>
        </a:xfrm>
      </p:grpSpPr>
      <p:sp>
        <p:nvSpPr>
          <p:cNvPr id="7" name="Obdĺžnik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Nadpis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sk-SK" smtClean="0"/>
              <a:t>Kliknite sem a upravte štýly predlohy textu.</a:t>
            </a:r>
          </a:p>
        </p:txBody>
      </p:sp>
      <p:sp>
        <p:nvSpPr>
          <p:cNvPr id="4" name="Zástupný symbol dátumu 3"/>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5" name="Zástupný symbol päty 4"/>
          <p:cNvSpPr>
            <a:spLocks noGrp="1"/>
          </p:cNvSpPr>
          <p:nvPr>
            <p:ph type="ftr" sz="quarter" idx="11"/>
          </p:nvPr>
        </p:nvSpPr>
        <p:spPr/>
        <p:txBody>
          <a:bodyPr/>
          <a:lstStyle>
            <a:extLst/>
          </a:lstStyle>
          <a:p>
            <a:endParaRPr lang="sk-SK"/>
          </a:p>
        </p:txBody>
      </p:sp>
      <p:sp>
        <p:nvSpPr>
          <p:cNvPr id="6" name="Zástupný symbol čísla snímky 5"/>
          <p:cNvSpPr>
            <a:spLocks noGrp="1"/>
          </p:cNvSpPr>
          <p:nvPr>
            <p:ph type="sldNum" sz="quarter" idx="12"/>
          </p:nvPr>
        </p:nvSpPr>
        <p:spPr/>
        <p:txBody>
          <a:bodyPr/>
          <a:lstStyle>
            <a:extLst/>
          </a:lstStyle>
          <a:p>
            <a:fld id="{C86EDCBD-C55A-44ED-A10B-48F1E4B29676}" type="slidenum">
              <a:rPr lang="sk-SK" smtClean="0"/>
              <a:t>‹#›</a:t>
            </a:fld>
            <a:endParaRPr lang="sk-SK"/>
          </a:p>
        </p:txBody>
      </p:sp>
      <p:sp>
        <p:nvSpPr>
          <p:cNvPr id="10" name="Obdĺžnik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á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á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1435608" y="274320"/>
            <a:ext cx="7498080" cy="1143000"/>
          </a:xfrm>
        </p:spPr>
        <p:txBody>
          <a:bodyPr/>
          <a:lstStyle>
            <a:extLst/>
          </a:lstStyle>
          <a:p>
            <a:r>
              <a:rPr kumimoji="0" lang="sk-SK" smtClean="0"/>
              <a:t>Kliknite sem a upravte štýl predlohy nadpisov.</a:t>
            </a:r>
            <a:endParaRPr kumimoji="0" lang="en-US"/>
          </a:p>
        </p:txBody>
      </p:sp>
      <p:sp>
        <p:nvSpPr>
          <p:cNvPr id="3" name="Zástupný symbol obsah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4" name="Zástupný symbol obsah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C86EDCBD-C55A-44ED-A10B-48F1E4B29676}" type="slidenum">
              <a:rPr lang="sk-SK" smtClean="0"/>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sk-SK" smtClean="0"/>
              <a:t>Kliknite sem a upravte štýl predlohy nadpisov.</a:t>
            </a:r>
            <a:endParaRPr kumimoji="0" lang="en-US"/>
          </a:p>
        </p:txBody>
      </p:sp>
      <p:sp>
        <p:nvSpPr>
          <p:cNvPr id="3" name="Zástupný symbol textu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Kliknite sem a upravte štýly predlohy textu.</a:t>
            </a:r>
          </a:p>
        </p:txBody>
      </p:sp>
      <p:sp>
        <p:nvSpPr>
          <p:cNvPr id="4" name="Zástupný symbol textu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sk-SK" smtClean="0"/>
              <a:t>Kliknite sem a upravte štýly predlohy textu.</a:t>
            </a:r>
          </a:p>
        </p:txBody>
      </p:sp>
      <p:sp>
        <p:nvSpPr>
          <p:cNvPr id="5" name="Zástupný symbol obsah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6" name="Zástupný symbol obsah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7" name="Zástupný symbol dátumu 6"/>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8" name="Zástupný symbol päty 7"/>
          <p:cNvSpPr>
            <a:spLocks noGrp="1"/>
          </p:cNvSpPr>
          <p:nvPr>
            <p:ph type="ftr" sz="quarter" idx="11"/>
          </p:nvPr>
        </p:nvSpPr>
        <p:spPr/>
        <p:txBody>
          <a:bodyPr/>
          <a:lstStyle>
            <a:extLst/>
          </a:lstStyle>
          <a:p>
            <a:endParaRPr lang="sk-SK"/>
          </a:p>
        </p:txBody>
      </p:sp>
      <p:sp>
        <p:nvSpPr>
          <p:cNvPr id="9" name="Zástupný symbol čísla snímky 8"/>
          <p:cNvSpPr>
            <a:spLocks noGrp="1"/>
          </p:cNvSpPr>
          <p:nvPr>
            <p:ph type="sldNum" sz="quarter" idx="12"/>
          </p:nvPr>
        </p:nvSpPr>
        <p:spPr/>
        <p:txBody>
          <a:bodyPr/>
          <a:lstStyle>
            <a:extLst/>
          </a:lstStyle>
          <a:p>
            <a:fld id="{C86EDCBD-C55A-44ED-A10B-48F1E4B29676}" type="slidenum">
              <a:rPr lang="sk-SK" smtClean="0"/>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a:xfrm>
            <a:off x="1435608" y="274320"/>
            <a:ext cx="7498080" cy="1143000"/>
          </a:xfrm>
        </p:spPr>
        <p:txBody>
          <a:bodyPr anchor="ctr"/>
          <a:lstStyle>
            <a:extLst/>
          </a:lstStyle>
          <a:p>
            <a:r>
              <a:rPr kumimoji="0" lang="sk-SK" smtClean="0"/>
              <a:t>Kliknite sem a upravte štýl predlohy nadpisov.</a:t>
            </a:r>
            <a:endParaRPr kumimoji="0" lang="en-US"/>
          </a:p>
        </p:txBody>
      </p:sp>
      <p:sp>
        <p:nvSpPr>
          <p:cNvPr id="3" name="Zástupný symbol dátumu 2"/>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4" name="Zástupný symbol päty 3"/>
          <p:cNvSpPr>
            <a:spLocks noGrp="1"/>
          </p:cNvSpPr>
          <p:nvPr>
            <p:ph type="ftr" sz="quarter" idx="11"/>
          </p:nvPr>
        </p:nvSpPr>
        <p:spPr/>
        <p:txBody>
          <a:bodyPr/>
          <a:lstStyle>
            <a:extLst/>
          </a:lstStyle>
          <a:p>
            <a:endParaRPr lang="sk-SK"/>
          </a:p>
        </p:txBody>
      </p:sp>
      <p:sp>
        <p:nvSpPr>
          <p:cNvPr id="5" name="Zástupný symbol čísla snímky 4"/>
          <p:cNvSpPr>
            <a:spLocks noGrp="1"/>
          </p:cNvSpPr>
          <p:nvPr>
            <p:ph type="sldNum" sz="quarter" idx="12"/>
          </p:nvPr>
        </p:nvSpPr>
        <p:spPr/>
        <p:txBody>
          <a:bodyPr/>
          <a:lstStyle>
            <a:extLst/>
          </a:lstStyle>
          <a:p>
            <a:fld id="{C86EDCBD-C55A-44ED-A10B-48F1E4B29676}" type="slidenum">
              <a:rPr lang="sk-SK" smtClean="0"/>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rázdna">
    <p:spTree>
      <p:nvGrpSpPr>
        <p:cNvPr id="1" name=""/>
        <p:cNvGrpSpPr/>
        <p:nvPr/>
      </p:nvGrpSpPr>
      <p:grpSpPr>
        <a:xfrm>
          <a:off x="0" y="0"/>
          <a:ext cx="0" cy="0"/>
          <a:chOff x="0" y="0"/>
          <a:chExt cx="0" cy="0"/>
        </a:xfrm>
      </p:grpSpPr>
      <p:sp>
        <p:nvSpPr>
          <p:cNvPr id="5" name="Obdĺžnik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Zástupný symbol dátumu 1"/>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3" name="Zástupný symbol päty 2"/>
          <p:cNvSpPr>
            <a:spLocks noGrp="1"/>
          </p:cNvSpPr>
          <p:nvPr>
            <p:ph type="ftr" sz="quarter" idx="11"/>
          </p:nvPr>
        </p:nvSpPr>
        <p:spPr/>
        <p:txBody>
          <a:bodyPr/>
          <a:lstStyle>
            <a:extLst/>
          </a:lstStyle>
          <a:p>
            <a:endParaRPr lang="sk-SK"/>
          </a:p>
        </p:txBody>
      </p:sp>
      <p:sp>
        <p:nvSpPr>
          <p:cNvPr id="4" name="Zástupný symbol čísla snímky 3"/>
          <p:cNvSpPr>
            <a:spLocks noGrp="1"/>
          </p:cNvSpPr>
          <p:nvPr>
            <p:ph type="sldNum" sz="quarter" idx="12"/>
          </p:nvPr>
        </p:nvSpPr>
        <p:spPr/>
        <p:txBody>
          <a:bodyPr/>
          <a:lstStyle>
            <a:extLst/>
          </a:lstStyle>
          <a:p>
            <a:fld id="{C86EDCBD-C55A-44ED-A10B-48F1E4B29676}" type="slidenum">
              <a:rPr lang="sk-SK" smtClean="0"/>
              <a:t>‹#›</a:t>
            </a:fld>
            <a:endParaRPr lang="sk-SK"/>
          </a:p>
        </p:txBody>
      </p:sp>
      <p:sp>
        <p:nvSpPr>
          <p:cNvPr id="6" name="Obdĺžnik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sk-SK" smtClean="0"/>
              <a:t>Kliknite sem a upravte štýl predlohy nadpisov.</a:t>
            </a:r>
            <a:endParaRPr kumimoji="0" lang="en-US"/>
          </a:p>
        </p:txBody>
      </p:sp>
      <p:sp>
        <p:nvSpPr>
          <p:cNvPr id="3" name="Zástupný symbol textu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sk-SK" smtClean="0"/>
              <a:t>Kliknite sem a upravte štýly predlohy textu.</a:t>
            </a:r>
          </a:p>
        </p:txBody>
      </p:sp>
      <p:sp>
        <p:nvSpPr>
          <p:cNvPr id="4" name="Zástupný symbol obsah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sk-SK" smtClean="0"/>
              <a:t>Kliknite sem a upravte štýly predlohy textu.</a:t>
            </a:r>
          </a:p>
          <a:p>
            <a:pPr lvl="1" eaLnBrk="1" latinLnBrk="0" hangingPunct="1"/>
            <a:r>
              <a:rPr lang="sk-SK" smtClean="0"/>
              <a:t>Druhá úroveň</a:t>
            </a:r>
          </a:p>
          <a:p>
            <a:pPr lvl="2" eaLnBrk="1" latinLnBrk="0" hangingPunct="1"/>
            <a:r>
              <a:rPr lang="sk-SK" smtClean="0"/>
              <a:t>Tretia úroveň</a:t>
            </a:r>
          </a:p>
          <a:p>
            <a:pPr lvl="3" eaLnBrk="1" latinLnBrk="0" hangingPunct="1"/>
            <a:r>
              <a:rPr lang="sk-SK" smtClean="0"/>
              <a:t>Štvrtá úroveň</a:t>
            </a:r>
          </a:p>
          <a:p>
            <a:pPr lvl="4" eaLnBrk="1" latinLnBrk="0" hangingPunct="1"/>
            <a:r>
              <a:rPr lang="sk-SK" smtClean="0"/>
              <a:t>Piata úroveň</a:t>
            </a:r>
            <a:endParaRPr kumimoji="0" lang="en-US"/>
          </a:p>
        </p:txBody>
      </p:sp>
      <p:sp>
        <p:nvSpPr>
          <p:cNvPr id="5" name="Zástupný symbol dátumu 4"/>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C86EDCBD-C55A-44ED-A10B-48F1E4B29676}" type="slidenum">
              <a:rPr lang="sk-SK" smtClean="0"/>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sk-SK" smtClean="0"/>
              <a:t>Kliknite sem a upravte štýl predlohy nadpisov.</a:t>
            </a:r>
            <a:endParaRPr kumimoji="0" lang="en-US"/>
          </a:p>
        </p:txBody>
      </p:sp>
      <p:sp>
        <p:nvSpPr>
          <p:cNvPr id="5" name="Zástupný symbol dátumu 4"/>
          <p:cNvSpPr>
            <a:spLocks noGrp="1"/>
          </p:cNvSpPr>
          <p:nvPr>
            <p:ph type="dt" sz="half" idx="10"/>
          </p:nvPr>
        </p:nvSpPr>
        <p:spPr/>
        <p:txBody>
          <a:bodyPr/>
          <a:lstStyle>
            <a:extLst/>
          </a:lstStyle>
          <a:p>
            <a:fld id="{8680D558-86A5-4280-9EC4-D25939F04686}" type="datetimeFigureOut">
              <a:rPr lang="sk-SK" smtClean="0"/>
              <a:t>26. 10. 2010</a:t>
            </a:fld>
            <a:endParaRPr lang="sk-SK"/>
          </a:p>
        </p:txBody>
      </p:sp>
      <p:sp>
        <p:nvSpPr>
          <p:cNvPr id="6" name="Zástupný symbol päty 5"/>
          <p:cNvSpPr>
            <a:spLocks noGrp="1"/>
          </p:cNvSpPr>
          <p:nvPr>
            <p:ph type="ftr" sz="quarter" idx="11"/>
          </p:nvPr>
        </p:nvSpPr>
        <p:spPr/>
        <p:txBody>
          <a:bodyPr/>
          <a:lstStyle>
            <a:extLst/>
          </a:lstStyle>
          <a:p>
            <a:endParaRPr lang="sk-SK"/>
          </a:p>
        </p:txBody>
      </p:sp>
      <p:sp>
        <p:nvSpPr>
          <p:cNvPr id="7" name="Zástupný symbol čísla snímky 6"/>
          <p:cNvSpPr>
            <a:spLocks noGrp="1"/>
          </p:cNvSpPr>
          <p:nvPr>
            <p:ph type="sldNum" sz="quarter" idx="12"/>
          </p:nvPr>
        </p:nvSpPr>
        <p:spPr/>
        <p:txBody>
          <a:bodyPr/>
          <a:lstStyle>
            <a:extLst/>
          </a:lstStyle>
          <a:p>
            <a:fld id="{C86EDCBD-C55A-44ED-A10B-48F1E4B29676}" type="slidenum">
              <a:rPr lang="sk-SK" smtClean="0"/>
              <a:t>‹#›</a:t>
            </a:fld>
            <a:endParaRPr lang="sk-SK"/>
          </a:p>
        </p:txBody>
      </p:sp>
      <p:sp>
        <p:nvSpPr>
          <p:cNvPr id="8" name="Obdĺžnik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Zástupný symbol obrázka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sk-SK" smtClean="0"/>
              <a:t>Ak chcete pridať obrázok, kliknite na ikonu</a:t>
            </a:r>
            <a:endParaRPr kumimoji="0" lang="en-US" dirty="0"/>
          </a:p>
        </p:txBody>
      </p:sp>
      <p:sp>
        <p:nvSpPr>
          <p:cNvPr id="9" name="Vývojový diagram: proce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Vývojový diagram: proce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Zástupný symbol textu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sk-SK" smtClean="0"/>
              <a:t>Kliknite sem a upravte štýly predlohy textu.</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Koláč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á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Prstenec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Obdĺžnik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Zástupný symbol nadpisu 4"/>
          <p:cNvSpPr>
            <a:spLocks noGrp="1"/>
          </p:cNvSpPr>
          <p:nvPr>
            <p:ph type="title"/>
          </p:nvPr>
        </p:nvSpPr>
        <p:spPr>
          <a:xfrm>
            <a:off x="1435608" y="274638"/>
            <a:ext cx="7498080" cy="1143000"/>
          </a:xfrm>
          <a:prstGeom prst="rect">
            <a:avLst/>
          </a:prstGeom>
        </p:spPr>
        <p:txBody>
          <a:bodyPr anchor="ctr">
            <a:normAutofit/>
          </a:bodyPr>
          <a:lstStyle>
            <a:extLst/>
          </a:lstStyle>
          <a:p>
            <a:r>
              <a:rPr kumimoji="0" lang="sk-SK" smtClean="0"/>
              <a:t>Kliknite sem a upravte štýl predlohy nadpisov.</a:t>
            </a:r>
            <a:endParaRPr kumimoji="0" lang="en-US"/>
          </a:p>
        </p:txBody>
      </p:sp>
      <p:sp>
        <p:nvSpPr>
          <p:cNvPr id="9" name="Zástupný symbol textu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sk-SK" smtClean="0"/>
              <a:t>Kliknite sem a upravte štýly predlohy textu.</a:t>
            </a:r>
          </a:p>
          <a:p>
            <a:pPr lvl="1" eaLnBrk="1" latinLnBrk="0" hangingPunct="1"/>
            <a:r>
              <a:rPr kumimoji="0" lang="sk-SK" smtClean="0"/>
              <a:t>Druhá úroveň</a:t>
            </a:r>
          </a:p>
          <a:p>
            <a:pPr lvl="2" eaLnBrk="1" latinLnBrk="0" hangingPunct="1"/>
            <a:r>
              <a:rPr kumimoji="0" lang="sk-SK" smtClean="0"/>
              <a:t>Tretia úroveň</a:t>
            </a:r>
          </a:p>
          <a:p>
            <a:pPr lvl="3" eaLnBrk="1" latinLnBrk="0" hangingPunct="1"/>
            <a:r>
              <a:rPr kumimoji="0" lang="sk-SK" smtClean="0"/>
              <a:t>Štvrtá úroveň</a:t>
            </a:r>
          </a:p>
          <a:p>
            <a:pPr lvl="4" eaLnBrk="1" latinLnBrk="0" hangingPunct="1"/>
            <a:r>
              <a:rPr kumimoji="0" lang="sk-SK" smtClean="0"/>
              <a:t>Piata úroveň</a:t>
            </a:r>
            <a:endParaRPr kumimoji="0" lang="en-US"/>
          </a:p>
        </p:txBody>
      </p:sp>
      <p:sp>
        <p:nvSpPr>
          <p:cNvPr id="24" name="Zástupný symbol dátumu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680D558-86A5-4280-9EC4-D25939F04686}" type="datetimeFigureOut">
              <a:rPr lang="sk-SK" smtClean="0"/>
              <a:t>26. 10. 2010</a:t>
            </a:fld>
            <a:endParaRPr lang="sk-SK"/>
          </a:p>
        </p:txBody>
      </p:sp>
      <p:sp>
        <p:nvSpPr>
          <p:cNvPr id="10" name="Zástupný symbol päty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sk-SK"/>
          </a:p>
        </p:txBody>
      </p:sp>
      <p:sp>
        <p:nvSpPr>
          <p:cNvPr id="22" name="Zástupný symbol čísla snímky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86EDCBD-C55A-44ED-A10B-48F1E4B29676}" type="slidenum">
              <a:rPr lang="sk-SK" smtClean="0"/>
              <a:t>‹#›</a:t>
            </a:fld>
            <a:endParaRPr lang="sk-SK"/>
          </a:p>
        </p:txBody>
      </p:sp>
      <p:sp>
        <p:nvSpPr>
          <p:cNvPr id="15" name="Obdĺžnik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928662" y="1500174"/>
            <a:ext cx="8215338" cy="1472184"/>
          </a:xfrm>
        </p:spPr>
        <p:txBody>
          <a:bodyPr>
            <a:normAutofit/>
          </a:bodyPr>
          <a:lstStyle/>
          <a:p>
            <a:pPr algn="ctr"/>
            <a:r>
              <a:rPr lang="sk-SK" sz="4000" b="1" dirty="0" smtClean="0"/>
              <a:t>PROCES SPRÁVNEHO KONANIA</a:t>
            </a:r>
            <a:endParaRPr lang="sk-SK" sz="4000" dirty="0"/>
          </a:p>
        </p:txBody>
      </p:sp>
      <p:sp>
        <p:nvSpPr>
          <p:cNvPr id="3" name="Podnadpis 2"/>
          <p:cNvSpPr>
            <a:spLocks noGrp="1"/>
          </p:cNvSpPr>
          <p:nvPr>
            <p:ph type="subTitle" idx="1"/>
          </p:nvPr>
        </p:nvSpPr>
        <p:spPr>
          <a:xfrm>
            <a:off x="1285852" y="3786190"/>
            <a:ext cx="7406640" cy="3429024"/>
          </a:xfrm>
        </p:spPr>
        <p:txBody>
          <a:bodyPr>
            <a:normAutofit/>
          </a:bodyPr>
          <a:lstStyle/>
          <a:p>
            <a:pPr algn="ctr"/>
            <a:r>
              <a:rPr lang="sk-SK" b="1" dirty="0" smtClean="0"/>
              <a:t>zákon </a:t>
            </a:r>
            <a:r>
              <a:rPr lang="sk-SK" b="1" dirty="0" smtClean="0"/>
              <a:t>č. </a:t>
            </a:r>
            <a:r>
              <a:rPr lang="sk-SK" b="1" dirty="0" smtClean="0"/>
              <a:t>71/1967 ZZ</a:t>
            </a:r>
          </a:p>
          <a:p>
            <a:pPr algn="ctr"/>
            <a:endParaRPr lang="sk-SK" b="1" dirty="0" smtClean="0"/>
          </a:p>
          <a:p>
            <a:pPr algn="ctr"/>
            <a:endParaRPr lang="sk-SK" b="1" dirty="0" smtClean="0"/>
          </a:p>
          <a:p>
            <a:pPr algn="ctr"/>
            <a:endParaRPr lang="sk-SK" b="1" dirty="0" smtClean="0"/>
          </a:p>
        </p:txBody>
      </p:sp>
      <p:pic>
        <p:nvPicPr>
          <p:cNvPr id="60418" name="Picture 2" descr="http://www.juko56.dobrosoft.sk/povedali/sud.gif"/>
          <p:cNvPicPr>
            <a:picLocks noChangeAspect="1" noChangeArrowheads="1"/>
          </p:cNvPicPr>
          <p:nvPr/>
        </p:nvPicPr>
        <p:blipFill>
          <a:blip r:embed="rId2"/>
          <a:srcRect/>
          <a:stretch>
            <a:fillRect/>
          </a:stretch>
        </p:blipFill>
        <p:spPr bwMode="auto">
          <a:xfrm>
            <a:off x="6143636" y="4786322"/>
            <a:ext cx="2695575" cy="1866901"/>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25</a:t>
            </a:r>
            <a:br>
              <a:rPr lang="sk-SK" b="1" dirty="0" smtClean="0"/>
            </a:br>
            <a:endParaRPr lang="sk-SK" dirty="0"/>
          </a:p>
        </p:txBody>
      </p:sp>
      <p:sp>
        <p:nvSpPr>
          <p:cNvPr id="3" name="Zástupný symbol obsahu 2"/>
          <p:cNvSpPr>
            <a:spLocks noGrp="1"/>
          </p:cNvSpPr>
          <p:nvPr>
            <p:ph idx="1"/>
          </p:nvPr>
        </p:nvSpPr>
        <p:spPr>
          <a:xfrm>
            <a:off x="857224" y="928670"/>
            <a:ext cx="8286776" cy="5715040"/>
          </a:xfrm>
        </p:spPr>
        <p:txBody>
          <a:bodyPr>
            <a:normAutofit fontScale="62500" lnSpcReduction="20000"/>
          </a:bodyPr>
          <a:lstStyle/>
          <a:p>
            <a:r>
              <a:rPr lang="sk-SK" dirty="0" smtClean="0"/>
              <a:t>(</a:t>
            </a:r>
            <a:r>
              <a:rPr lang="sk-SK" dirty="0" smtClean="0"/>
              <a:t>1) Písomnosti určené do vlastných rúk adresované orgánom a právnickým osobám sa doručujú ich zamestnancom povereným prijímať písomnosti. Ak nie je určený zamestnanec na prijímanie písomností, doručí sa písomnosť určená do vlastných rúk tomu, kto je oprávnený za orgán alebo právnickú osobu konať.</a:t>
            </a:r>
            <a:br>
              <a:rPr lang="sk-SK" dirty="0" smtClean="0"/>
            </a:br>
            <a:endParaRPr lang="sk-SK" dirty="0" smtClean="0"/>
          </a:p>
          <a:p>
            <a:r>
              <a:rPr lang="sk-SK" dirty="0" smtClean="0"/>
              <a:t>(</a:t>
            </a:r>
            <a:r>
              <a:rPr lang="sk-SK" dirty="0" smtClean="0"/>
              <a:t>2) Ak nemožno doručiť písomnosť právnickej osobe na adresu, ktorú uviedla alebo je známa, ani na adresu jej sídla uvedenú v obchodnom registri alebo v inom registri, v ktorom je zapísaná, a jej iná adresa nie je správnemu orgánu známa, písomnosť sa považuje po troch dňoch od vrátenia nedoručenej zásielky správnemu orgánu za doručenú, a to aj vtedy, ak ten, kto je oprávnený konať za právnickú osobu, sa o tom nedozvie.</a:t>
            </a:r>
            <a:br>
              <a:rPr lang="sk-SK" dirty="0" smtClean="0"/>
            </a:br>
            <a:endParaRPr lang="sk-SK" dirty="0" smtClean="0"/>
          </a:p>
          <a:p>
            <a:r>
              <a:rPr lang="sk-SK" dirty="0" smtClean="0"/>
              <a:t>(</a:t>
            </a:r>
            <a:r>
              <a:rPr lang="sk-SK" dirty="0" smtClean="0"/>
              <a:t>3) Ak nemožno doručiť písomnosť podnikateľovi - fyzickej osobe na adresu, ktorú uviedla alebo je známa, ani na adresu jej miesta podnikania uvedenú v živnostenskom registri alebo v inom registri, v ktorom je zapísaná, a jej iná adresa nie je správnemu orgánu známa, písomnosť sa považuje po troch dňoch od vrátenia nedoručenej zásielky správnemu orgánu za doručenú, a to aj vtedy, ak sa podnikateľ - fyzická osoba o tom nedozvie.</a:t>
            </a:r>
            <a:br>
              <a:rPr lang="sk-SK" dirty="0" smtClean="0"/>
            </a:br>
            <a:endParaRPr lang="sk-SK"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1435608" y="214290"/>
            <a:ext cx="7498080" cy="6034110"/>
          </a:xfrm>
        </p:spPr>
        <p:txBody>
          <a:bodyPr>
            <a:normAutofit/>
          </a:bodyPr>
          <a:lstStyle/>
          <a:p>
            <a:r>
              <a:rPr lang="sk-SK" sz="2000" dirty="0" smtClean="0"/>
              <a:t>(4) Ak si adresát vyhradí doručovanie zásielok do poštového priečinku, pošta adresátovi oznámi príchod zásielky, možnosť prevzatia a odbernú lehotu na predpísanom tlačive, ktoré vloží do poštového priečinku. Ak si adresát na základe dohody preberá zásielky na pošte a nemá pridelený priečinok, pošta tieto zásielky neoznamuje. V obidvoch prípadoch sa dátum príchodu zásielky považuje za dátum uloženia. Ak si adresát nevyzdvihne písomnosť do troch dní od uloženia, posledný deň tejto lehoty sa považuje za deň doručenia, aj keď sa adresát o uložení nedozvedel.</a:t>
            </a:r>
            <a:br>
              <a:rPr lang="sk-SK" sz="2000" dirty="0" smtClean="0"/>
            </a:br>
            <a:endParaRPr lang="sk-SK" sz="2000" dirty="0" smtClean="0"/>
          </a:p>
          <a:p>
            <a:r>
              <a:rPr lang="sk-SK" sz="2000" dirty="0" smtClean="0"/>
              <a:t>(5) Ak má účastník konania zástupcu s </a:t>
            </a:r>
            <a:r>
              <a:rPr lang="sk-SK" sz="2000" dirty="0" err="1" smtClean="0"/>
              <a:t>plnomocenstvom</a:t>
            </a:r>
            <a:r>
              <a:rPr lang="sk-SK" sz="2000" dirty="0" smtClean="0"/>
              <a:t> na celé konanie, písomnosť určená do vlastných rúk sa doručuje iba tomu zástupcovi. Ustanovenia odsekov 1 až 3 sa vzťahujú na toto doručovanie. Ak však účastník konania má osobne v konaní niečo vykonať, doručuje sa písomnosť nielen zástupcovi, ale aj jemu.</a:t>
            </a:r>
          </a:p>
          <a:p>
            <a:endParaRPr lang="sk-SK"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785818" y="274638"/>
            <a:ext cx="8572528" cy="1143000"/>
          </a:xfrm>
        </p:spPr>
        <p:txBody>
          <a:bodyPr>
            <a:noAutofit/>
          </a:bodyPr>
          <a:lstStyle/>
          <a:p>
            <a:pPr algn="ctr"/>
            <a:r>
              <a:rPr lang="sk-SK" sz="3850" b="1" dirty="0" smtClean="0"/>
              <a:t>§ </a:t>
            </a:r>
            <a:r>
              <a:rPr lang="sk-SK" sz="3850" b="1" dirty="0" smtClean="0"/>
              <a:t>26 Doručenie </a:t>
            </a:r>
            <a:r>
              <a:rPr lang="sk-SK" sz="3850" b="1" dirty="0" smtClean="0"/>
              <a:t>verejnou vyhláškou</a:t>
            </a:r>
            <a:br>
              <a:rPr lang="sk-SK" sz="3850" b="1" dirty="0" smtClean="0"/>
            </a:br>
            <a:endParaRPr lang="sk-SK" sz="3850"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Doručenie verejnou vyhláškou použije správny orgán v prípade, keď účastníci konania alebo ich pobyt nie sú mu známi, alebo pokiaľ to ustanovuje osobitný zákon.</a:t>
            </a:r>
            <a:br>
              <a:rPr lang="sk-SK" sz="2000" dirty="0" smtClean="0"/>
            </a:br>
            <a:endParaRPr lang="sk-SK" sz="2000" dirty="0" smtClean="0"/>
          </a:p>
          <a:p>
            <a:r>
              <a:rPr lang="sk-SK" sz="2000" dirty="0" smtClean="0"/>
              <a:t>(</a:t>
            </a:r>
            <a:r>
              <a:rPr lang="sk-SK" sz="2000" dirty="0" smtClean="0"/>
              <a:t>2) Doručenie verejnou vyhláškou sa vykoná tak, že sa písomnosť vyvesí po dobu 15 dní na úradnej tabuli správneho orgánu. Posledný deň tejto lehoty je dňom doručenia. Správny orgán zverejňuje písomnosť súčasne iným spôsobom v mieste obvyklým, najmä v miestnej tlači, rozhlase alebo na dočasnej úradnej tabuli správneho orgánu na mieste, ktorého sa konanie týka.</a:t>
            </a:r>
            <a:br>
              <a:rPr lang="sk-SK" sz="2000" dirty="0" smtClean="0"/>
            </a:br>
            <a:endParaRPr lang="sk-SK"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27 Lehoty</a:t>
            </a:r>
            <a:endParaRPr lang="sk-SK" dirty="0"/>
          </a:p>
        </p:txBody>
      </p:sp>
      <p:sp>
        <p:nvSpPr>
          <p:cNvPr id="3" name="Zástupný symbol obsahu 2"/>
          <p:cNvSpPr>
            <a:spLocks noGrp="1"/>
          </p:cNvSpPr>
          <p:nvPr>
            <p:ph idx="1"/>
          </p:nvPr>
        </p:nvSpPr>
        <p:spPr>
          <a:xfrm>
            <a:off x="1435608" y="1447800"/>
            <a:ext cx="7498080" cy="5124472"/>
          </a:xfrm>
        </p:spPr>
        <p:txBody>
          <a:bodyPr>
            <a:normAutofit fontScale="62500" lnSpcReduction="20000"/>
          </a:bodyPr>
          <a:lstStyle/>
          <a:p>
            <a:r>
              <a:rPr lang="sk-SK" dirty="0" smtClean="0"/>
              <a:t>(</a:t>
            </a:r>
            <a:r>
              <a:rPr lang="sk-SK" dirty="0" smtClean="0"/>
              <a:t>1) Ak je to potrebné, správny orgán určí na vykonanie úkonu v konaní primeranú lehotu, pokiaľ ju neustanovuje tento zákon alebo osobitný zákon.</a:t>
            </a:r>
            <a:br>
              <a:rPr lang="sk-SK" dirty="0" smtClean="0"/>
            </a:br>
            <a:endParaRPr lang="sk-SK" dirty="0" smtClean="0"/>
          </a:p>
          <a:p>
            <a:r>
              <a:rPr lang="sk-SK" dirty="0" smtClean="0"/>
              <a:t>(</a:t>
            </a:r>
            <a:r>
              <a:rPr lang="sk-SK" dirty="0" smtClean="0"/>
              <a:t>2) Do lehoty sa nezapočítava deň, keď došlo ku skutočnosti určujúcej začiatok lehoty. Lehoty určené podľa týždňov, mesiacov alebo rokov sa končia uplynutím toho dňa, ktorý sa svojím označením zhoduje s dňom, keď došlo ku skutočnosti určujúcej začiatok lehoty, a ak taký deň v mesiaci nie je, končí sa lehota posledným dňom mesiaca. Ak koniec lehoty pripadne na sobotu alebo na deň pracovného pokoja, je posledným dňom lehoty najbližší budúci pracovný deň.</a:t>
            </a:r>
            <a:br>
              <a:rPr lang="sk-SK" dirty="0" smtClean="0"/>
            </a:br>
            <a:endParaRPr lang="sk-SK" dirty="0" smtClean="0"/>
          </a:p>
          <a:p>
            <a:r>
              <a:rPr lang="sk-SK" dirty="0" smtClean="0"/>
              <a:t>(</a:t>
            </a:r>
            <a:r>
              <a:rPr lang="sk-SK" dirty="0" smtClean="0"/>
              <a:t>3) Lehota je zachovaná, ak sa posledný deň lehoty podanie podá na správnom orgáne uvedenom v § 19 ods. 4 alebo ak sa podanie odovzdá na poštovú prepravu.</a:t>
            </a:r>
            <a:br>
              <a:rPr lang="sk-SK" dirty="0" smtClean="0"/>
            </a:br>
            <a:endParaRPr lang="sk-SK" dirty="0" smtClean="0"/>
          </a:p>
          <a:p>
            <a:r>
              <a:rPr lang="sk-SK" dirty="0" smtClean="0"/>
              <a:t>(</a:t>
            </a:r>
            <a:r>
              <a:rPr lang="sk-SK" dirty="0" smtClean="0"/>
              <a:t>4) V pochybnostiach sa považuje lehota za zachovanú, pokiaľ sa nepreukáže opak.</a:t>
            </a:r>
            <a:endParaRPr lang="sk-SK"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28</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Správny orgán zo závažných dôvodov odpustí zmeškanie lehoty, ak o to účastník konania požiada do 15 dní odo dňa, keď pominula príčina zmeškania, a ak v tej istej lehote urobí zmeškaný úkon. Správny orgán môže tejto žiadosti priznať odkladný účinok.</a:t>
            </a:r>
            <a:br>
              <a:rPr lang="sk-SK" sz="2000" dirty="0" smtClean="0"/>
            </a:br>
            <a:endParaRPr lang="sk-SK" sz="2000" dirty="0" smtClean="0"/>
          </a:p>
          <a:p>
            <a:r>
              <a:rPr lang="sk-SK" sz="2000" dirty="0" smtClean="0"/>
              <a:t>(</a:t>
            </a:r>
            <a:r>
              <a:rPr lang="sk-SK" sz="2000" dirty="0" smtClean="0"/>
              <a:t>2) Zmeškanie lehoty nemožno odpustiť, ak odo dňa, keď sa mal úkon urobiť, uplynul jeden rok.</a:t>
            </a:r>
            <a:br>
              <a:rPr lang="sk-SK" sz="2000" dirty="0" smtClean="0"/>
            </a:br>
            <a:r>
              <a:rPr lang="sk-SK" sz="2000" dirty="0" smtClean="0"/>
              <a:t/>
            </a:r>
            <a:br>
              <a:rPr lang="sk-SK" sz="2000" dirty="0" smtClean="0"/>
            </a:br>
            <a:endParaRPr lang="sk-SK" sz="2000" dirty="0" smtClean="0"/>
          </a:p>
          <a:p>
            <a:r>
              <a:rPr lang="sk-SK" sz="2000" dirty="0" smtClean="0"/>
              <a:t>3</a:t>
            </a:r>
            <a:r>
              <a:rPr lang="sk-SK" sz="2000" dirty="0" smtClean="0"/>
              <a:t>) Proti rozhodnutiu o návrhu na odpustenie zmeškanej lehoty sa nemožno odvolať.</a:t>
            </a:r>
            <a:br>
              <a:rPr lang="sk-SK" sz="2000" dirty="0" smtClean="0"/>
            </a:br>
            <a:endParaRPr lang="sk-SK"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29 Prerušenie </a:t>
            </a:r>
            <a:r>
              <a:rPr lang="sk-SK" b="1" dirty="0" smtClean="0"/>
              <a:t>konania</a:t>
            </a:r>
            <a:br>
              <a:rPr lang="sk-SK" b="1" dirty="0" smtClean="0"/>
            </a:br>
            <a:endParaRPr lang="sk-SK" dirty="0"/>
          </a:p>
        </p:txBody>
      </p:sp>
      <p:sp>
        <p:nvSpPr>
          <p:cNvPr id="3" name="Zástupný symbol obsahu 2"/>
          <p:cNvSpPr>
            <a:spLocks noGrp="1"/>
          </p:cNvSpPr>
          <p:nvPr>
            <p:ph idx="1"/>
          </p:nvPr>
        </p:nvSpPr>
        <p:spPr>
          <a:xfrm>
            <a:off x="1435608" y="1071546"/>
            <a:ext cx="7498080" cy="5643602"/>
          </a:xfrm>
        </p:spPr>
        <p:txBody>
          <a:bodyPr>
            <a:normAutofit fontScale="62500" lnSpcReduction="20000"/>
          </a:bodyPr>
          <a:lstStyle/>
          <a:p>
            <a:r>
              <a:rPr lang="sk-SK" dirty="0" smtClean="0"/>
              <a:t>(</a:t>
            </a:r>
            <a:r>
              <a:rPr lang="sk-SK" dirty="0" smtClean="0"/>
              <a:t>1) Správny orgán konanie preruší, ak sa začalo konanie o predbežnej otázke alebo ak bol účastník konania vyzvaný, aby v určenej lehote odstránil nedostatky podania, alebo ak účastník konania nemá zákonného zástupcu alebo ustanoveného opatrovníka, hoci ho má mať, alebo ak tak ustanovuje osobitný zákon.</a:t>
            </a:r>
            <a:br>
              <a:rPr lang="sk-SK" dirty="0" smtClean="0"/>
            </a:br>
            <a:endParaRPr lang="sk-SK" dirty="0" smtClean="0"/>
          </a:p>
          <a:p>
            <a:r>
              <a:rPr lang="sk-SK" dirty="0" smtClean="0"/>
              <a:t>(</a:t>
            </a:r>
            <a:r>
              <a:rPr lang="sk-SK" dirty="0" smtClean="0"/>
              <a:t>2) Správny orgán môže tiež konanie prerušiť najdlhšie na dobu 30 dní, ak to z dôležitých dôvodov zhodne navrhnú účastníci konania.</a:t>
            </a:r>
            <a:br>
              <a:rPr lang="sk-SK" dirty="0" smtClean="0"/>
            </a:br>
            <a:endParaRPr lang="sk-SK" dirty="0" smtClean="0"/>
          </a:p>
          <a:p>
            <a:r>
              <a:rPr lang="sk-SK" dirty="0" smtClean="0"/>
              <a:t>(</a:t>
            </a:r>
            <a:r>
              <a:rPr lang="sk-SK" dirty="0" smtClean="0"/>
              <a:t>3) Proti rozhodnutiu o prerušení konania sa nemožno odvolať.</a:t>
            </a:r>
            <a:br>
              <a:rPr lang="sk-SK" dirty="0" smtClean="0"/>
            </a:br>
            <a:endParaRPr lang="sk-SK" dirty="0" smtClean="0"/>
          </a:p>
          <a:p>
            <a:r>
              <a:rPr lang="sk-SK" dirty="0" smtClean="0"/>
              <a:t>(</a:t>
            </a:r>
            <a:r>
              <a:rPr lang="sk-SK" dirty="0" smtClean="0"/>
              <a:t>4) Správny orgán v konaní pokračuje z vlastného podnetu alebo na podnet účastníka konania, len čo pominuli prekážky, pre ktoré sa konanie prerušilo, prípadne len čo uplynula lehota uvedená v odseku 2.</a:t>
            </a:r>
            <a:br>
              <a:rPr lang="sk-SK" dirty="0" smtClean="0"/>
            </a:br>
            <a:endParaRPr lang="sk-SK" dirty="0" smtClean="0"/>
          </a:p>
          <a:p>
            <a:r>
              <a:rPr lang="sk-SK" dirty="0" smtClean="0"/>
              <a:t>(</a:t>
            </a:r>
            <a:r>
              <a:rPr lang="sk-SK" dirty="0" smtClean="0"/>
              <a:t>5) Pokiaľ je konanie prerušené, lehoty podľa tohto zákona neplynú.</a:t>
            </a:r>
            <a:endParaRPr lang="sk-SK"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30 Zastavenie </a:t>
            </a:r>
            <a:r>
              <a:rPr lang="sk-SK" b="1" dirty="0" smtClean="0"/>
              <a:t>konania</a:t>
            </a:r>
            <a:br>
              <a:rPr lang="sk-SK" b="1" dirty="0" smtClean="0"/>
            </a:br>
            <a:endParaRPr lang="sk-SK" dirty="0"/>
          </a:p>
        </p:txBody>
      </p:sp>
      <p:sp>
        <p:nvSpPr>
          <p:cNvPr id="3" name="Zástupný symbol obsahu 2"/>
          <p:cNvSpPr>
            <a:spLocks noGrp="1"/>
          </p:cNvSpPr>
          <p:nvPr>
            <p:ph idx="1"/>
          </p:nvPr>
        </p:nvSpPr>
        <p:spPr>
          <a:xfrm>
            <a:off x="1000100" y="714356"/>
            <a:ext cx="7933588" cy="6143644"/>
          </a:xfrm>
        </p:spPr>
        <p:txBody>
          <a:bodyPr>
            <a:normAutofit fontScale="55000" lnSpcReduction="20000"/>
          </a:bodyPr>
          <a:lstStyle/>
          <a:p>
            <a:r>
              <a:rPr lang="sk-SK" dirty="0" smtClean="0"/>
              <a:t/>
            </a:r>
            <a:br>
              <a:rPr lang="sk-SK" dirty="0" smtClean="0"/>
            </a:br>
            <a:r>
              <a:rPr lang="sk-SK" dirty="0" smtClean="0"/>
              <a:t>(1) Správny orgán konanie zastaví, ak</a:t>
            </a:r>
            <a:br>
              <a:rPr lang="sk-SK" dirty="0" smtClean="0"/>
            </a:br>
            <a:endParaRPr lang="sk-SK" dirty="0" smtClean="0"/>
          </a:p>
          <a:p>
            <a:pPr>
              <a:buFont typeface="Wingdings" pitchFamily="2" charset="2"/>
              <a:buChar char="Ø"/>
            </a:pPr>
            <a:r>
              <a:rPr lang="sk-SK" dirty="0" smtClean="0"/>
              <a:t>a</a:t>
            </a:r>
            <a:r>
              <a:rPr lang="sk-SK" dirty="0" smtClean="0"/>
              <a:t>) zistí, že ten, kto podal návrh na začatie konania, nie je účastníkom konania a nejde o konanie, ktoré môže začať správny orgán, </a:t>
            </a:r>
            <a:endParaRPr lang="sk-SK" dirty="0" smtClean="0"/>
          </a:p>
          <a:p>
            <a:pPr>
              <a:buFont typeface="Wingdings" pitchFamily="2" charset="2"/>
              <a:buChar char="Ø"/>
            </a:pPr>
            <a:r>
              <a:rPr lang="sk-SK" dirty="0" smtClean="0"/>
              <a:t/>
            </a:r>
            <a:br>
              <a:rPr lang="sk-SK" dirty="0" smtClean="0"/>
            </a:br>
            <a:r>
              <a:rPr lang="sk-SK" dirty="0" smtClean="0"/>
              <a:t>b</a:t>
            </a:r>
            <a:r>
              <a:rPr lang="sk-SK" dirty="0" smtClean="0"/>
              <a:t>) účastník konania vzal svoj návrh na začatie konania späť a konanie sa netýka iného účastníka konania alebo ostatní účastníci konania súhlasia so </a:t>
            </a:r>
            <a:r>
              <a:rPr lang="sk-SK" dirty="0" err="1" smtClean="0"/>
              <a:t>späťvzatím</a:t>
            </a:r>
            <a:r>
              <a:rPr lang="sk-SK" dirty="0" smtClean="0"/>
              <a:t> návrhu a nejde o konanie, ktoré môže začať správny orgán, </a:t>
            </a:r>
            <a:endParaRPr lang="sk-SK" dirty="0" smtClean="0"/>
          </a:p>
          <a:p>
            <a:pPr>
              <a:buFont typeface="Wingdings" pitchFamily="2" charset="2"/>
              <a:buChar char="Ø"/>
            </a:pPr>
            <a:r>
              <a:rPr lang="sk-SK" dirty="0" smtClean="0"/>
              <a:t>c</a:t>
            </a:r>
            <a:r>
              <a:rPr lang="sk-SK" dirty="0" smtClean="0"/>
              <a:t>) účastník konania zomrel, bol vyhlásený za mŕtveho alebo zanikol bez právneho nástupcu a konanie sa týkalo len tohto účastníka konania, </a:t>
            </a:r>
            <a:endParaRPr lang="sk-SK" dirty="0" smtClean="0"/>
          </a:p>
          <a:p>
            <a:pPr>
              <a:buFont typeface="Wingdings" pitchFamily="2" charset="2"/>
              <a:buChar char="Ø"/>
            </a:pPr>
            <a:r>
              <a:rPr lang="sk-SK" dirty="0" smtClean="0"/>
              <a:t/>
            </a:r>
            <a:br>
              <a:rPr lang="sk-SK" dirty="0" smtClean="0"/>
            </a:br>
            <a:r>
              <a:rPr lang="sk-SK" dirty="0" smtClean="0"/>
              <a:t>d) účastník konania na výzvu správneho orgánu v určenej </a:t>
            </a:r>
            <a:r>
              <a:rPr lang="sk-SK" dirty="0" smtClean="0"/>
              <a:t>lehote </a:t>
            </a:r>
            <a:r>
              <a:rPr lang="sk-SK" dirty="0" smtClean="0"/>
              <a:t>neodstránil nedostatky svojho podania a bol o možnosti zastavenia konania poučený, </a:t>
            </a:r>
            <a:endParaRPr lang="sk-SK" dirty="0" smtClean="0"/>
          </a:p>
          <a:p>
            <a:pPr>
              <a:buFont typeface="Wingdings" pitchFamily="2" charset="2"/>
              <a:buChar char="Ø"/>
            </a:pPr>
            <a:r>
              <a:rPr lang="sk-SK" dirty="0" smtClean="0"/>
              <a:t/>
            </a:r>
            <a:br>
              <a:rPr lang="sk-SK" dirty="0" smtClean="0"/>
            </a:br>
            <a:r>
              <a:rPr lang="sk-SK" dirty="0" smtClean="0"/>
              <a:t>e) zistí, že nie je príslušným na konanie a vec nemožno postúpiť príslušnému orgánu, </a:t>
            </a:r>
            <a:endParaRPr lang="sk-SK" dirty="0" smtClean="0"/>
          </a:p>
          <a:p>
            <a:pPr>
              <a:buFont typeface="Wingdings" pitchFamily="2" charset="2"/>
              <a:buChar char="Ø"/>
            </a:pPr>
            <a:endParaRPr lang="sk-SK" dirty="0" smtClean="0"/>
          </a:p>
          <a:p>
            <a:pPr>
              <a:buFont typeface="Wingdings" pitchFamily="2" charset="2"/>
              <a:buChar char="Ø"/>
            </a:pPr>
            <a:r>
              <a:rPr lang="sk-SK" dirty="0" smtClean="0"/>
              <a:t>f</a:t>
            </a:r>
            <a:r>
              <a:rPr lang="sk-SK" dirty="0" smtClean="0"/>
              <a:t>) zistí, že vo veci už začal konať iný príslušný správny orgán, ak sa správne orgány nedohodli inak, </a:t>
            </a:r>
            <a:endParaRPr lang="sk-SK"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1357290" y="700102"/>
            <a:ext cx="7498080" cy="4800600"/>
          </a:xfrm>
        </p:spPr>
        <p:txBody>
          <a:bodyPr>
            <a:normAutofit fontScale="62500" lnSpcReduction="20000"/>
          </a:bodyPr>
          <a:lstStyle/>
          <a:p>
            <a:pPr>
              <a:buFont typeface="Wingdings" pitchFamily="2" charset="2"/>
              <a:buChar char="Ø"/>
            </a:pPr>
            <a:r>
              <a:rPr lang="sk-SK" dirty="0" smtClean="0"/>
              <a:t>g) zistí, že pred podaním návrhu vo veci začal konať súd, ak osobitný zákon neustanovuje inak, </a:t>
            </a:r>
          </a:p>
          <a:p>
            <a:pPr>
              <a:buFont typeface="Wingdings" pitchFamily="2" charset="2"/>
              <a:buChar char="Ø"/>
            </a:pPr>
            <a:r>
              <a:rPr lang="sk-SK" dirty="0" smtClean="0"/>
              <a:t/>
            </a:r>
            <a:br>
              <a:rPr lang="sk-SK" dirty="0" smtClean="0"/>
            </a:br>
            <a:r>
              <a:rPr lang="sk-SK" dirty="0" smtClean="0"/>
              <a:t>h) odpadol dôvod konania začatého na podnet správneho orgánu, </a:t>
            </a:r>
          </a:p>
          <a:p>
            <a:pPr>
              <a:buFont typeface="Wingdings" pitchFamily="2" charset="2"/>
              <a:buChar char="Ø"/>
            </a:pPr>
            <a:r>
              <a:rPr lang="sk-SK" dirty="0" smtClean="0"/>
              <a:t/>
            </a:r>
            <a:br>
              <a:rPr lang="sk-SK" dirty="0" smtClean="0"/>
            </a:br>
            <a:r>
              <a:rPr lang="sk-SK" dirty="0" smtClean="0"/>
              <a:t>i) v tej istej veci sa právoplatne rozhodlo a skutkový stav sa podstatne nezmenil, </a:t>
            </a:r>
          </a:p>
          <a:p>
            <a:pPr>
              <a:buFont typeface="Wingdings" pitchFamily="2" charset="2"/>
              <a:buChar char="Ø"/>
            </a:pPr>
            <a:r>
              <a:rPr lang="sk-SK" dirty="0" smtClean="0"/>
              <a:t/>
            </a:r>
            <a:br>
              <a:rPr lang="sk-SK" dirty="0" smtClean="0"/>
            </a:br>
            <a:r>
              <a:rPr lang="sk-SK" dirty="0" smtClean="0"/>
              <a:t>j) tak ustanoví osobitný zákon.</a:t>
            </a:r>
          </a:p>
          <a:p>
            <a:endParaRPr lang="sk-SK" dirty="0" smtClean="0"/>
          </a:p>
          <a:p>
            <a:endParaRPr lang="sk-SK" dirty="0" smtClean="0"/>
          </a:p>
          <a:p>
            <a:r>
              <a:rPr lang="sk-SK" dirty="0" smtClean="0"/>
              <a:t>(</a:t>
            </a:r>
            <a:r>
              <a:rPr lang="sk-SK" dirty="0" smtClean="0"/>
              <a:t>2) Proti rozhodnutiu o zastavení konania podľa odseku 1 písm. b), c), f), g) a h) sa nemožno odvolať.</a:t>
            </a:r>
            <a:br>
              <a:rPr lang="sk-SK" dirty="0" smtClean="0"/>
            </a:br>
            <a:endParaRPr lang="sk-SK" dirty="0" smtClean="0"/>
          </a:p>
          <a:p>
            <a:r>
              <a:rPr lang="sk-SK" dirty="0" smtClean="0"/>
              <a:t>(</a:t>
            </a:r>
            <a:r>
              <a:rPr lang="sk-SK" dirty="0" smtClean="0"/>
              <a:t>3) Rozhodnutie o zastavení konania podľa odseku 1 písm. b) a c) sa iba vyznačí v spise</a:t>
            </a:r>
            <a:endParaRPr lang="sk-S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31 Trovy konania</a:t>
            </a:r>
            <a:endParaRPr lang="sk-SK" dirty="0"/>
          </a:p>
        </p:txBody>
      </p:sp>
      <p:sp>
        <p:nvSpPr>
          <p:cNvPr id="3" name="Zástupný symbol obsahu 2"/>
          <p:cNvSpPr>
            <a:spLocks noGrp="1"/>
          </p:cNvSpPr>
          <p:nvPr>
            <p:ph idx="1"/>
          </p:nvPr>
        </p:nvSpPr>
        <p:spPr>
          <a:xfrm>
            <a:off x="1435608" y="1214422"/>
            <a:ext cx="7498080" cy="5643578"/>
          </a:xfrm>
        </p:spPr>
        <p:txBody>
          <a:bodyPr>
            <a:normAutofit fontScale="55000" lnSpcReduction="20000"/>
          </a:bodyPr>
          <a:lstStyle/>
          <a:p>
            <a:r>
              <a:rPr lang="sk-SK" dirty="0" smtClean="0"/>
              <a:t>(1</a:t>
            </a:r>
            <a:r>
              <a:rPr lang="sk-SK" dirty="0" smtClean="0"/>
              <a:t>) Trovy konania, ktoré vznikli správnemu orgánu, znáša tento orgán. Trovy, ktoré v konaní vznikli účastníkovi konania, znáša účastník. Trovy, ktoré v konaní vznikli zúčastnenej osobe, znáša zúčastnená osoba.</a:t>
            </a:r>
            <a:br>
              <a:rPr lang="sk-SK" dirty="0" smtClean="0"/>
            </a:br>
            <a:endParaRPr lang="sk-SK" dirty="0" smtClean="0"/>
          </a:p>
          <a:p>
            <a:r>
              <a:rPr lang="sk-SK" dirty="0" smtClean="0"/>
              <a:t>(</a:t>
            </a:r>
            <a:r>
              <a:rPr lang="sk-SK" dirty="0" smtClean="0"/>
              <a:t>2) Správny orgán môže účastníkom konania, zúčastneným osobám, svedkom a znalcom uložiť, aby nahradili trovy, ktoré vznikli správnemu orgánu ich zavinením; môže im tiež uložiť, aby nahradili trovy, ktoré vznikli ich zavinením, ostatným účastníkom konania.</a:t>
            </a:r>
            <a:br>
              <a:rPr lang="sk-SK" dirty="0" smtClean="0"/>
            </a:br>
            <a:endParaRPr lang="sk-SK" dirty="0" smtClean="0"/>
          </a:p>
          <a:p>
            <a:r>
              <a:rPr lang="sk-SK" dirty="0" smtClean="0"/>
              <a:t>(</a:t>
            </a:r>
            <a:r>
              <a:rPr lang="sk-SK" dirty="0" smtClean="0"/>
              <a:t>3) Správny orgán nahradí svedkovi hotové výdavky a mzdu, ktorá mu preukázateľne ušla. Nárok treba uplatniť do 3 dní po výsluchu, inak zaniká.</a:t>
            </a:r>
            <a:br>
              <a:rPr lang="sk-SK" dirty="0" smtClean="0"/>
            </a:br>
            <a:endParaRPr lang="sk-SK" dirty="0" smtClean="0"/>
          </a:p>
          <a:p>
            <a:r>
              <a:rPr lang="sk-SK" dirty="0" smtClean="0"/>
              <a:t>(</a:t>
            </a:r>
            <a:r>
              <a:rPr lang="sk-SK" dirty="0" smtClean="0"/>
              <a:t>4) Náklady spojené s predložením listiny alebo s ohliadkou, ktoré vznikli tomu, kto nie je účastníkom konania, uhrádza správny orgán.</a:t>
            </a:r>
            <a:br>
              <a:rPr lang="sk-SK" dirty="0" smtClean="0"/>
            </a:br>
            <a:endParaRPr lang="sk-SK" dirty="0" smtClean="0"/>
          </a:p>
          <a:p>
            <a:r>
              <a:rPr lang="sk-SK" dirty="0" smtClean="0"/>
              <a:t>(</a:t>
            </a:r>
            <a:r>
              <a:rPr lang="sk-SK" dirty="0" smtClean="0"/>
              <a:t>5) Náhrada hotových výdavkov a poskytovanie odmien znalcom a tlmočníkom sa spravuje osobitnými právnymi </a:t>
            </a:r>
            <a:r>
              <a:rPr lang="sk-SK" dirty="0" smtClean="0"/>
              <a:t>predpismi.</a:t>
            </a:r>
            <a:endParaRPr lang="sk-SK"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1"/>
          <p:cNvSpPr>
            <a:spLocks noGrp="1"/>
          </p:cNvSpPr>
          <p:nvPr>
            <p:ph type="title"/>
          </p:nvPr>
        </p:nvSpPr>
        <p:spPr/>
        <p:txBody>
          <a:bodyPr>
            <a:normAutofit fontScale="90000"/>
          </a:bodyPr>
          <a:lstStyle/>
          <a:p>
            <a:pPr algn="ctr"/>
            <a:r>
              <a:rPr lang="sk-SK" b="1" dirty="0" smtClean="0"/>
              <a:t>Tretia časť</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PRIEBEH </a:t>
            </a:r>
            <a:r>
              <a:rPr lang="sk-SK" b="1" dirty="0" smtClean="0"/>
              <a:t>KONANIA</a:t>
            </a:r>
            <a:br>
              <a:rPr lang="sk-SK" b="1" dirty="0" smtClean="0"/>
            </a:br>
            <a:r>
              <a:rPr lang="sk-SK" dirty="0" smtClean="0"/>
              <a:t/>
            </a:r>
            <a:br>
              <a:rPr lang="sk-SK" dirty="0" smtClean="0"/>
            </a:br>
            <a:r>
              <a:rPr lang="sk-SK" sz="3200" b="1" dirty="0" smtClean="0"/>
              <a:t>Oddiel 2</a:t>
            </a:r>
            <a:br>
              <a:rPr lang="sk-SK" sz="3200" b="1" dirty="0" smtClean="0"/>
            </a:br>
            <a:r>
              <a:rPr lang="sk-SK" sz="3200" b="1" dirty="0" smtClean="0"/>
              <a:t>Zisťovanie podkladov pre rozhodnutie</a:t>
            </a:r>
            <a:br>
              <a:rPr lang="sk-SK" sz="3200" b="1" dirty="0" smtClean="0"/>
            </a:br>
            <a:endParaRPr lang="sk-SK" dirty="0"/>
          </a:p>
        </p:txBody>
      </p:sp>
      <p:pic>
        <p:nvPicPr>
          <p:cNvPr id="5" name="Picture 2" descr="http://www.juko56.dobrosoft.sk/povedali/sud.gif"/>
          <p:cNvPicPr>
            <a:picLocks noChangeAspect="1" noChangeArrowheads="1"/>
          </p:cNvPicPr>
          <p:nvPr/>
        </p:nvPicPr>
        <p:blipFill>
          <a:blip r:embed="rId2"/>
          <a:srcRect/>
          <a:stretch>
            <a:fillRect/>
          </a:stretch>
        </p:blipFill>
        <p:spPr bwMode="auto">
          <a:xfrm>
            <a:off x="6143636" y="4786322"/>
            <a:ext cx="2695575" cy="186690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Tretia časť</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PRIEBEH </a:t>
            </a:r>
            <a:r>
              <a:rPr lang="sk-SK" b="1" dirty="0" smtClean="0"/>
              <a:t>KONANIA</a:t>
            </a:r>
            <a:br>
              <a:rPr lang="sk-SK" b="1" dirty="0" smtClean="0"/>
            </a:br>
            <a:r>
              <a:rPr lang="sk-SK" dirty="0" smtClean="0"/>
              <a:t/>
            </a:r>
            <a:br>
              <a:rPr lang="sk-SK" dirty="0" smtClean="0"/>
            </a:br>
            <a:r>
              <a:rPr lang="sk-SK" sz="3600" b="1" dirty="0" smtClean="0"/>
              <a:t>Oddiel 1</a:t>
            </a:r>
            <a:br>
              <a:rPr lang="sk-SK" sz="3600" b="1" dirty="0" smtClean="0"/>
            </a:br>
            <a:r>
              <a:rPr lang="sk-SK" sz="3600" b="1" dirty="0" smtClean="0"/>
              <a:t>Všeobecné ustanovenia</a:t>
            </a:r>
            <a:r>
              <a:rPr lang="sk-SK" b="1" dirty="0" smtClean="0"/>
              <a:t/>
            </a:r>
            <a:br>
              <a:rPr lang="sk-SK" b="1" dirty="0" smtClean="0"/>
            </a:br>
            <a:endParaRPr lang="sk-SK" dirty="0"/>
          </a:p>
        </p:txBody>
      </p:sp>
      <p:pic>
        <p:nvPicPr>
          <p:cNvPr id="4" name="Picture 2" descr="http://www.juko56.dobrosoft.sk/povedali/sud.gif"/>
          <p:cNvPicPr>
            <a:picLocks noChangeAspect="1" noChangeArrowheads="1"/>
          </p:cNvPicPr>
          <p:nvPr/>
        </p:nvPicPr>
        <p:blipFill>
          <a:blip r:embed="rId2"/>
          <a:srcRect/>
          <a:stretch>
            <a:fillRect/>
          </a:stretch>
        </p:blipFill>
        <p:spPr bwMode="auto">
          <a:xfrm>
            <a:off x="6143636" y="4786322"/>
            <a:ext cx="2695575" cy="1866901"/>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32 </a:t>
            </a:r>
            <a:r>
              <a:rPr lang="sk-SK" b="1" dirty="0" smtClean="0"/>
              <a:t> Podklad rozhodnutia</a:t>
            </a:r>
            <a:endParaRPr lang="sk-SK" dirty="0"/>
          </a:p>
        </p:txBody>
      </p:sp>
      <p:sp>
        <p:nvSpPr>
          <p:cNvPr id="3" name="Zástupný symbol obsahu 2"/>
          <p:cNvSpPr>
            <a:spLocks noGrp="1"/>
          </p:cNvSpPr>
          <p:nvPr>
            <p:ph idx="1"/>
          </p:nvPr>
        </p:nvSpPr>
        <p:spPr/>
        <p:txBody>
          <a:bodyPr>
            <a:normAutofit fontScale="62500" lnSpcReduction="20000"/>
          </a:bodyPr>
          <a:lstStyle/>
          <a:p>
            <a:endParaRPr lang="sk-SK" dirty="0" smtClean="0"/>
          </a:p>
          <a:p>
            <a:r>
              <a:rPr lang="sk-SK" dirty="0" smtClean="0"/>
              <a:t>(</a:t>
            </a:r>
            <a:r>
              <a:rPr lang="sk-SK" dirty="0" smtClean="0"/>
              <a:t>1) Správny orgán je povinný zistiť presne a úplne skutočný stav veci a za tým účelom si obstarať potrebné podklady pre rozhodnutie. Pritom nie je viazaný len návrhmi účastníkov konania.</a:t>
            </a:r>
            <a:br>
              <a:rPr lang="sk-SK" dirty="0" smtClean="0"/>
            </a:br>
            <a:endParaRPr lang="sk-SK" dirty="0" smtClean="0"/>
          </a:p>
          <a:p>
            <a:r>
              <a:rPr lang="sk-SK" dirty="0" smtClean="0"/>
              <a:t>(</a:t>
            </a:r>
            <a:r>
              <a:rPr lang="sk-SK" dirty="0" smtClean="0"/>
              <a:t>2) Podkladom pre rozhodnutie sú najmä podania, návrhy a vyjadrenia účastníkov konania, dôkazy, čestné vyhlásenia, ako aj skutočnosti všeobecne známe alebo známe správnemu orgánu z jeho úradnej činnosti. Rozsah a spôsob zisťovania podkladov pre rozhodnutie určuje správny orgán.</a:t>
            </a:r>
            <a:br>
              <a:rPr lang="sk-SK" dirty="0" smtClean="0"/>
            </a:br>
            <a:endParaRPr lang="sk-SK" dirty="0" smtClean="0"/>
          </a:p>
          <a:p>
            <a:r>
              <a:rPr lang="sk-SK" dirty="0" smtClean="0"/>
              <a:t>(</a:t>
            </a:r>
            <a:r>
              <a:rPr lang="sk-SK" dirty="0" smtClean="0"/>
              <a:t>3) Na žiadosť správneho orgánu sú štátne orgány, orgány územnej samosprávy, fyzické osoby a právnické osoby povinné oznámiť skutočnosti, ktoré majú význam pre konanie a rozhodnutie.</a:t>
            </a:r>
            <a:br>
              <a:rPr lang="sk-SK" dirty="0" smtClean="0"/>
            </a:br>
            <a:endParaRPr lang="sk-SK"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33</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Účastník konania a zúčastnená osoba má právo navrhovať dôkazy a ich doplnenie a klásť svedkom a znalcom otázky pri ústnom pojednávaní a miestnej ohliadke.</a:t>
            </a:r>
            <a:br>
              <a:rPr lang="sk-SK" sz="2000" dirty="0" smtClean="0"/>
            </a:br>
            <a:endParaRPr lang="sk-SK" sz="2000" dirty="0" smtClean="0"/>
          </a:p>
          <a:p>
            <a:r>
              <a:rPr lang="sk-SK" sz="2000" dirty="0" smtClean="0"/>
              <a:t>(</a:t>
            </a:r>
            <a:r>
              <a:rPr lang="sk-SK" sz="2000" dirty="0" smtClean="0"/>
              <a:t>2) Správny orgán je povinný dať účastníkom konania a zúčastneným osobám možnosť, aby sa pred vydaním rozhodnutia mohli vyjadriť k jeho podkladu i k spôsobu jeho zistenia, prípadne navrhnúť jeho doplnenie.</a:t>
            </a:r>
            <a:endParaRPr lang="sk-SK"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34 Dokazovanie</a:t>
            </a:r>
            <a:endParaRPr lang="sk-SK" dirty="0"/>
          </a:p>
        </p:txBody>
      </p:sp>
      <p:sp>
        <p:nvSpPr>
          <p:cNvPr id="3" name="Zástupný symbol obsahu 2"/>
          <p:cNvSpPr>
            <a:spLocks noGrp="1"/>
          </p:cNvSpPr>
          <p:nvPr>
            <p:ph idx="1"/>
          </p:nvPr>
        </p:nvSpPr>
        <p:spPr>
          <a:xfrm>
            <a:off x="1435608" y="1447800"/>
            <a:ext cx="7498080" cy="5195910"/>
          </a:xfrm>
        </p:spPr>
        <p:txBody>
          <a:bodyPr>
            <a:normAutofit fontScale="62500" lnSpcReduction="20000"/>
          </a:bodyPr>
          <a:lstStyle/>
          <a:p>
            <a:r>
              <a:rPr lang="sk-SK" dirty="0" smtClean="0"/>
              <a:t>(</a:t>
            </a:r>
            <a:r>
              <a:rPr lang="sk-SK" dirty="0" smtClean="0"/>
              <a:t>1) Na dokazovanie možno použiť všetky prostriedky, ktorými možno zistiť a objasniť skutočný stav veci a ktoré sú v súlade s právnymi predpismi.</a:t>
            </a:r>
            <a:br>
              <a:rPr lang="sk-SK" dirty="0" smtClean="0"/>
            </a:br>
            <a:endParaRPr lang="sk-SK" dirty="0" smtClean="0"/>
          </a:p>
          <a:p>
            <a:r>
              <a:rPr lang="sk-SK" dirty="0" smtClean="0"/>
              <a:t>(</a:t>
            </a:r>
            <a:r>
              <a:rPr lang="sk-SK" dirty="0" smtClean="0"/>
              <a:t>2) Dôkazmi sú najmä výsluch svedkov, znalecké posudky, listiny a ohliadka.</a:t>
            </a:r>
            <a:br>
              <a:rPr lang="sk-SK" dirty="0" smtClean="0"/>
            </a:br>
            <a:endParaRPr lang="sk-SK" dirty="0" smtClean="0"/>
          </a:p>
          <a:p>
            <a:r>
              <a:rPr lang="sk-SK" dirty="0" smtClean="0"/>
              <a:t>(</a:t>
            </a:r>
            <a:r>
              <a:rPr lang="sk-SK" dirty="0" smtClean="0"/>
              <a:t>3) Účastník konania je povinný navrhnúť na podporu svojich tvrdení dôkazy, ktoré sú mu známe.</a:t>
            </a:r>
            <a:br>
              <a:rPr lang="sk-SK" dirty="0" smtClean="0"/>
            </a:br>
            <a:endParaRPr lang="sk-SK" dirty="0" smtClean="0"/>
          </a:p>
          <a:p>
            <a:r>
              <a:rPr lang="sk-SK" dirty="0" smtClean="0"/>
              <a:t>(</a:t>
            </a:r>
            <a:r>
              <a:rPr lang="sk-SK" dirty="0" smtClean="0"/>
              <a:t>4) Vykonávanie dôkazov patrí správnemu orgánu.</a:t>
            </a:r>
            <a:br>
              <a:rPr lang="sk-SK" dirty="0" smtClean="0"/>
            </a:br>
            <a:endParaRPr lang="sk-SK" dirty="0" smtClean="0"/>
          </a:p>
          <a:p>
            <a:r>
              <a:rPr lang="sk-SK" dirty="0" smtClean="0"/>
              <a:t>(</a:t>
            </a:r>
            <a:r>
              <a:rPr lang="sk-SK" dirty="0" smtClean="0"/>
              <a:t>5) Správny orgán hodnotí dôkazy podľa svojej úvahy, a to každý dôkaz jednotlivo a všetky dôkazy v ich vzájomnej súvislosti.</a:t>
            </a:r>
            <a:br>
              <a:rPr lang="sk-SK" dirty="0" smtClean="0"/>
            </a:br>
            <a:endParaRPr lang="sk-SK" dirty="0" smtClean="0"/>
          </a:p>
          <a:p>
            <a:r>
              <a:rPr lang="sk-SK" dirty="0" smtClean="0"/>
              <a:t>(</a:t>
            </a:r>
            <a:r>
              <a:rPr lang="sk-SK" dirty="0" smtClean="0"/>
              <a:t>6) Skutočnosti všeobecne známe alebo známe správnemu orgánu z úradnej činnosti netreba dokazovať.</a:t>
            </a:r>
            <a:endParaRPr lang="sk-SK"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35 Svedkovia</a:t>
            </a:r>
            <a:endParaRPr lang="sk-SK" dirty="0"/>
          </a:p>
        </p:txBody>
      </p:sp>
      <p:sp>
        <p:nvSpPr>
          <p:cNvPr id="3" name="Zástupný symbol obsahu 2"/>
          <p:cNvSpPr>
            <a:spLocks noGrp="1"/>
          </p:cNvSpPr>
          <p:nvPr>
            <p:ph idx="1"/>
          </p:nvPr>
        </p:nvSpPr>
        <p:spPr/>
        <p:txBody>
          <a:bodyPr>
            <a:normAutofit fontScale="62500" lnSpcReduction="20000"/>
          </a:bodyPr>
          <a:lstStyle/>
          <a:p>
            <a:r>
              <a:rPr lang="sk-SK" dirty="0" smtClean="0"/>
              <a:t>(</a:t>
            </a:r>
            <a:r>
              <a:rPr lang="sk-SK" dirty="0" smtClean="0"/>
              <a:t>1) Každý je povinný vypovedať ako svedok; musí vypovedať pravdivo a nesmie nič zamlčať.</a:t>
            </a:r>
            <a:br>
              <a:rPr lang="sk-SK" dirty="0" smtClean="0"/>
            </a:br>
            <a:endParaRPr lang="sk-SK" dirty="0" smtClean="0"/>
          </a:p>
          <a:p>
            <a:r>
              <a:rPr lang="sk-SK" dirty="0" smtClean="0"/>
              <a:t>(</a:t>
            </a:r>
            <a:r>
              <a:rPr lang="sk-SK" dirty="0" smtClean="0"/>
              <a:t>2) Ako svedok nesmie byť </a:t>
            </a:r>
            <a:r>
              <a:rPr lang="sk-SK" dirty="0" err="1" smtClean="0"/>
              <a:t>vyslúchnutý</a:t>
            </a:r>
            <a:r>
              <a:rPr lang="sk-SK" dirty="0" smtClean="0"/>
              <a:t> ten, kto by sprístupnil utajovanú skutočnosť, bankové tajomstvo, daňové tajomstvo, obchodné tajomstvo alebo porušil zákonom výslovne uloženú alebo uznanú povinnosť mlčanlivosti, okrem ak by ho tejto povinnosti zbavil príslušný orgán alebo ten, v záujme koho túto povinnosť má.</a:t>
            </a:r>
            <a:br>
              <a:rPr lang="sk-SK" dirty="0" smtClean="0"/>
            </a:br>
            <a:endParaRPr lang="sk-SK" dirty="0" smtClean="0"/>
          </a:p>
          <a:p>
            <a:r>
              <a:rPr lang="sk-SK" dirty="0" smtClean="0"/>
              <a:t>(</a:t>
            </a:r>
            <a:r>
              <a:rPr lang="sk-SK" dirty="0" smtClean="0"/>
              <a:t>3) Výpoveď môže odoprieť ten, kto by ňou spôsobil nebezpečenstvo trestného stíhania sebe alebo blízkym osobám; ich výpočet sa spravuje Občianskym zákonníkom.</a:t>
            </a:r>
            <a:br>
              <a:rPr lang="sk-SK" dirty="0" smtClean="0"/>
            </a:br>
            <a:endParaRPr lang="sk-SK" dirty="0" smtClean="0"/>
          </a:p>
          <a:p>
            <a:r>
              <a:rPr lang="sk-SK" dirty="0" smtClean="0"/>
              <a:t>(</a:t>
            </a:r>
            <a:r>
              <a:rPr lang="sk-SK" dirty="0" smtClean="0"/>
              <a:t>4) Správny orgán poučí svedka pred výsluchom o možnosti odoprieť výpoveď, o jeho povinnosti vypovedať pravdivo a nič nezamlčať a o právnych následkoch nepravdivej alebo neúplnej výpovede.</a:t>
            </a:r>
            <a:endParaRPr lang="sk-SK"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36 Znalci</a:t>
            </a:r>
            <a:endParaRPr lang="sk-SK" dirty="0"/>
          </a:p>
        </p:txBody>
      </p:sp>
      <p:sp>
        <p:nvSpPr>
          <p:cNvPr id="3" name="Zástupný symbol obsahu 2"/>
          <p:cNvSpPr>
            <a:spLocks noGrp="1"/>
          </p:cNvSpPr>
          <p:nvPr>
            <p:ph idx="1"/>
          </p:nvPr>
        </p:nvSpPr>
        <p:spPr/>
        <p:txBody>
          <a:bodyPr>
            <a:normAutofit/>
          </a:bodyPr>
          <a:lstStyle/>
          <a:p>
            <a:endParaRPr lang="sk-SK" sz="2000" dirty="0" smtClean="0"/>
          </a:p>
          <a:p>
            <a:r>
              <a:rPr lang="sk-SK" sz="2000" dirty="0" smtClean="0"/>
              <a:t>Ak </a:t>
            </a:r>
            <a:r>
              <a:rPr lang="sk-SK" sz="2000" dirty="0" smtClean="0"/>
              <a:t>je pre odborné posúdenie skutočností dôležitých pre rozhodnutie potrebný znalecký posudok, správny orgán ustanoví znalca. Proti rozhodnutiu o ustanovení znalca sa možno odvolať.</a:t>
            </a:r>
            <a:br>
              <a:rPr lang="sk-SK" sz="2000" dirty="0" smtClean="0"/>
            </a:br>
            <a:endParaRPr lang="sk-SK"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37 Listiny</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Správny orgán môže uložiť účastníkovi konania alebo inej osobe, ktorá má listinu potrebnú na vykonanie dôkazov, aby ju predložil.</a:t>
            </a:r>
            <a:br>
              <a:rPr lang="sk-SK" sz="2000" dirty="0" smtClean="0"/>
            </a:br>
            <a:endParaRPr lang="sk-SK" sz="2000" dirty="0" smtClean="0"/>
          </a:p>
          <a:p>
            <a:r>
              <a:rPr lang="sk-SK" sz="2000" dirty="0" smtClean="0"/>
              <a:t>(</a:t>
            </a:r>
            <a:r>
              <a:rPr lang="sk-SK" sz="2000" dirty="0" smtClean="0"/>
              <a:t>2) Predloženie listiny nemožno žiadať alebo môže sa odoprieť z dôvodov, pre ktoré nesmie byť </a:t>
            </a:r>
            <a:r>
              <a:rPr lang="sk-SK" sz="2000" dirty="0" err="1" smtClean="0"/>
              <a:t>vyslúchnutý</a:t>
            </a:r>
            <a:r>
              <a:rPr lang="sk-SK" sz="2000" dirty="0" smtClean="0"/>
              <a:t> alebo je oprávnený odoprieť výpoveď svedok</a:t>
            </a:r>
            <a:endParaRPr lang="sk-SK"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38 Ohliadka</a:t>
            </a:r>
            <a:endParaRPr lang="sk-SK" dirty="0"/>
          </a:p>
        </p:txBody>
      </p:sp>
      <p:sp>
        <p:nvSpPr>
          <p:cNvPr id="3" name="Zástupný symbol obsahu 2"/>
          <p:cNvSpPr>
            <a:spLocks noGrp="1"/>
          </p:cNvSpPr>
          <p:nvPr>
            <p:ph idx="1"/>
          </p:nvPr>
        </p:nvSpPr>
        <p:spPr/>
        <p:txBody>
          <a:bodyPr>
            <a:normAutofit/>
          </a:bodyPr>
          <a:lstStyle/>
          <a:p>
            <a:endParaRPr lang="sk-SK" sz="2000" dirty="0" smtClean="0"/>
          </a:p>
          <a:p>
            <a:r>
              <a:rPr lang="sk-SK" sz="2000" dirty="0" smtClean="0"/>
              <a:t>(</a:t>
            </a:r>
            <a:r>
              <a:rPr lang="sk-SK" sz="2000" dirty="0" smtClean="0"/>
              <a:t>1) Vlastník alebo užívateľ veci je povinný predložiť správnemu orgánu predmet ohliadky alebo strpieť ohliadku na mieste.</a:t>
            </a:r>
            <a:br>
              <a:rPr lang="sk-SK" sz="2000" dirty="0" smtClean="0"/>
            </a:br>
            <a:endParaRPr lang="sk-SK" sz="2000" dirty="0" smtClean="0"/>
          </a:p>
          <a:p>
            <a:r>
              <a:rPr lang="sk-SK" sz="2000" dirty="0" smtClean="0"/>
              <a:t>(</a:t>
            </a:r>
            <a:r>
              <a:rPr lang="sk-SK" sz="2000" dirty="0" smtClean="0"/>
              <a:t>2) Ohliadku nemožno vykonať alebo môže sa odoprieť z dôvodov, pre ktoré nesmie byť </a:t>
            </a:r>
            <a:r>
              <a:rPr lang="sk-SK" sz="2000" dirty="0" err="1" smtClean="0"/>
              <a:t>vyslúchnutý</a:t>
            </a:r>
            <a:r>
              <a:rPr lang="sk-SK" sz="2000" dirty="0" smtClean="0"/>
              <a:t> alebo je oprávnený odoprieť výpoveď svedok.</a:t>
            </a:r>
            <a:br>
              <a:rPr lang="sk-SK" sz="2000" dirty="0" smtClean="0"/>
            </a:br>
            <a:endParaRPr lang="sk-SK" sz="2000" dirty="0" smtClean="0"/>
          </a:p>
          <a:p>
            <a:r>
              <a:rPr lang="sk-SK" sz="2000" dirty="0" smtClean="0"/>
              <a:t>(</a:t>
            </a:r>
            <a:r>
              <a:rPr lang="sk-SK" sz="2000" dirty="0" smtClean="0"/>
              <a:t>3) Na miestnu ohliadku správny orgán prizve účastníka konania a toho, kto je oprávnený predmetom ohliadky nakladať.</a:t>
            </a:r>
            <a:br>
              <a:rPr lang="sk-SK" sz="2000" dirty="0" smtClean="0"/>
            </a:br>
            <a:endParaRPr lang="sk-SK"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39 Čestné </a:t>
            </a:r>
            <a:r>
              <a:rPr lang="sk-SK" b="1" dirty="0" smtClean="0"/>
              <a:t>vyhlásenie</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Správny orgán môže namiesto dôkazu pripustiť čestné vyhlásenie účastníka konania, pokiaľ osobitný zákon neustanovuje inak.</a:t>
            </a:r>
            <a:br>
              <a:rPr lang="sk-SK" sz="2000" dirty="0" smtClean="0"/>
            </a:br>
            <a:endParaRPr lang="sk-SK" sz="2000" dirty="0" smtClean="0"/>
          </a:p>
          <a:p>
            <a:r>
              <a:rPr lang="sk-SK" sz="2000" dirty="0" smtClean="0"/>
              <a:t>(</a:t>
            </a:r>
            <a:r>
              <a:rPr lang="sk-SK" sz="2000" dirty="0" smtClean="0"/>
              <a:t>2) Čestné vyhlásenie správny orgán nepripustí, ak tomu bráni všeobecný záujem alebo ak by tým bola porušená rovnosť medzi účastníkmi konania. Čestným vyhlásením nemožno nahradiť znalecký posudok.</a:t>
            </a:r>
            <a:br>
              <a:rPr lang="sk-SK" sz="2000" dirty="0" smtClean="0"/>
            </a:br>
            <a:endParaRPr lang="sk-SK" sz="2000" dirty="0" smtClean="0"/>
          </a:p>
          <a:p>
            <a:r>
              <a:rPr lang="sk-SK" sz="2000" dirty="0" smtClean="0"/>
              <a:t>(</a:t>
            </a:r>
            <a:r>
              <a:rPr lang="sk-SK" sz="2000" dirty="0" smtClean="0"/>
              <a:t>3) V čestnom vyhlásení je účastník povinný uviesť pravdivé údaje. Správny orgán musí upozorniť účastníka konania na právne následky nepravdivého čestného vyhlásenia.</a:t>
            </a:r>
            <a:endParaRPr lang="sk-SK"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40 Predbežné otázky</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Ak sa v konaní vyskytne otázka, o ktorej už právoplatne rozhodol príslušný orgán, je správny orgán takým rozhodnutím viazaný; inak si správny orgán môže o takejto otázke urobiť úsudok alebo dá príslušnému orgánu podnet na začatie konania.</a:t>
            </a:r>
            <a:br>
              <a:rPr lang="sk-SK" sz="2000" dirty="0" smtClean="0"/>
            </a:br>
            <a:endParaRPr lang="sk-SK" sz="2000" dirty="0" smtClean="0"/>
          </a:p>
          <a:p>
            <a:r>
              <a:rPr lang="sk-SK" sz="2000" dirty="0" smtClean="0"/>
              <a:t>(</a:t>
            </a:r>
            <a:r>
              <a:rPr lang="sk-SK" sz="2000" dirty="0" smtClean="0"/>
              <a:t>2) Správny orgán si nemôže ako o predbežnej otázke urobiť úsudok o tom, či a kto spáchal trestný čin, priestupok alebo iný správny delikt, alebo o osobnom stave fyzickej osoby, alebo o existencii právnickej osoby, ak patrí o tom rozhodovať súdu.</a:t>
            </a:r>
            <a:br>
              <a:rPr lang="sk-SK" sz="2000" dirty="0" smtClean="0"/>
            </a:br>
            <a:endParaRPr lang="sk-SK"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PRIEBEH </a:t>
            </a:r>
            <a:r>
              <a:rPr lang="sk-SK" b="1" dirty="0" smtClean="0"/>
              <a:t>KONANIA</a:t>
            </a:r>
            <a:br>
              <a:rPr lang="sk-SK" b="1" dirty="0" smtClean="0"/>
            </a:br>
            <a:r>
              <a:rPr lang="sk-SK" dirty="0" smtClean="0"/>
              <a:t/>
            </a:r>
            <a:br>
              <a:rPr lang="sk-SK" dirty="0" smtClean="0"/>
            </a:br>
            <a:r>
              <a:rPr lang="pl-PL" sz="3200" b="1" dirty="0" smtClean="0"/>
              <a:t>Oddiel 3</a:t>
            </a:r>
            <a:br>
              <a:rPr lang="pl-PL" sz="3200" b="1" dirty="0" smtClean="0"/>
            </a:br>
            <a:r>
              <a:rPr lang="pl-PL" sz="3200" b="1" dirty="0" smtClean="0"/>
              <a:t>Zabezpečenie priebehu a účelu konania</a:t>
            </a:r>
            <a:br>
              <a:rPr lang="pl-PL" sz="3200" b="1" dirty="0" smtClean="0"/>
            </a:br>
            <a:r>
              <a:rPr lang="sk-SK" sz="4400" b="1" dirty="0" smtClean="0"/>
              <a:t/>
            </a:r>
            <a:br>
              <a:rPr lang="sk-SK" sz="4400" b="1" dirty="0" smtClean="0"/>
            </a:br>
            <a:endParaRPr lang="sk-SK" dirty="0"/>
          </a:p>
        </p:txBody>
      </p:sp>
      <p:pic>
        <p:nvPicPr>
          <p:cNvPr id="4" name="Picture 2" descr="http://www.juko56.dobrosoft.sk/povedali/sud.gif"/>
          <p:cNvPicPr>
            <a:picLocks noChangeAspect="1" noChangeArrowheads="1"/>
          </p:cNvPicPr>
          <p:nvPr/>
        </p:nvPicPr>
        <p:blipFill>
          <a:blip r:embed="rId2"/>
          <a:srcRect/>
          <a:stretch>
            <a:fillRect/>
          </a:stretch>
        </p:blipFill>
        <p:spPr bwMode="auto">
          <a:xfrm>
            <a:off x="6143636" y="4786322"/>
            <a:ext cx="2695575" cy="18669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18 Začatie </a:t>
            </a:r>
            <a:r>
              <a:rPr lang="sk-SK" b="1" dirty="0" smtClean="0"/>
              <a:t>konania</a:t>
            </a:r>
            <a:br>
              <a:rPr lang="sk-SK" b="1" dirty="0" smtClean="0"/>
            </a:br>
            <a:endParaRPr lang="sk-SK" dirty="0"/>
          </a:p>
        </p:txBody>
      </p:sp>
      <p:sp>
        <p:nvSpPr>
          <p:cNvPr id="3" name="Zástupný symbol obsahu 2"/>
          <p:cNvSpPr>
            <a:spLocks noGrp="1"/>
          </p:cNvSpPr>
          <p:nvPr>
            <p:ph idx="1"/>
          </p:nvPr>
        </p:nvSpPr>
        <p:spPr/>
        <p:txBody>
          <a:bodyPr>
            <a:normAutofit/>
          </a:bodyPr>
          <a:lstStyle/>
          <a:p>
            <a:r>
              <a:rPr lang="sk-SK" sz="2000" dirty="0" smtClean="0"/>
              <a:t>(1) Konanie sa začína na návrh účastníka konania alebo na podnet správneho orgánu.</a:t>
            </a:r>
            <a:br>
              <a:rPr lang="sk-SK" sz="2000" dirty="0" smtClean="0"/>
            </a:br>
            <a:endParaRPr lang="sk-SK" sz="2000" dirty="0" smtClean="0"/>
          </a:p>
          <a:p>
            <a:r>
              <a:rPr lang="sk-SK" sz="2000" dirty="0" smtClean="0"/>
              <a:t>(</a:t>
            </a:r>
            <a:r>
              <a:rPr lang="sk-SK" sz="2000" dirty="0" smtClean="0"/>
              <a:t>2) Konanie je začaté dňom, keď podanie účastníka konania došlo správnemu orgánu príslušnému vo veci rozhodnúť. Pokiaľ sa konanie začína na podnet správneho orgánu, je konanie začaté dňom, keď tento orgán urobil voči účastníkovi konania prvý úkon.</a:t>
            </a:r>
            <a:br>
              <a:rPr lang="sk-SK" sz="2000" dirty="0" smtClean="0"/>
            </a:br>
            <a:endParaRPr lang="sk-SK" sz="2000" dirty="0" smtClean="0"/>
          </a:p>
          <a:p>
            <a:r>
              <a:rPr lang="sk-SK" sz="2000" dirty="0" smtClean="0"/>
              <a:t>(</a:t>
            </a:r>
            <a:r>
              <a:rPr lang="sk-SK" sz="2000" dirty="0" smtClean="0"/>
              <a:t>3) O začatí konania správny orgán upovedomí všetkých známych účastníkov konania; ak mu účastníci konania alebo ich pobyt nie sú známi, alebo pokiaľ to ustanovuje osobitný zákon, upovedomí ich o začatí konania verejnou vyhláškou.</a:t>
            </a:r>
            <a:endParaRPr lang="sk-SK"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41 Predvolanie</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Správny orgán predvolá osoby, osobná účasť ktorých pri prejednávaní veci je nevyhnutná.</a:t>
            </a:r>
            <a:br>
              <a:rPr lang="sk-SK" sz="2000" dirty="0" smtClean="0"/>
            </a:br>
            <a:endParaRPr lang="sk-SK" sz="2000" dirty="0" smtClean="0"/>
          </a:p>
          <a:p>
            <a:r>
              <a:rPr lang="sk-SK" sz="2000" dirty="0" smtClean="0"/>
              <a:t>(</a:t>
            </a:r>
            <a:r>
              <a:rPr lang="sk-SK" sz="2000" dirty="0" smtClean="0"/>
              <a:t>2) V predvolaní správny orgán upozorní na právne následky nedostavenia sa.</a:t>
            </a:r>
            <a:endParaRPr lang="sk-SK"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42 </a:t>
            </a:r>
            <a:r>
              <a:rPr lang="sk-SK" b="1" dirty="0" smtClean="0"/>
              <a:t>Predvedenie</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Účastník konania alebo svedok, ktorý sa bez náležitého ospravedlnenia alebo bez závažných dôvodov na opätovné predvolanie nedostaví na správny orgán a bez osobnej účasti ktorého nemožno konanie uskutočniť, môže byť predvedený.</a:t>
            </a:r>
            <a:br>
              <a:rPr lang="sk-SK" sz="2000" dirty="0" smtClean="0"/>
            </a:br>
            <a:endParaRPr lang="sk-SK" sz="2000" dirty="0" smtClean="0"/>
          </a:p>
          <a:p>
            <a:r>
              <a:rPr lang="sk-SK" sz="2000" dirty="0" smtClean="0"/>
              <a:t>(</a:t>
            </a:r>
            <a:r>
              <a:rPr lang="sk-SK" sz="2000" dirty="0" smtClean="0"/>
              <a:t>2) Predvedenie vykoná Policajný zbor na základe písomnej žiadosti správneho orgánu.</a:t>
            </a:r>
            <a:endParaRPr lang="sk-SK"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43 Predbežné </a:t>
            </a:r>
            <a:r>
              <a:rPr lang="sk-SK" b="1" dirty="0" smtClean="0"/>
              <a:t>opatrenia</a:t>
            </a:r>
            <a:br>
              <a:rPr lang="sk-SK" b="1" dirty="0" smtClean="0"/>
            </a:br>
            <a:endParaRPr lang="sk-SK" dirty="0"/>
          </a:p>
        </p:txBody>
      </p:sp>
      <p:sp>
        <p:nvSpPr>
          <p:cNvPr id="3" name="Zástupný symbol obsahu 2"/>
          <p:cNvSpPr>
            <a:spLocks noGrp="1"/>
          </p:cNvSpPr>
          <p:nvPr>
            <p:ph idx="1"/>
          </p:nvPr>
        </p:nvSpPr>
        <p:spPr/>
        <p:txBody>
          <a:bodyPr>
            <a:normAutofit fontScale="62500" lnSpcReduction="20000"/>
          </a:bodyPr>
          <a:lstStyle/>
          <a:p>
            <a:r>
              <a:rPr lang="sk-SK" dirty="0" smtClean="0"/>
              <a:t>(</a:t>
            </a:r>
            <a:r>
              <a:rPr lang="sk-SK" dirty="0" smtClean="0"/>
              <a:t>1) Správny orgán môže pred skončením konania v rozsahu nevyhnutne potrebnom pre zabezpečenie jeho účelu</a:t>
            </a:r>
            <a:br>
              <a:rPr lang="sk-SK" dirty="0" smtClean="0"/>
            </a:br>
            <a:endParaRPr lang="sk-SK" dirty="0" smtClean="0"/>
          </a:p>
          <a:p>
            <a:pPr>
              <a:buFont typeface="Wingdings" pitchFamily="2" charset="2"/>
              <a:buChar char="Ø"/>
            </a:pPr>
            <a:r>
              <a:rPr lang="sk-SK" dirty="0" smtClean="0"/>
              <a:t>a</a:t>
            </a:r>
            <a:r>
              <a:rPr lang="sk-SK" dirty="0" smtClean="0"/>
              <a:t>) uložiť účastníkom, aby niečo vykonali, niečoho sa zdržali alebo niečo strpeli;</a:t>
            </a:r>
            <a:br>
              <a:rPr lang="sk-SK" dirty="0" smtClean="0"/>
            </a:br>
            <a:r>
              <a:rPr lang="sk-SK" dirty="0" smtClean="0"/>
              <a:t>b) nariadiť zabezpečenie vecí, ktoré sa majú zničiť alebo urobiť nepotrebnými, alebo ktoré sú potrebné na vykonanie dôkazov.</a:t>
            </a:r>
            <a:br>
              <a:rPr lang="sk-SK" dirty="0" smtClean="0"/>
            </a:br>
            <a:endParaRPr lang="sk-SK" dirty="0" smtClean="0"/>
          </a:p>
          <a:p>
            <a:r>
              <a:rPr lang="sk-SK" dirty="0" smtClean="0"/>
              <a:t>(</a:t>
            </a:r>
            <a:r>
              <a:rPr lang="sk-SK" dirty="0" smtClean="0"/>
              <a:t>2) Správny orgán predbežné opatrenie zruší, len čo pominie dôvod, pre ktorý bolo nariadené; inak stráca účinnosť dňom, keď rozhodnutie vo veci nadobudlo právoplatnosť.</a:t>
            </a:r>
            <a:br>
              <a:rPr lang="sk-SK" dirty="0" smtClean="0"/>
            </a:br>
            <a:endParaRPr lang="sk-SK" dirty="0" smtClean="0"/>
          </a:p>
          <a:p>
            <a:r>
              <a:rPr lang="sk-SK" dirty="0" smtClean="0"/>
              <a:t>(</a:t>
            </a:r>
            <a:r>
              <a:rPr lang="sk-SK" dirty="0" smtClean="0"/>
              <a:t>3) Odvolanie proti rozhodnutiu o predbežnom opatrení nemá odkladný účinok.</a:t>
            </a:r>
            <a:endParaRPr lang="sk-SK"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44 Dožiadanie</a:t>
            </a:r>
            <a:endParaRPr lang="sk-SK" dirty="0"/>
          </a:p>
        </p:txBody>
      </p:sp>
      <p:sp>
        <p:nvSpPr>
          <p:cNvPr id="3" name="Zástupný symbol obsahu 2"/>
          <p:cNvSpPr>
            <a:spLocks noGrp="1"/>
          </p:cNvSpPr>
          <p:nvPr>
            <p:ph idx="1"/>
          </p:nvPr>
        </p:nvSpPr>
        <p:spPr/>
        <p:txBody>
          <a:bodyPr>
            <a:normAutofit/>
          </a:bodyPr>
          <a:lstStyle/>
          <a:p>
            <a:r>
              <a:rPr lang="sk-SK" sz="2000" dirty="0" smtClean="0"/>
              <a:t>(1</a:t>
            </a:r>
            <a:r>
              <a:rPr lang="sk-SK" sz="2000" dirty="0" smtClean="0"/>
              <a:t>) Správne orgány vykonávajú procesné úkony v obvode svojej pôsobnosti.</a:t>
            </a:r>
            <a:br>
              <a:rPr lang="sk-SK" sz="2000" dirty="0" smtClean="0"/>
            </a:br>
            <a:endParaRPr lang="sk-SK" sz="2000" dirty="0" smtClean="0"/>
          </a:p>
          <a:p>
            <a:r>
              <a:rPr lang="sk-SK" sz="2000" dirty="0" smtClean="0"/>
              <a:t>(</a:t>
            </a:r>
            <a:r>
              <a:rPr lang="sk-SK" sz="2000" dirty="0" smtClean="0"/>
              <a:t>2) Ak správny orgán nemôže vykonať niektorý procesný úkon v obvode svojej pôsobnosti alebo ak je to účelné z iných dôvodov, je oprávnený dožiadať o jeho vykonanie iný správny orgán toho istého alebo nižšieho stupňa.</a:t>
            </a:r>
            <a:br>
              <a:rPr lang="sk-SK" sz="2000" dirty="0" smtClean="0"/>
            </a:br>
            <a:endParaRPr lang="sk-SK" sz="2000" dirty="0" smtClean="0"/>
          </a:p>
          <a:p>
            <a:r>
              <a:rPr lang="sk-SK" sz="2000" dirty="0" smtClean="0"/>
              <a:t>(</a:t>
            </a:r>
            <a:r>
              <a:rPr lang="sk-SK" sz="2000" dirty="0" smtClean="0"/>
              <a:t>3) Dožiadaný správny orgán je povinný v medziach svojej pôsobnosti dožiadaniu vyhovieť najneskôr v lehote 15 dní, ak v dožiadaní nie je určená dlhšia lehota.</a:t>
            </a:r>
            <a:br>
              <a:rPr lang="sk-SK" sz="2000" dirty="0" smtClean="0"/>
            </a:br>
            <a:endParaRPr lang="sk-SK"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45 Poriadkové opatrenia</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Tomu, kto sťažuje postup konania, najmä tým, že sa bez závažných dôvodov nedostaví na výzvu na správny orgán, ruší napriek predchádzajúcemu napomenutiu poriadok, bezdôvodne odmieta svedeckú výpoveď, predloženie listiny alebo vykonanie ohliadky, môže správny orgán uložiť poriadkovú pokutu do 165 eur, a to aj opakovane.</a:t>
            </a:r>
            <a:br>
              <a:rPr lang="sk-SK" sz="2000" dirty="0" smtClean="0"/>
            </a:br>
            <a:endParaRPr lang="sk-SK" sz="2000" dirty="0" smtClean="0"/>
          </a:p>
          <a:p>
            <a:r>
              <a:rPr lang="sk-SK" sz="2000" dirty="0" smtClean="0"/>
              <a:t>(</a:t>
            </a:r>
            <a:r>
              <a:rPr lang="sk-SK" sz="2000" dirty="0" smtClean="0"/>
              <a:t>2) Toho, kto hrubo ruší poriadok, môže správny orgán tiež vykázať z miesta pojednávania; ak je vykázaný účastník konania, môže sa konať v jeho neprítomnosti.</a:t>
            </a:r>
            <a:br>
              <a:rPr lang="sk-SK" sz="2000" dirty="0" smtClean="0"/>
            </a:br>
            <a:endParaRPr lang="sk-SK" sz="2000" dirty="0" smtClean="0"/>
          </a:p>
          <a:p>
            <a:r>
              <a:rPr lang="sk-SK" sz="2000" dirty="0" smtClean="0"/>
              <a:t>(</a:t>
            </a:r>
            <a:r>
              <a:rPr lang="sk-SK" sz="2000" dirty="0" smtClean="0"/>
              <a:t>3) Správny orgán, ktorý poriadkovú pokutu uložil, môže ju odpustiť.</a:t>
            </a:r>
            <a:endParaRPr lang="sk-SK"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Tretia časť</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
            </a:r>
            <a:br>
              <a:rPr lang="sk-SK" b="1" dirty="0" smtClean="0"/>
            </a:br>
            <a:r>
              <a:rPr lang="sk-SK" b="1" dirty="0" smtClean="0"/>
              <a:t>PRIEBEH </a:t>
            </a:r>
            <a:r>
              <a:rPr lang="sk-SK" b="1" dirty="0" smtClean="0"/>
              <a:t>KONANIA</a:t>
            </a:r>
            <a:br>
              <a:rPr lang="sk-SK" b="1" dirty="0" smtClean="0"/>
            </a:br>
            <a:r>
              <a:rPr lang="sk-SK" dirty="0" smtClean="0"/>
              <a:t/>
            </a:r>
            <a:br>
              <a:rPr lang="sk-SK" dirty="0" smtClean="0"/>
            </a:br>
            <a:r>
              <a:rPr lang="sk-SK" sz="3600" b="1" dirty="0" smtClean="0"/>
              <a:t>Oddiel 4</a:t>
            </a:r>
            <a:br>
              <a:rPr lang="sk-SK" sz="3600" b="1" dirty="0" smtClean="0"/>
            </a:br>
            <a:r>
              <a:rPr lang="sk-SK" sz="3600" b="1" dirty="0" smtClean="0"/>
              <a:t>Rozhodnutie</a:t>
            </a:r>
            <a:r>
              <a:rPr lang="sk-SK" sz="4000" b="1" dirty="0" smtClean="0"/>
              <a:t/>
            </a:r>
            <a:br>
              <a:rPr lang="sk-SK" sz="4000" b="1" dirty="0" smtClean="0"/>
            </a:br>
            <a:r>
              <a:rPr lang="sk-SK" sz="4400" b="1" dirty="0" smtClean="0"/>
              <a:t/>
            </a:r>
            <a:br>
              <a:rPr lang="sk-SK" sz="4400" b="1" dirty="0" smtClean="0"/>
            </a:br>
            <a:endParaRPr lang="sk-SK" dirty="0"/>
          </a:p>
        </p:txBody>
      </p:sp>
      <p:pic>
        <p:nvPicPr>
          <p:cNvPr id="4" name="Picture 2" descr="http://www.juko56.dobrosoft.sk/povedali/sud.gif"/>
          <p:cNvPicPr>
            <a:picLocks noChangeAspect="1" noChangeArrowheads="1"/>
          </p:cNvPicPr>
          <p:nvPr/>
        </p:nvPicPr>
        <p:blipFill>
          <a:blip r:embed="rId2"/>
          <a:srcRect/>
          <a:stretch>
            <a:fillRect/>
          </a:stretch>
        </p:blipFill>
        <p:spPr bwMode="auto">
          <a:xfrm>
            <a:off x="6143636" y="4786322"/>
            <a:ext cx="2695575" cy="1866901"/>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46</a:t>
            </a:r>
            <a:endParaRPr lang="sk-SK" dirty="0"/>
          </a:p>
        </p:txBody>
      </p:sp>
      <p:sp>
        <p:nvSpPr>
          <p:cNvPr id="3" name="Zástupný symbol obsahu 2"/>
          <p:cNvSpPr>
            <a:spLocks noGrp="1"/>
          </p:cNvSpPr>
          <p:nvPr>
            <p:ph idx="1"/>
          </p:nvPr>
        </p:nvSpPr>
        <p:spPr>
          <a:xfrm>
            <a:off x="1435608" y="2000240"/>
            <a:ext cx="7498080" cy="4248160"/>
          </a:xfrm>
        </p:spPr>
        <p:txBody>
          <a:bodyPr>
            <a:normAutofit/>
          </a:bodyPr>
          <a:lstStyle/>
          <a:p>
            <a:r>
              <a:rPr lang="sk-SK" sz="2000" dirty="0" smtClean="0"/>
              <a:t>Rozhodnutie </a:t>
            </a:r>
            <a:r>
              <a:rPr lang="sk-SK" sz="2000" dirty="0" smtClean="0"/>
              <a:t>musí byť v súlade so zákonmi a ostatnými právnymi predpismi, musí ho vydať orgán na to príslušný, musí vychádzať zo spoľahlivo zisteného stavu veci a musí obsahovať predpísané náležitosti.</a:t>
            </a:r>
            <a:endParaRPr lang="sk-SK"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47 Náležitosti rozhodnutia</a:t>
            </a:r>
            <a:endParaRPr lang="sk-SK" dirty="0"/>
          </a:p>
        </p:txBody>
      </p:sp>
      <p:sp>
        <p:nvSpPr>
          <p:cNvPr id="3" name="Zástupný symbol obsahu 2"/>
          <p:cNvSpPr>
            <a:spLocks noGrp="1"/>
          </p:cNvSpPr>
          <p:nvPr>
            <p:ph idx="1"/>
          </p:nvPr>
        </p:nvSpPr>
        <p:spPr>
          <a:xfrm>
            <a:off x="1435608" y="1447800"/>
            <a:ext cx="7498080" cy="5195910"/>
          </a:xfrm>
        </p:spPr>
        <p:txBody>
          <a:bodyPr>
            <a:normAutofit fontScale="62500" lnSpcReduction="20000"/>
          </a:bodyPr>
          <a:lstStyle/>
          <a:p>
            <a:r>
              <a:rPr lang="sk-SK" dirty="0" smtClean="0"/>
              <a:t>(</a:t>
            </a:r>
            <a:r>
              <a:rPr lang="sk-SK" dirty="0" smtClean="0"/>
              <a:t>1) Rozhodnutie musí obsahovať výrok, odôvodnenie a poučenie o odvolaní (rozklade). Odôvodnenie nie je potrebné, ak sa všetkým účastníkom konania vyhovuje v plnom rozsahu.</a:t>
            </a:r>
            <a:br>
              <a:rPr lang="sk-SK" dirty="0" smtClean="0"/>
            </a:br>
            <a:endParaRPr lang="sk-SK" dirty="0" smtClean="0"/>
          </a:p>
          <a:p>
            <a:r>
              <a:rPr lang="sk-SK" dirty="0" smtClean="0"/>
              <a:t>(</a:t>
            </a:r>
            <a:r>
              <a:rPr lang="sk-SK" dirty="0" smtClean="0"/>
              <a:t>2) Výrok obsahuje rozhodnutie vo veci s uvedením ustanovenia právneho predpisu, podľa ktorého sa rozhodlo, prípadne aj rozhodnutie o povinnosti nahradiť trovy konania. Pokiaľ sa v rozhodnutí ukladá účastníkovi konania povinnosť na plnenie, správny orgán určí pre ňu lehotu; lehota nesmie byť kratšia, než ustanovuje osobitný zákon.</a:t>
            </a:r>
            <a:br>
              <a:rPr lang="sk-SK" dirty="0" smtClean="0"/>
            </a:br>
            <a:endParaRPr lang="sk-SK" dirty="0" smtClean="0"/>
          </a:p>
          <a:p>
            <a:r>
              <a:rPr lang="sk-SK" dirty="0" smtClean="0"/>
              <a:t>(</a:t>
            </a:r>
            <a:r>
              <a:rPr lang="sk-SK" dirty="0" smtClean="0"/>
              <a:t>3) V odôvodnení rozhodnutia správny orgán uvedie, ktoré skutočnosti boli podkladom na rozhodnutie, akými úvahami bol vedený pri hodnotení dôkazov, ako použil správnu úvahu pri použití právnych predpisov, na základe ktorých rozhodoval, a ako sa vyrovnal s návrhmi a námietkami účastníkov konania a s ich vyjadreniami k podkladom rozhodnutia.</a:t>
            </a:r>
            <a:endParaRPr lang="sk-SK"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symbol obsahu 2"/>
          <p:cNvSpPr>
            <a:spLocks noGrp="1"/>
          </p:cNvSpPr>
          <p:nvPr>
            <p:ph idx="1"/>
          </p:nvPr>
        </p:nvSpPr>
        <p:spPr>
          <a:xfrm>
            <a:off x="1435608" y="285728"/>
            <a:ext cx="7498080" cy="5962672"/>
          </a:xfrm>
        </p:spPr>
        <p:txBody>
          <a:bodyPr>
            <a:normAutofit fontScale="62500" lnSpcReduction="20000"/>
          </a:bodyPr>
          <a:lstStyle/>
          <a:p>
            <a:r>
              <a:rPr lang="sk-SK" dirty="0" smtClean="0"/>
              <a:t>(4) Poučenie o odvolaní (rozklade) obsahuje údaj, či je rozhodnutie konečné alebo či sa možno proti nemu odvolať (podať rozklad), v akej lehote, na ktorý orgán a kde možno odvolanie podať. Poučenie obsahuje aj údaj, či rozhodnutie možno preskúmať súdom.</a:t>
            </a:r>
            <a:br>
              <a:rPr lang="sk-SK" dirty="0" smtClean="0"/>
            </a:br>
            <a:endParaRPr lang="sk-SK" dirty="0" smtClean="0"/>
          </a:p>
          <a:p>
            <a:r>
              <a:rPr lang="sk-SK" dirty="0" smtClean="0"/>
              <a:t>(</a:t>
            </a:r>
            <a:r>
              <a:rPr lang="sk-SK" dirty="0" smtClean="0"/>
              <a:t>5) V písomnom vyhotovení rozhodnutia sa uvedie aj orgán, ktorý rozhodnutie vydal, dátum vydania rozhodnutia, meno a priezvisko fyzickej osoby a názov právnickej osoby. Rozhodnutie musí mať úradnú pečiatku a podpis s uvedením mena, priezviska a funkcie oprávnenej osoby. Osobitné právne predpisy môžu ustanoviť ďalšie náležitosti rozhodnutia.</a:t>
            </a:r>
            <a:br>
              <a:rPr lang="sk-SK" dirty="0" smtClean="0"/>
            </a:br>
            <a:endParaRPr lang="sk-SK" dirty="0" smtClean="0"/>
          </a:p>
          <a:p>
            <a:r>
              <a:rPr lang="sk-SK" dirty="0" smtClean="0"/>
              <a:t>(</a:t>
            </a:r>
            <a:r>
              <a:rPr lang="sk-SK" dirty="0" smtClean="0"/>
              <a:t>6) Chyby v písaní, v počtoch a iné zrejmé nesprávnosti v písomnom vyhotovení rozhodnutia správny orgán kedykoľvek aj bez návrhu opraví a upovedomí o tom účastníkov konania.</a:t>
            </a:r>
            <a:br>
              <a:rPr lang="sk-SK" dirty="0" smtClean="0"/>
            </a:br>
            <a:endParaRPr lang="sk-SK" dirty="0" smtClean="0"/>
          </a:p>
          <a:p>
            <a:r>
              <a:rPr lang="sk-SK" dirty="0" smtClean="0"/>
              <a:t>(</a:t>
            </a:r>
            <a:r>
              <a:rPr lang="sk-SK" dirty="0" smtClean="0"/>
              <a:t>7) Osobitné zákony ustanovujú, v ktorých prípadoch sa rozhodnutie, ktorým sa účastníkovi konania v plnom rozsahu vyhovuje, len vyznačí v spise a účastníkovi konania sa namiesto písomného vyhotovenia rozhodnutia vydá osobitný doklad alebo poskytne plnenie.</a:t>
            </a:r>
            <a:endParaRPr lang="sk-SK"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48 Zmier</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Ak to pripúšťa povaha veci, môžu účastníci konania medzi sebou so schválením správneho orgánu uzavrieť zmier. Správny orgán zmier neschváli, ak odporuje právnym predpisom alebo všeobecnému záujmu.</a:t>
            </a:r>
            <a:br>
              <a:rPr lang="sk-SK" sz="2000" dirty="0" smtClean="0"/>
            </a:br>
            <a:endParaRPr lang="sk-SK" sz="2000" dirty="0" smtClean="0"/>
          </a:p>
          <a:p>
            <a:r>
              <a:rPr lang="sk-SK" sz="2000" dirty="0" smtClean="0"/>
              <a:t>(</a:t>
            </a:r>
            <a:r>
              <a:rPr lang="sk-SK" sz="2000" dirty="0" smtClean="0"/>
              <a:t>2) Proti schválenému zmieru sa nemožno odvolať. Schválený zmier je vykonateľný.</a:t>
            </a:r>
            <a:br>
              <a:rPr lang="sk-SK" sz="2000" dirty="0" smtClean="0"/>
            </a:br>
            <a:endParaRPr lang="sk-SK"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19 Podanie</a:t>
            </a:r>
            <a:r>
              <a:rPr lang="sk-SK" b="1" dirty="0" smtClean="0"/>
              <a:t/>
            </a:r>
            <a:br>
              <a:rPr lang="sk-SK" b="1" dirty="0" smtClean="0"/>
            </a:br>
            <a:endParaRPr lang="sk-SK" dirty="0"/>
          </a:p>
        </p:txBody>
      </p:sp>
      <p:sp>
        <p:nvSpPr>
          <p:cNvPr id="3" name="Zástupný symbol obsahu 2"/>
          <p:cNvSpPr>
            <a:spLocks noGrp="1"/>
          </p:cNvSpPr>
          <p:nvPr>
            <p:ph idx="1"/>
          </p:nvPr>
        </p:nvSpPr>
        <p:spPr>
          <a:xfrm>
            <a:off x="1435608" y="1214422"/>
            <a:ext cx="7498080" cy="5429288"/>
          </a:xfrm>
        </p:spPr>
        <p:txBody>
          <a:bodyPr>
            <a:normAutofit fontScale="55000" lnSpcReduction="20000"/>
          </a:bodyPr>
          <a:lstStyle/>
          <a:p>
            <a:r>
              <a:rPr lang="sk-SK" dirty="0" smtClean="0"/>
              <a:t>(</a:t>
            </a:r>
            <a:r>
              <a:rPr lang="sk-SK" dirty="0" smtClean="0"/>
              <a:t>1) Podanie možno urobiť písomne alebo ústne do zápisnice, alebo elektronickými prostriedkami podpísané zaručeným elektronickým podpisom podľa osobitného zákona. Možno ho urobiť aj telegraficky alebo telefaxom; také podanie obsahujúce návrh vo veci treba písomne alebo ústne do zápisnice doplniť najneskôr do troch dní.</a:t>
            </a:r>
            <a:br>
              <a:rPr lang="sk-SK" dirty="0" smtClean="0"/>
            </a:br>
            <a:endParaRPr lang="sk-SK" dirty="0" smtClean="0"/>
          </a:p>
          <a:p>
            <a:r>
              <a:rPr lang="sk-SK" dirty="0" smtClean="0"/>
              <a:t>(</a:t>
            </a:r>
            <a:r>
              <a:rPr lang="sk-SK" dirty="0" smtClean="0"/>
              <a:t>2) Podanie sa posudzuje podľa jeho obsahu. Z podania musí byť zrejmé, kto ho podáva, akej veci sa týka a čo sa navrhuje. Osobitné právne predpisy môžu ustanoviť jeho ďalšie náležitosti.</a:t>
            </a:r>
            <a:br>
              <a:rPr lang="sk-SK" dirty="0" smtClean="0"/>
            </a:br>
            <a:endParaRPr lang="sk-SK" dirty="0" smtClean="0"/>
          </a:p>
          <a:p>
            <a:r>
              <a:rPr lang="sk-SK" dirty="0" smtClean="0"/>
              <a:t>(</a:t>
            </a:r>
            <a:r>
              <a:rPr lang="sk-SK" dirty="0" smtClean="0"/>
              <a:t>3) Pokiaľ podanie nemá predpísané náležitosti, správny orgán pomôže účastníkovi konania nedostatky odstrániť, prípadne ho vyzve, aby ich v určenej lehote odstránil; súčasne ho poučí, že inak konanie zastaví.</a:t>
            </a:r>
            <a:br>
              <a:rPr lang="sk-SK" dirty="0" smtClean="0"/>
            </a:br>
            <a:endParaRPr lang="sk-SK" dirty="0" smtClean="0"/>
          </a:p>
          <a:p>
            <a:r>
              <a:rPr lang="sk-SK" dirty="0" smtClean="0"/>
              <a:t>(</a:t>
            </a:r>
            <a:r>
              <a:rPr lang="sk-SK" dirty="0" smtClean="0"/>
              <a:t>4) Podanie sa podáva na vecne a miestne príslušnom orgáne (§ 5 až 7).</a:t>
            </a:r>
            <a:br>
              <a:rPr lang="sk-SK" dirty="0" smtClean="0"/>
            </a:br>
            <a:endParaRPr lang="sk-SK" dirty="0" smtClean="0"/>
          </a:p>
          <a:p>
            <a:r>
              <a:rPr lang="sk-SK" dirty="0" smtClean="0"/>
              <a:t>(</a:t>
            </a:r>
            <a:r>
              <a:rPr lang="sk-SK" dirty="0" smtClean="0"/>
              <a:t>5) Na žiadosť účastníka konania musí sa prijatie podania potvrdiť.</a:t>
            </a:r>
            <a:endParaRPr lang="sk-SK"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a:bodyPr>
          <a:lstStyle/>
          <a:p>
            <a:pPr algn="ctr"/>
            <a:r>
              <a:rPr lang="sk-SK" b="1" dirty="0" smtClean="0"/>
              <a:t>§ </a:t>
            </a:r>
            <a:r>
              <a:rPr lang="sk-SK" b="1" dirty="0" smtClean="0"/>
              <a:t>49 Lehota </a:t>
            </a:r>
            <a:r>
              <a:rPr lang="sk-SK" b="1" dirty="0" smtClean="0"/>
              <a:t>pre </a:t>
            </a:r>
            <a:r>
              <a:rPr lang="sk-SK" b="1" dirty="0" smtClean="0"/>
              <a:t>rozhodnutie</a:t>
            </a:r>
            <a:endParaRPr lang="sk-SK" dirty="0"/>
          </a:p>
        </p:txBody>
      </p:sp>
      <p:sp>
        <p:nvSpPr>
          <p:cNvPr id="3" name="Zástupný symbol obsahu 2"/>
          <p:cNvSpPr>
            <a:spLocks noGrp="1"/>
          </p:cNvSpPr>
          <p:nvPr>
            <p:ph idx="1"/>
          </p:nvPr>
        </p:nvSpPr>
        <p:spPr/>
        <p:txBody>
          <a:bodyPr>
            <a:normAutofit/>
          </a:bodyPr>
          <a:lstStyle/>
          <a:p>
            <a:r>
              <a:rPr lang="sk-SK" sz="2000" dirty="0" smtClean="0"/>
              <a:t>(</a:t>
            </a:r>
            <a:r>
              <a:rPr lang="sk-SK" sz="2000" dirty="0" smtClean="0"/>
              <a:t>1) V jednoduchých veciach, najmä ak možno rozhodnúť na podklade dokladov predložených účastníkom konania, správny orgán rozhodne bezodkladne.</a:t>
            </a:r>
            <a:br>
              <a:rPr lang="sk-SK" sz="2000" dirty="0" smtClean="0"/>
            </a:br>
            <a:endParaRPr lang="sk-SK" sz="2000" dirty="0" smtClean="0"/>
          </a:p>
          <a:p>
            <a:r>
              <a:rPr lang="sk-SK" sz="2000" dirty="0" smtClean="0"/>
              <a:t>(</a:t>
            </a:r>
            <a:r>
              <a:rPr lang="sk-SK" sz="2000" dirty="0" smtClean="0"/>
              <a:t>2) V ostatných prípadoch, ak osobitný zákon neustanovuje inak, je správny orgán povinný rozhodnúť vo veci do 30 dní od začatia konania; vo zvlášť zložitých prípadoch rozhodne najneskôr do 60 dní; ak nemožno vzhľadom na povahu veci rozhodnúť ani v tejto lehote, môže ju primerane predĺžiť odvolací orgán (orgán príslušný rozhodnúť o rozklade). Ak správny orgán nemôže rozhodnúť do 30, prípadne do 60 dní, je povinný o tom účastníka konania s uvedením dôvodov upovedomiť.</a:t>
            </a:r>
            <a:endParaRPr lang="sk-SK"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50 Opatrenia </a:t>
            </a:r>
            <a:r>
              <a:rPr lang="sk-SK" b="1" dirty="0" smtClean="0"/>
              <a:t>proti </a:t>
            </a:r>
            <a:r>
              <a:rPr lang="sk-SK" b="1" dirty="0" smtClean="0"/>
              <a:t>nečinnosti</a:t>
            </a:r>
            <a:endParaRPr lang="sk-SK" dirty="0"/>
          </a:p>
        </p:txBody>
      </p:sp>
      <p:sp>
        <p:nvSpPr>
          <p:cNvPr id="3" name="Zástupný symbol obsahu 2"/>
          <p:cNvSpPr>
            <a:spLocks noGrp="1"/>
          </p:cNvSpPr>
          <p:nvPr>
            <p:ph idx="1"/>
          </p:nvPr>
        </p:nvSpPr>
        <p:spPr/>
        <p:txBody>
          <a:bodyPr>
            <a:normAutofit/>
          </a:bodyPr>
          <a:lstStyle/>
          <a:p>
            <a:r>
              <a:rPr lang="sk-SK" sz="2000" dirty="0" smtClean="0"/>
              <a:t>Ak </a:t>
            </a:r>
            <a:r>
              <a:rPr lang="sk-SK" sz="2000" dirty="0" smtClean="0"/>
              <a:t>to dovoľuje povaha veci a ak nápravu nemožno dosiahnuť inak, správny orgán, ktorý by bol inak oprávnený rozhodnúť o odvolaní, sám vo veci rozhodne, pokiaľ správny orgán príslušný na rozhodnutie nezačal konanie, hoci je na to povinný alebo pokiaľ nerozhodol v lehote ustanovenej v § 49 ods. 2.</a:t>
            </a:r>
            <a:br>
              <a:rPr lang="sk-SK" sz="2000" dirty="0" smtClean="0"/>
            </a:br>
            <a:endParaRPr lang="sk-SK"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51 Oznámenie rozhodnutia</a:t>
            </a:r>
            <a:endParaRPr lang="sk-SK" dirty="0"/>
          </a:p>
        </p:txBody>
      </p:sp>
      <p:sp>
        <p:nvSpPr>
          <p:cNvPr id="3" name="Zástupný symbol obsahu 2"/>
          <p:cNvSpPr>
            <a:spLocks noGrp="1"/>
          </p:cNvSpPr>
          <p:nvPr>
            <p:ph idx="1"/>
          </p:nvPr>
        </p:nvSpPr>
        <p:spPr/>
        <p:txBody>
          <a:bodyPr>
            <a:normAutofit fontScale="62500" lnSpcReduction="20000"/>
          </a:bodyPr>
          <a:lstStyle/>
          <a:p>
            <a:r>
              <a:rPr lang="sk-SK" dirty="0" smtClean="0"/>
              <a:t>(</a:t>
            </a:r>
            <a:r>
              <a:rPr lang="sk-SK" dirty="0" smtClean="0"/>
              <a:t>1) Rozhodnutie sa účastníkovi konania oznamuje doručením písomného vyhotovenia tohto rozhodnutia, ak zákon neustanovuje inak. Deň doručenia rozhodnutia je dňom jeho oznámenia.</a:t>
            </a:r>
            <a:br>
              <a:rPr lang="sk-SK" dirty="0" smtClean="0"/>
            </a:br>
            <a:endParaRPr lang="sk-SK" dirty="0" smtClean="0"/>
          </a:p>
          <a:p>
            <a:r>
              <a:rPr lang="sk-SK" dirty="0" smtClean="0"/>
              <a:t>(</a:t>
            </a:r>
            <a:r>
              <a:rPr lang="sk-SK" dirty="0" smtClean="0"/>
              <a:t>2) Účastníkovi konania, ktorý je prítomný, môže sa rozhodnutie oznámiť ústnym vyhlásením; deň ústneho vyhlásenia rozhodnutia je dňom oznámenia rozhodnutia len vtedy, pokiaľ sa prítomný účastník konania vzdal nároku na doručenie písomného vyhotovenia rozhodnutia.</a:t>
            </a:r>
            <a:br>
              <a:rPr lang="sk-SK" dirty="0" smtClean="0"/>
            </a:br>
            <a:endParaRPr lang="sk-SK" dirty="0" smtClean="0"/>
          </a:p>
          <a:p>
            <a:r>
              <a:rPr lang="sk-SK" dirty="0" smtClean="0"/>
              <a:t>(</a:t>
            </a:r>
            <a:r>
              <a:rPr lang="sk-SK" dirty="0" smtClean="0"/>
              <a:t>3) Ak sa namiesto doručenia písomného vyhotovenia rozhodnutia vydáva osobitný doklad, je dňom oznámenia rozhodnutia deň prevzatia dokladu. Ak sa namiesto doručenia písomného vyhotovenia rozhodnutia poskytuje plnenie, je dňom oznámenia rozhodnutia deň prijatia prvého poskytnutého plnenia.</a:t>
            </a:r>
            <a:endParaRPr lang="sk-SK"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785786" y="274638"/>
            <a:ext cx="8572560" cy="1143000"/>
          </a:xfrm>
        </p:spPr>
        <p:txBody>
          <a:bodyPr>
            <a:noAutofit/>
          </a:bodyPr>
          <a:lstStyle/>
          <a:p>
            <a:pPr algn="ctr"/>
            <a:r>
              <a:rPr lang="sk-SK" sz="3700" b="1" dirty="0" smtClean="0"/>
              <a:t>§ </a:t>
            </a:r>
            <a:r>
              <a:rPr lang="sk-SK" sz="3700" b="1" dirty="0" smtClean="0"/>
              <a:t>52 Právoplatnosť </a:t>
            </a:r>
            <a:r>
              <a:rPr lang="sk-SK" sz="3700" b="1" dirty="0" smtClean="0"/>
              <a:t>a vykonateľnosť </a:t>
            </a:r>
            <a:r>
              <a:rPr lang="sk-SK" sz="3700" b="1" dirty="0" smtClean="0"/>
              <a:t>rozhodnutia</a:t>
            </a:r>
            <a:endParaRPr lang="sk-SK" sz="3700" dirty="0"/>
          </a:p>
        </p:txBody>
      </p:sp>
      <p:sp>
        <p:nvSpPr>
          <p:cNvPr id="3" name="Zástupný symbol obsahu 2"/>
          <p:cNvSpPr>
            <a:spLocks noGrp="1"/>
          </p:cNvSpPr>
          <p:nvPr>
            <p:ph idx="1"/>
          </p:nvPr>
        </p:nvSpPr>
        <p:spPr>
          <a:xfrm>
            <a:off x="1435608" y="1714488"/>
            <a:ext cx="7498080" cy="4533912"/>
          </a:xfrm>
        </p:spPr>
        <p:txBody>
          <a:bodyPr>
            <a:normAutofit/>
          </a:bodyPr>
          <a:lstStyle/>
          <a:p>
            <a:r>
              <a:rPr lang="sk-SK" sz="2000" dirty="0" smtClean="0"/>
              <a:t>(</a:t>
            </a:r>
            <a:r>
              <a:rPr lang="sk-SK" sz="2000" dirty="0" smtClean="0"/>
              <a:t>1) Rozhodnutie, proti ktorému sa nemožno odvolať (podať rozklad), je právoplatné.</a:t>
            </a:r>
            <a:br>
              <a:rPr lang="sk-SK" sz="2000" dirty="0" smtClean="0"/>
            </a:br>
            <a:endParaRPr lang="sk-SK" sz="2000" dirty="0" smtClean="0"/>
          </a:p>
          <a:p>
            <a:r>
              <a:rPr lang="sk-SK" sz="2000" dirty="0" smtClean="0"/>
              <a:t>(</a:t>
            </a:r>
            <a:r>
              <a:rPr lang="sk-SK" sz="2000" dirty="0" smtClean="0"/>
              <a:t>2) Rozhodnutie je vykonateľné, ak sa proti nemu nemožno odvolať (podať rozklad) alebo ak odvolanie (rozklad) nemá odkladný účinok.</a:t>
            </a:r>
            <a:br>
              <a:rPr lang="sk-SK" sz="2000" dirty="0" smtClean="0"/>
            </a:br>
            <a:endParaRPr lang="sk-SK"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428728" y="1214422"/>
            <a:ext cx="7498080" cy="1143000"/>
          </a:xfrm>
        </p:spPr>
        <p:txBody>
          <a:bodyPr>
            <a:normAutofit fontScale="90000"/>
          </a:bodyPr>
          <a:lstStyle/>
          <a:p>
            <a:r>
              <a:rPr lang="sk-SK" dirty="0" smtClean="0"/>
              <a:t/>
            </a:r>
            <a:br>
              <a:rPr lang="sk-SK" dirty="0" smtClean="0"/>
            </a:br>
            <a:r>
              <a:rPr lang="sk-SK" dirty="0" smtClean="0"/>
              <a:t/>
            </a:r>
            <a:br>
              <a:rPr lang="sk-SK" dirty="0" smtClean="0"/>
            </a:br>
            <a:r>
              <a:rPr lang="sk-SK" dirty="0" smtClean="0"/>
              <a:t/>
            </a:r>
            <a:br>
              <a:rPr lang="sk-SK" dirty="0" smtClean="0"/>
            </a:br>
            <a:r>
              <a:rPr lang="sk-SK" dirty="0" smtClean="0"/>
              <a:t>Ďakujem za pozornosť</a:t>
            </a:r>
            <a:endParaRPr lang="sk-SK" dirty="0"/>
          </a:p>
        </p:txBody>
      </p:sp>
      <p:pic>
        <p:nvPicPr>
          <p:cNvPr id="3076" name="Picture 4" descr="http://www.exekutorskyurad.com/images/ok_hammer2.jpg"/>
          <p:cNvPicPr>
            <a:picLocks noChangeAspect="1" noChangeArrowheads="1"/>
          </p:cNvPicPr>
          <p:nvPr/>
        </p:nvPicPr>
        <p:blipFill>
          <a:blip r:embed="rId2"/>
          <a:srcRect/>
          <a:stretch>
            <a:fillRect/>
          </a:stretch>
        </p:blipFill>
        <p:spPr bwMode="auto">
          <a:xfrm>
            <a:off x="6072198" y="3286124"/>
            <a:ext cx="2071702" cy="116768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20 Postúpenie</a:t>
            </a:r>
            <a:r>
              <a:rPr lang="sk-SK" b="1" dirty="0" smtClean="0"/>
              <a:t/>
            </a:r>
            <a:br>
              <a:rPr lang="sk-SK" b="1" dirty="0" smtClean="0"/>
            </a:br>
            <a:endParaRPr lang="sk-SK" dirty="0"/>
          </a:p>
        </p:txBody>
      </p:sp>
      <p:sp>
        <p:nvSpPr>
          <p:cNvPr id="3" name="Zástupný symbol obsahu 2"/>
          <p:cNvSpPr>
            <a:spLocks noGrp="1"/>
          </p:cNvSpPr>
          <p:nvPr>
            <p:ph idx="1"/>
          </p:nvPr>
        </p:nvSpPr>
        <p:spPr>
          <a:xfrm>
            <a:off x="1428728" y="2057400"/>
            <a:ext cx="7498080" cy="4800600"/>
          </a:xfrm>
        </p:spPr>
        <p:txBody>
          <a:bodyPr>
            <a:normAutofit/>
          </a:bodyPr>
          <a:lstStyle/>
          <a:p>
            <a:r>
              <a:rPr lang="sk-SK" sz="2000" dirty="0" smtClean="0"/>
              <a:t>Ak </a:t>
            </a:r>
            <a:r>
              <a:rPr lang="sk-SK" sz="2000" dirty="0" smtClean="0"/>
              <a:t>správny orgán nie je príslušný na rozhodnutie, je povinný podanie bez meškania postúpiť príslušnému správnemu orgánu a upovedomiť o tom účastníka konania. Ak je nebezpečenstvo z omeškania, správny orgán urobí nevyhnutné úkony, najmä na odvrátenie hroziacej škody.</a:t>
            </a:r>
            <a:endParaRPr lang="sk-SK"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21 Ústne </a:t>
            </a:r>
            <a:r>
              <a:rPr lang="sk-SK" b="1" dirty="0" smtClean="0"/>
              <a:t>pojednávanie</a:t>
            </a:r>
            <a:br>
              <a:rPr lang="sk-SK" b="1" dirty="0" smtClean="0"/>
            </a:br>
            <a:endParaRPr lang="sk-SK" dirty="0"/>
          </a:p>
        </p:txBody>
      </p:sp>
      <p:sp>
        <p:nvSpPr>
          <p:cNvPr id="3" name="Zástupný symbol obsahu 2"/>
          <p:cNvSpPr>
            <a:spLocks noGrp="1"/>
          </p:cNvSpPr>
          <p:nvPr>
            <p:ph idx="1"/>
          </p:nvPr>
        </p:nvSpPr>
        <p:spPr/>
        <p:txBody>
          <a:bodyPr>
            <a:normAutofit fontScale="62500" lnSpcReduction="20000"/>
          </a:bodyPr>
          <a:lstStyle/>
          <a:p>
            <a:r>
              <a:rPr lang="sk-SK" dirty="0" smtClean="0"/>
              <a:t>(</a:t>
            </a:r>
            <a:r>
              <a:rPr lang="sk-SK" dirty="0" smtClean="0"/>
              <a:t>1) Správny orgán nariadi ústne pojednávanie, ak to vyžaduje povaha veci, najmä ak sa tým prispeje k jej objasneniu, alebo ak to ustanovuje osobitný zákon. Ak sa má pri ústnom pojednávaní uskutočniť ohliadka, uskutočňuje sa ústne pojednávanie spravidla na mieste ohliadky.</a:t>
            </a:r>
            <a:br>
              <a:rPr lang="sk-SK" dirty="0" smtClean="0"/>
            </a:br>
            <a:endParaRPr lang="sk-SK" dirty="0" smtClean="0"/>
          </a:p>
          <a:p>
            <a:r>
              <a:rPr lang="sk-SK" dirty="0" smtClean="0"/>
              <a:t>(</a:t>
            </a:r>
            <a:r>
              <a:rPr lang="sk-SK" dirty="0" smtClean="0"/>
              <a:t>2) Na ústne pojednávanie správny orgán prizve všetkých účastníkov konania a požiada ich, aby pri ústnom pojednávaní uplatnili svoje pripomienky a námety. Osobitné zákony ustanovia, v ktorých prípadoch sa na neskôr uplatnené pripomienky a námietky neprihliada; na túto skutočnosť musia byť účastníci konania výslovne upozornení.</a:t>
            </a:r>
            <a:br>
              <a:rPr lang="sk-SK" dirty="0" smtClean="0"/>
            </a:br>
            <a:r>
              <a:rPr lang="sk-SK" dirty="0" smtClean="0"/>
              <a:t/>
            </a:r>
            <a:br>
              <a:rPr lang="sk-SK" dirty="0" smtClean="0"/>
            </a:br>
            <a:endParaRPr lang="sk-SK" dirty="0" smtClean="0"/>
          </a:p>
          <a:p>
            <a:r>
              <a:rPr lang="sk-SK" dirty="0" smtClean="0"/>
              <a:t>3</a:t>
            </a:r>
            <a:r>
              <a:rPr lang="sk-SK" dirty="0" smtClean="0"/>
              <a:t>) Ústne pojednávanie je neverejné, pokiaľ osobitný zákon alebo správny orgán neustanovia inak.</a:t>
            </a:r>
            <a:endParaRPr lang="sk-SK"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22 Zápisnica</a:t>
            </a:r>
            <a:r>
              <a:rPr lang="sk-SK" b="1" dirty="0" smtClean="0"/>
              <a:t/>
            </a:r>
            <a:br>
              <a:rPr lang="sk-SK" b="1" dirty="0" smtClean="0"/>
            </a:br>
            <a:endParaRPr lang="sk-SK" dirty="0"/>
          </a:p>
        </p:txBody>
      </p:sp>
      <p:sp>
        <p:nvSpPr>
          <p:cNvPr id="3" name="Zástupný symbol obsahu 2"/>
          <p:cNvSpPr>
            <a:spLocks noGrp="1"/>
          </p:cNvSpPr>
          <p:nvPr>
            <p:ph idx="1"/>
          </p:nvPr>
        </p:nvSpPr>
        <p:spPr/>
        <p:txBody>
          <a:bodyPr>
            <a:normAutofit fontScale="62500" lnSpcReduction="20000"/>
          </a:bodyPr>
          <a:lstStyle/>
          <a:p>
            <a:r>
              <a:rPr lang="sk-SK" dirty="0" smtClean="0"/>
              <a:t>(</a:t>
            </a:r>
            <a:r>
              <a:rPr lang="sk-SK" dirty="0" smtClean="0"/>
              <a:t>1) O ústnych podaniach a o dôležitých úkonoch v konaní, najmä o vykonaných dôkazoch, o vyjadreniach účastníkov konania, o ústnom pojednávaní a o hlasovaní správny orgán spíše zápisnicu.</a:t>
            </a:r>
            <a:br>
              <a:rPr lang="sk-SK" dirty="0" smtClean="0"/>
            </a:br>
            <a:endParaRPr lang="sk-SK" dirty="0" smtClean="0"/>
          </a:p>
          <a:p>
            <a:r>
              <a:rPr lang="sk-SK" dirty="0" smtClean="0"/>
              <a:t>(</a:t>
            </a:r>
            <a:r>
              <a:rPr lang="sk-SK" dirty="0" smtClean="0"/>
              <a:t>2) Zo zápisnice musí byť najmä zrejmé, kto, kde a kedy konanie uskutočňoval, predmet konania, ktoré osoby sa na ňom zúčastnili, ako konanie prebiehalo, aké návrhy boli podané a aké opatrenia sa prijali; v zápisnici o hlasovaní sa uvedie aj výrok rozhodnutia a výsledok hlasovania.</a:t>
            </a:r>
            <a:br>
              <a:rPr lang="sk-SK" dirty="0" smtClean="0"/>
            </a:br>
            <a:endParaRPr lang="sk-SK" dirty="0" smtClean="0"/>
          </a:p>
          <a:p>
            <a:r>
              <a:rPr lang="sk-SK" dirty="0" smtClean="0"/>
              <a:t>(</a:t>
            </a:r>
            <a:r>
              <a:rPr lang="sk-SK" dirty="0" smtClean="0"/>
              <a:t>3) Zápisnicu podpisujú po prečítaní všetky osoby, ktoré sa na konaní zúčastnili, a zamestnanec (člen) správneho orgánu uskutočňujúceho konanie, zápisnicu o hlasovaní všetci prítomní členovia správneho orgánu. Odopretie podpisu, dôvody tohto odopretia a námietky proti obsahu zápisnice sa v nej zaznamenajú.</a:t>
            </a:r>
            <a:endParaRPr lang="sk-SK"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normAutofit fontScale="90000"/>
          </a:bodyPr>
          <a:lstStyle/>
          <a:p>
            <a:pPr algn="ctr"/>
            <a:r>
              <a:rPr lang="sk-SK" b="1" dirty="0" smtClean="0"/>
              <a:t>§ </a:t>
            </a:r>
            <a:r>
              <a:rPr lang="sk-SK" b="1" dirty="0" smtClean="0"/>
              <a:t>23 Nazeranie </a:t>
            </a:r>
            <a:r>
              <a:rPr lang="sk-SK" b="1" dirty="0" smtClean="0"/>
              <a:t>do spisov</a:t>
            </a:r>
            <a:br>
              <a:rPr lang="sk-SK" b="1" dirty="0" smtClean="0"/>
            </a:br>
            <a:endParaRPr lang="sk-SK" dirty="0"/>
          </a:p>
        </p:txBody>
      </p:sp>
      <p:sp>
        <p:nvSpPr>
          <p:cNvPr id="3" name="Zástupný symbol obsahu 2"/>
          <p:cNvSpPr>
            <a:spLocks noGrp="1"/>
          </p:cNvSpPr>
          <p:nvPr>
            <p:ph idx="1"/>
          </p:nvPr>
        </p:nvSpPr>
        <p:spPr>
          <a:xfrm>
            <a:off x="1435608" y="1447800"/>
            <a:ext cx="7498080" cy="5195910"/>
          </a:xfrm>
        </p:spPr>
        <p:txBody>
          <a:bodyPr>
            <a:normAutofit fontScale="55000" lnSpcReduction="20000"/>
          </a:bodyPr>
          <a:lstStyle/>
          <a:p>
            <a:r>
              <a:rPr lang="sk-SK" dirty="0" smtClean="0"/>
              <a:t>(</a:t>
            </a:r>
            <a:r>
              <a:rPr lang="sk-SK" dirty="0" smtClean="0"/>
              <a:t>1) Účastníci konania a ich zástupcovia a zúčastnené osoby majú právo nazerať do spisov, robiť si z nich výpisy, odpisy a dostať kópie spisov s výnimkou zápisníc o hlasovaní alebo dostať informáciu zo spisov s výnimkou zápisníc o hlasovaní iným spôsobom.</a:t>
            </a:r>
            <a:br>
              <a:rPr lang="sk-SK" dirty="0" smtClean="0"/>
            </a:br>
            <a:endParaRPr lang="sk-SK" dirty="0" smtClean="0"/>
          </a:p>
          <a:p>
            <a:r>
              <a:rPr lang="sk-SK" dirty="0" smtClean="0"/>
              <a:t>(</a:t>
            </a:r>
            <a:r>
              <a:rPr lang="sk-SK" dirty="0" smtClean="0"/>
              <a:t>2) Správny orgán môže povoliť nazrieť do spisov a urobiť si výpis, odpis, môže poskytnúť kópiu spisov alebo môže poskytnúť informáciu zo spisov iným spôsobom aj iným osobám, pokiaľ preukážu odôvodnenosť svojej požiadavky. Správny orgán je povinný umožniť nazerať do spisov verejnému ochrancovi práv v súvislosti s výkonom jeho pôsobnosti.</a:t>
            </a:r>
            <a:r>
              <a:rPr lang="sk-SK" baseline="30000" dirty="0" smtClean="0"/>
              <a:t>1)</a:t>
            </a:r>
            <a:r>
              <a:rPr lang="sk-SK" dirty="0" smtClean="0"/>
              <a:t/>
            </a:r>
            <a:br>
              <a:rPr lang="sk-SK" dirty="0" smtClean="0"/>
            </a:br>
            <a:endParaRPr lang="sk-SK" dirty="0" smtClean="0"/>
          </a:p>
          <a:p>
            <a:r>
              <a:rPr lang="sk-SK" dirty="0" smtClean="0"/>
              <a:t>(</a:t>
            </a:r>
            <a:r>
              <a:rPr lang="sk-SK" dirty="0" smtClean="0"/>
              <a:t>3) Správny orgán je povinný urobiť opatrenie, aby sa postupom podľa odsekov 1 a 2 nesprístupnila utajovaná skutočnosť, bankové tajomstvo, daňové tajomstvo, obchodné tajomstvo alebo neporušila zákonom uložená alebo uznaná povinnosť mlčanlivosti.</a:t>
            </a:r>
            <a:br>
              <a:rPr lang="sk-SK" dirty="0" smtClean="0"/>
            </a:br>
            <a:endParaRPr lang="sk-SK" dirty="0" smtClean="0"/>
          </a:p>
          <a:p>
            <a:r>
              <a:rPr lang="sk-SK" dirty="0" smtClean="0"/>
              <a:t>(</a:t>
            </a:r>
            <a:r>
              <a:rPr lang="sk-SK" dirty="0" smtClean="0"/>
              <a:t>4) Správny orgán poskytuje kópie spisov za úhradu materiálnych nákladov spojených so zhotovením kópií, zadovážením technických nosičov a s ich odoslaním.</a:t>
            </a:r>
            <a:endParaRPr lang="sk-SK"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142976" y="274638"/>
            <a:ext cx="8001024" cy="1143000"/>
          </a:xfrm>
        </p:spPr>
        <p:txBody>
          <a:bodyPr>
            <a:normAutofit fontScale="90000"/>
          </a:bodyPr>
          <a:lstStyle/>
          <a:p>
            <a:pPr algn="ctr"/>
            <a:r>
              <a:rPr lang="sk-SK" b="1" dirty="0" smtClean="0"/>
              <a:t>§ 24 Doručenie </a:t>
            </a:r>
            <a:r>
              <a:rPr lang="sk-SK" b="1" dirty="0" smtClean="0"/>
              <a:t>do vlastných </a:t>
            </a:r>
            <a:r>
              <a:rPr lang="sk-SK" b="1" dirty="0" smtClean="0"/>
              <a:t>rúk</a:t>
            </a:r>
            <a:r>
              <a:rPr lang="sk-SK" b="1" dirty="0" smtClean="0"/>
              <a:t/>
            </a:r>
            <a:br>
              <a:rPr lang="sk-SK" b="1" dirty="0" smtClean="0"/>
            </a:br>
            <a:endParaRPr lang="sk-SK" dirty="0"/>
          </a:p>
        </p:txBody>
      </p:sp>
      <p:sp>
        <p:nvSpPr>
          <p:cNvPr id="3" name="Zástupný symbol obsahu 2"/>
          <p:cNvSpPr>
            <a:spLocks noGrp="1"/>
          </p:cNvSpPr>
          <p:nvPr>
            <p:ph idx="1"/>
          </p:nvPr>
        </p:nvSpPr>
        <p:spPr>
          <a:xfrm>
            <a:off x="1142976" y="1000108"/>
            <a:ext cx="7858180" cy="5248292"/>
          </a:xfrm>
        </p:spPr>
        <p:txBody>
          <a:bodyPr>
            <a:noAutofit/>
          </a:bodyPr>
          <a:lstStyle/>
          <a:p>
            <a:r>
              <a:rPr lang="sk-SK" sz="1800" dirty="0" smtClean="0"/>
              <a:t>(</a:t>
            </a:r>
            <a:r>
              <a:rPr lang="sk-SK" sz="1800" dirty="0" smtClean="0"/>
              <a:t>1) Dôležité písomnosti, najmä rozhodnutia, sa doručujú do vlastných rúk adresátovi alebo osobe, ktorá sa preukáže jeho splnomocnením na preberanie zásielok.</a:t>
            </a:r>
            <a:br>
              <a:rPr lang="sk-SK" sz="1800" dirty="0" smtClean="0"/>
            </a:br>
            <a:endParaRPr lang="sk-SK" sz="1800" dirty="0" smtClean="0"/>
          </a:p>
          <a:p>
            <a:r>
              <a:rPr lang="sk-SK" sz="1800" dirty="0" smtClean="0"/>
              <a:t>(</a:t>
            </a:r>
            <a:r>
              <a:rPr lang="sk-SK" sz="1800" dirty="0" smtClean="0"/>
              <a:t>2) Ak nebol adresát písomnosti, ktorá sa má doručiť do vlastných rúk, zastihnutý, hoci sa v mieste doručenia zdržiava, doručovateľ ho vhodným spôsobom upovedomí, že písomnosť príde znovu doručiť v určený deň a hodinu. Ak nový pokus o doručenie zostane bezvýsledný, doručovateľ uloží písomnosť na pošte a adresáta o tom vhodným spôsobom upovedomí. Ak si adresát nevyzdvihne písomnosť do troch dní od uloženia, posledný deň tejto lehoty sa považuje za deň doručenia, aj keď sa adresát o uložení nedozvedel.</a:t>
            </a:r>
            <a:br>
              <a:rPr lang="sk-SK" sz="1800" dirty="0" smtClean="0"/>
            </a:br>
            <a:endParaRPr lang="sk-SK" sz="1800" dirty="0" smtClean="0"/>
          </a:p>
          <a:p>
            <a:r>
              <a:rPr lang="sk-SK" sz="1800" dirty="0" smtClean="0"/>
              <a:t>(</a:t>
            </a:r>
            <a:r>
              <a:rPr lang="sk-SK" sz="1800" dirty="0" smtClean="0"/>
              <a:t>3) Ak adresát bezdôvodne odoprel písomnosť prijať, je doručená dňom, keď sa jej prijatie odoprelo; na to musí doručovateľ adresáta upozorniť.</a:t>
            </a:r>
            <a:br>
              <a:rPr lang="sk-SK" sz="1800" dirty="0" smtClean="0"/>
            </a:br>
            <a:endParaRPr lang="sk-SK" sz="1800" dirty="0" smtClean="0"/>
          </a:p>
          <a:p>
            <a:r>
              <a:rPr lang="sk-SK" sz="1800" dirty="0" smtClean="0"/>
              <a:t>(</a:t>
            </a:r>
            <a:r>
              <a:rPr lang="sk-SK" sz="1800" dirty="0" smtClean="0"/>
              <a:t>4) Ak má účastník konania, ktorý sa zdržiava v cudzine alebo tam má sídlo, opatrovníka alebo zástupcu v tuzemsku, doručí sa písomnosť tomuto opatrovníkovi alebo zástupcovi.</a:t>
            </a:r>
            <a:br>
              <a:rPr lang="sk-SK" sz="1800" dirty="0" smtClean="0"/>
            </a:br>
            <a:endParaRPr lang="sk-SK"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novrat">
  <a:themeElements>
    <a:clrScheme name="Slnovrat">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lnovra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lnovrat">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65</TotalTime>
  <Words>1424</Words>
  <Application>Microsoft Office PowerPoint</Application>
  <PresentationFormat>Prezentácia na obrazovke (4:3)</PresentationFormat>
  <Paragraphs>167</Paragraphs>
  <Slides>44</Slides>
  <Notes>0</Notes>
  <HiddenSlides>0</HiddenSlides>
  <MMClips>0</MMClips>
  <ScaleCrop>false</ScaleCrop>
  <HeadingPairs>
    <vt:vector size="4" baseType="variant">
      <vt:variant>
        <vt:lpstr>Motív</vt:lpstr>
      </vt:variant>
      <vt:variant>
        <vt:i4>1</vt:i4>
      </vt:variant>
      <vt:variant>
        <vt:lpstr>Nadpisy snímok</vt:lpstr>
      </vt:variant>
      <vt:variant>
        <vt:i4>44</vt:i4>
      </vt:variant>
    </vt:vector>
  </HeadingPairs>
  <TitlesOfParts>
    <vt:vector size="45" baseType="lpstr">
      <vt:lpstr>Slnovrat</vt:lpstr>
      <vt:lpstr>PROCES SPRÁVNEHO KONANIA</vt:lpstr>
      <vt:lpstr>Tretia časť          PRIEBEH KONANIA  Oddiel 1 Všeobecné ustanovenia </vt:lpstr>
      <vt:lpstr>§ 18 Začatie konania </vt:lpstr>
      <vt:lpstr>§ 19 Podanie </vt:lpstr>
      <vt:lpstr>§ 20 Postúpenie </vt:lpstr>
      <vt:lpstr>§ 21 Ústne pojednávanie </vt:lpstr>
      <vt:lpstr>§ 22 Zápisnica </vt:lpstr>
      <vt:lpstr>§ 23 Nazeranie do spisov </vt:lpstr>
      <vt:lpstr>§ 24 Doručenie do vlastných rúk </vt:lpstr>
      <vt:lpstr>§ 25 </vt:lpstr>
      <vt:lpstr>Snímka 11</vt:lpstr>
      <vt:lpstr>§ 26 Doručenie verejnou vyhláškou </vt:lpstr>
      <vt:lpstr>§ 27 Lehoty</vt:lpstr>
      <vt:lpstr>§ 28</vt:lpstr>
      <vt:lpstr>§ 29 Prerušenie konania </vt:lpstr>
      <vt:lpstr>§ 30 Zastavenie konania </vt:lpstr>
      <vt:lpstr>Snímka 17</vt:lpstr>
      <vt:lpstr>§ 31 Trovy konania</vt:lpstr>
      <vt:lpstr>Tretia časť          PRIEBEH KONANIA  Oddiel 2 Zisťovanie podkladov pre rozhodnutie </vt:lpstr>
      <vt:lpstr>§ 32  Podklad rozhodnutia</vt:lpstr>
      <vt:lpstr>§ 33</vt:lpstr>
      <vt:lpstr>§ 34 Dokazovanie</vt:lpstr>
      <vt:lpstr>§ 35 Svedkovia</vt:lpstr>
      <vt:lpstr>§ 36 Znalci</vt:lpstr>
      <vt:lpstr>§ 37 Listiny</vt:lpstr>
      <vt:lpstr>§ 38 Ohliadka</vt:lpstr>
      <vt:lpstr>§ 39 Čestné vyhlásenie</vt:lpstr>
      <vt:lpstr>§ 40 Predbežné otázky</vt:lpstr>
      <vt:lpstr>           PRIEBEH KONANIA  Oddiel 3 Zabezpečenie priebehu a účelu konania  </vt:lpstr>
      <vt:lpstr>§ 41 Predvolanie</vt:lpstr>
      <vt:lpstr>§ 42 Predvedenie</vt:lpstr>
      <vt:lpstr>§ 43 Predbežné opatrenia </vt:lpstr>
      <vt:lpstr>§ 44 Dožiadanie</vt:lpstr>
      <vt:lpstr>§ 45 Poriadkové opatrenia</vt:lpstr>
      <vt:lpstr>Tretia časť           PRIEBEH KONANIA  Oddiel 4 Rozhodnutie  </vt:lpstr>
      <vt:lpstr>§ 46</vt:lpstr>
      <vt:lpstr>§ 47 Náležitosti rozhodnutia</vt:lpstr>
      <vt:lpstr>Snímka 38</vt:lpstr>
      <vt:lpstr>§ 48 Zmier</vt:lpstr>
      <vt:lpstr>§ 49 Lehota pre rozhodnutie</vt:lpstr>
      <vt:lpstr>§ 50 Opatrenia proti nečinnosti</vt:lpstr>
      <vt:lpstr>§ 51 Oznámenie rozhodnutia</vt:lpstr>
      <vt:lpstr>§ 52 Právoplatnosť a vykonateľnosť rozhodnutia</vt:lpstr>
      <vt:lpstr>   Ďakujem za pozornosť</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 SPRÁVNEHO KONANIA</dc:title>
  <dc:creator>Marek</dc:creator>
  <cp:lastModifiedBy>Marek</cp:lastModifiedBy>
  <cp:revision>7</cp:revision>
  <dcterms:created xsi:type="dcterms:W3CDTF">2010-10-26T15:09:52Z</dcterms:created>
  <dcterms:modified xsi:type="dcterms:W3CDTF">2010-10-26T16:15:04Z</dcterms:modified>
</cp:coreProperties>
</file>