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D20D-D2C8-43E2-AF9D-328D0442FCEA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1ADD-7687-4B01-9A57-D75A5435D4E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01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1ADD-7687-4B01-9A57-D75A5435D4E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324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C77479-7B47-48FE-8A5F-3DF2DEA9DE7D}" type="datetimeFigureOut">
              <a:rPr lang="sk-SK" smtClean="0"/>
              <a:t>9. 11. 2014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CD97C-A6E6-494E-81DC-4B100F23A8A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Odmínovanie vlastných MiPo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oj. Rastislav Bodnár</a:t>
            </a:r>
          </a:p>
          <a:p>
            <a:r>
              <a:rPr lang="sk-SK" dirty="0" smtClean="0"/>
              <a:t>32MVO</a:t>
            </a:r>
          </a:p>
          <a:p>
            <a:r>
              <a:rPr lang="sk-SK" dirty="0" smtClean="0"/>
              <a:t>LS 2014/2015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70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Mínovými ukladačmi</a:t>
            </a:r>
            <a:endParaRPr lang="sk-SK" dirty="0"/>
          </a:p>
        </p:txBody>
      </p:sp>
      <p:pic>
        <p:nvPicPr>
          <p:cNvPr id="1026" name="Picture 2" descr="https://encrypted-tbn1.gstatic.com/images?q=tbn:ANd9GcQvRrjeuzDCiAkXKLG3SjVZCKJ2F1ifG74VA_oXXUSAuk8OYo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6412768"/>
            <a:ext cx="247464" cy="2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733256"/>
            <a:ext cx="176783" cy="35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63" y="5341389"/>
            <a:ext cx="15430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5"/>
          <p:cNvSpPr/>
          <p:nvPr/>
        </p:nvSpPr>
        <p:spPr>
          <a:xfrm>
            <a:off x="827584" y="1484784"/>
            <a:ext cx="432048" cy="288032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6" y="1132070"/>
            <a:ext cx="176783" cy="35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endCxn id="1028" idx="1"/>
          </p:cNvCxnSpPr>
          <p:nvPr/>
        </p:nvCxnSpPr>
        <p:spPr>
          <a:xfrm flipV="1">
            <a:off x="4515712" y="5557413"/>
            <a:ext cx="3394051" cy="979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27" idx="3"/>
          </p:cNvCxnSpPr>
          <p:nvPr/>
        </p:nvCxnSpPr>
        <p:spPr>
          <a:xfrm flipH="1" flipV="1">
            <a:off x="1436415" y="5910039"/>
            <a:ext cx="3079297" cy="626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8" idx="0"/>
            <a:endCxn id="10" idx="2"/>
          </p:cNvCxnSpPr>
          <p:nvPr/>
        </p:nvCxnSpPr>
        <p:spPr>
          <a:xfrm flipV="1">
            <a:off x="7986915" y="1485636"/>
            <a:ext cx="165543" cy="3855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1"/>
            <a:endCxn id="1027" idx="0"/>
          </p:cNvCxnSpPr>
          <p:nvPr/>
        </p:nvCxnSpPr>
        <p:spPr>
          <a:xfrm>
            <a:off x="1043608" y="1772509"/>
            <a:ext cx="304416" cy="39607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7257" y="6521733"/>
            <a:ext cx="79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HOB</a:t>
            </a:r>
            <a:endParaRPr lang="sk-SK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71442" y="5817232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POB-1</a:t>
            </a:r>
            <a:endParaRPr lang="sk-SK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05147" y="154572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POB-2</a:t>
            </a:r>
            <a:endParaRPr lang="sk-SK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148970" y="545625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POB-3</a:t>
            </a:r>
            <a:endParaRPr lang="sk-SK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240849" y="117035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POB-4</a:t>
            </a:r>
            <a:endParaRPr lang="sk-SK" sz="1200" dirty="0"/>
          </a:p>
        </p:txBody>
      </p:sp>
      <p:sp>
        <p:nvSpPr>
          <p:cNvPr id="22" name="Rectangle 21"/>
          <p:cNvSpPr/>
          <p:nvPr/>
        </p:nvSpPr>
        <p:spPr>
          <a:xfrm>
            <a:off x="1040039" y="2132856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/>
          <p:cNvSpPr/>
          <p:nvPr/>
        </p:nvSpPr>
        <p:spPr>
          <a:xfrm>
            <a:off x="1103855" y="3140968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Rectangle 29"/>
          <p:cNvSpPr/>
          <p:nvPr/>
        </p:nvSpPr>
        <p:spPr>
          <a:xfrm>
            <a:off x="1181743" y="4149080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Rectangle 30"/>
          <p:cNvSpPr/>
          <p:nvPr/>
        </p:nvSpPr>
        <p:spPr>
          <a:xfrm>
            <a:off x="1259631" y="5013176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Rectangle 31"/>
          <p:cNvSpPr/>
          <p:nvPr/>
        </p:nvSpPr>
        <p:spPr>
          <a:xfrm>
            <a:off x="8064066" y="1988840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Rectangle 32"/>
          <p:cNvSpPr/>
          <p:nvPr/>
        </p:nvSpPr>
        <p:spPr>
          <a:xfrm>
            <a:off x="7998647" y="2996952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Rectangle 33"/>
          <p:cNvSpPr/>
          <p:nvPr/>
        </p:nvSpPr>
        <p:spPr>
          <a:xfrm>
            <a:off x="8000613" y="4002586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Rectangle 34"/>
          <p:cNvSpPr/>
          <p:nvPr/>
        </p:nvSpPr>
        <p:spPr>
          <a:xfrm>
            <a:off x="7924690" y="4869160"/>
            <a:ext cx="15577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7" name="Straight Connector 36"/>
          <p:cNvCxnSpPr>
            <a:stCxn id="31" idx="3"/>
            <a:endCxn id="35" idx="1"/>
          </p:cNvCxnSpPr>
          <p:nvPr/>
        </p:nvCxnSpPr>
        <p:spPr>
          <a:xfrm flipV="1">
            <a:off x="1415408" y="4941168"/>
            <a:ext cx="65092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  <a:endCxn id="34" idx="1"/>
          </p:cNvCxnSpPr>
          <p:nvPr/>
        </p:nvCxnSpPr>
        <p:spPr>
          <a:xfrm flipV="1">
            <a:off x="1337520" y="4074594"/>
            <a:ext cx="6663093" cy="14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3"/>
            <a:endCxn id="33" idx="1"/>
          </p:cNvCxnSpPr>
          <p:nvPr/>
        </p:nvCxnSpPr>
        <p:spPr>
          <a:xfrm flipV="1">
            <a:off x="1259632" y="3068960"/>
            <a:ext cx="6739015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3"/>
            <a:endCxn id="32" idx="1"/>
          </p:cNvCxnSpPr>
          <p:nvPr/>
        </p:nvCxnSpPr>
        <p:spPr>
          <a:xfrm flipV="1">
            <a:off x="1195816" y="2060848"/>
            <a:ext cx="686825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679197" y="3140968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7" name="Oval 56"/>
          <p:cNvSpPr/>
          <p:nvPr/>
        </p:nvSpPr>
        <p:spPr>
          <a:xfrm>
            <a:off x="2411760" y="3140968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8" name="Oval 57"/>
          <p:cNvSpPr/>
          <p:nvPr/>
        </p:nvSpPr>
        <p:spPr>
          <a:xfrm>
            <a:off x="3203848" y="3138490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Oval 58"/>
          <p:cNvSpPr/>
          <p:nvPr/>
        </p:nvSpPr>
        <p:spPr>
          <a:xfrm>
            <a:off x="3995936" y="3121264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Oval 59"/>
          <p:cNvSpPr/>
          <p:nvPr/>
        </p:nvSpPr>
        <p:spPr>
          <a:xfrm>
            <a:off x="4832213" y="3121264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al 60"/>
          <p:cNvSpPr/>
          <p:nvPr/>
        </p:nvSpPr>
        <p:spPr>
          <a:xfrm>
            <a:off x="5774713" y="3081230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2" name="Oval 61"/>
          <p:cNvSpPr/>
          <p:nvPr/>
        </p:nvSpPr>
        <p:spPr>
          <a:xfrm>
            <a:off x="6618252" y="3066482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Oval 62"/>
          <p:cNvSpPr/>
          <p:nvPr/>
        </p:nvSpPr>
        <p:spPr>
          <a:xfrm>
            <a:off x="7308304" y="3036241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1" name="Oval 70"/>
          <p:cNvSpPr/>
          <p:nvPr/>
        </p:nvSpPr>
        <p:spPr>
          <a:xfrm>
            <a:off x="7425089" y="4024649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2" name="Oval 71"/>
          <p:cNvSpPr/>
          <p:nvPr/>
        </p:nvSpPr>
        <p:spPr>
          <a:xfrm>
            <a:off x="1889103" y="5013176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3" name="Oval 72"/>
          <p:cNvSpPr/>
          <p:nvPr/>
        </p:nvSpPr>
        <p:spPr>
          <a:xfrm>
            <a:off x="2760039" y="5013176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4" name="Oval 73"/>
          <p:cNvSpPr/>
          <p:nvPr/>
        </p:nvSpPr>
        <p:spPr>
          <a:xfrm>
            <a:off x="3671900" y="5010698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5" name="Oval 74"/>
          <p:cNvSpPr/>
          <p:nvPr/>
        </p:nvSpPr>
        <p:spPr>
          <a:xfrm>
            <a:off x="4604540" y="4938690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6" name="Oval 75"/>
          <p:cNvSpPr/>
          <p:nvPr/>
        </p:nvSpPr>
        <p:spPr>
          <a:xfrm>
            <a:off x="5468223" y="4941168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7" name="Oval 76"/>
          <p:cNvSpPr/>
          <p:nvPr/>
        </p:nvSpPr>
        <p:spPr>
          <a:xfrm>
            <a:off x="6300192" y="4908449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8" name="Oval 77"/>
          <p:cNvSpPr/>
          <p:nvPr/>
        </p:nvSpPr>
        <p:spPr>
          <a:xfrm>
            <a:off x="7209065" y="4908449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Oval 78"/>
          <p:cNvSpPr/>
          <p:nvPr/>
        </p:nvSpPr>
        <p:spPr>
          <a:xfrm>
            <a:off x="6624228" y="4033033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0" name="Oval 79"/>
          <p:cNvSpPr/>
          <p:nvPr/>
        </p:nvSpPr>
        <p:spPr>
          <a:xfrm>
            <a:off x="5761556" y="4034348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val 80"/>
          <p:cNvSpPr/>
          <p:nvPr/>
        </p:nvSpPr>
        <p:spPr>
          <a:xfrm>
            <a:off x="5015602" y="4026954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Oval 81"/>
          <p:cNvSpPr/>
          <p:nvPr/>
        </p:nvSpPr>
        <p:spPr>
          <a:xfrm>
            <a:off x="4103948" y="4074595"/>
            <a:ext cx="184927" cy="1487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Oval 82"/>
          <p:cNvSpPr/>
          <p:nvPr/>
        </p:nvSpPr>
        <p:spPr>
          <a:xfrm>
            <a:off x="3203848" y="4096657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4" name="Oval 83"/>
          <p:cNvSpPr/>
          <p:nvPr/>
        </p:nvSpPr>
        <p:spPr>
          <a:xfrm>
            <a:off x="2411760" y="4116055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5" name="Oval 84"/>
          <p:cNvSpPr/>
          <p:nvPr/>
        </p:nvSpPr>
        <p:spPr>
          <a:xfrm>
            <a:off x="1645554" y="4112721"/>
            <a:ext cx="21602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Oval 2"/>
          <p:cNvSpPr/>
          <p:nvPr/>
        </p:nvSpPr>
        <p:spPr>
          <a:xfrm>
            <a:off x="7348776" y="1988840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7" name="Oval 66"/>
          <p:cNvSpPr/>
          <p:nvPr/>
        </p:nvSpPr>
        <p:spPr>
          <a:xfrm>
            <a:off x="6618252" y="2044464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8" name="Oval 67"/>
          <p:cNvSpPr/>
          <p:nvPr/>
        </p:nvSpPr>
        <p:spPr>
          <a:xfrm>
            <a:off x="5782137" y="2037070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9" name="Oval 68"/>
          <p:cNvSpPr/>
          <p:nvPr/>
        </p:nvSpPr>
        <p:spPr>
          <a:xfrm>
            <a:off x="4805554" y="2052848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0" name="Oval 69"/>
          <p:cNvSpPr/>
          <p:nvPr/>
        </p:nvSpPr>
        <p:spPr>
          <a:xfrm>
            <a:off x="4001912" y="2065107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6" name="Oval 85"/>
          <p:cNvSpPr/>
          <p:nvPr/>
        </p:nvSpPr>
        <p:spPr>
          <a:xfrm>
            <a:off x="3209824" y="2082951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7" name="Oval 86"/>
          <p:cNvSpPr/>
          <p:nvPr/>
        </p:nvSpPr>
        <p:spPr>
          <a:xfrm>
            <a:off x="2433933" y="2114042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8" name="Oval 87"/>
          <p:cNvSpPr/>
          <p:nvPr/>
        </p:nvSpPr>
        <p:spPr>
          <a:xfrm>
            <a:off x="1686621" y="2114041"/>
            <a:ext cx="210048" cy="17678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37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000"/>
                            </p:stCondLst>
                            <p:childTnLst>
                              <p:par>
                                <p:cTn id="2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0"/>
                            </p:stCondLst>
                            <p:childTnLst>
                              <p:par>
                                <p:cTn id="2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6000"/>
                            </p:stCondLst>
                            <p:childTnLst>
                              <p:par>
                                <p:cTn id="2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000"/>
                            </p:stCondLst>
                            <p:childTnLst>
                              <p:par>
                                <p:cTn id="2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000"/>
                            </p:stCondLst>
                            <p:childTnLst>
                              <p:par>
                                <p:cTn id="30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500"/>
                            </p:stCondLst>
                            <p:childTnLst>
                              <p:par>
                                <p:cTn id="31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000"/>
                            </p:stCondLst>
                            <p:childTnLst>
                              <p:par>
                                <p:cTn id="31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000"/>
                            </p:stCondLst>
                            <p:childTnLst>
                              <p:par>
                                <p:cTn id="3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500"/>
                            </p:stCondLst>
                            <p:childTnLst>
                              <p:par>
                                <p:cTn id="3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500"/>
                            </p:stCondLst>
                            <p:childTnLst>
                              <p:par>
                                <p:cTn id="3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500"/>
                            </p:stCondLst>
                            <p:childTnLst>
                              <p:par>
                                <p:cTn id="3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000"/>
                            </p:stCondLst>
                            <p:childTnLst>
                              <p:par>
                                <p:cTn id="3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5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  <p:bldP spid="25" grpId="0"/>
      <p:bldP spid="26" grpId="0"/>
      <p:bldP spid="27" grpId="0"/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Žen-2-7-2 Vojenský predpis o odtarasovaní,</a:t>
            </a:r>
          </a:p>
          <a:p>
            <a:endParaRPr lang="sk-SK" dirty="0"/>
          </a:p>
        </p:txBody>
      </p:sp>
      <p:pic>
        <p:nvPicPr>
          <p:cNvPr id="5122" name="Picture 2" descr="http://www.lightpoint.cz/wp-content/uploads/2014/09/knih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http://pinoakpto.org/files/2014/09/Thank-Yo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304499" cy="48699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Otázky?????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170" name="Picture 2" descr="http://www.tanika.sk/web/matematika/images/otaznik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2857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nmotionhosting.com/blog/wp-content/uploads/2013/07/creating_cont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56992"/>
            <a:ext cx="5143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Vykonávanie odmínovania.</a:t>
            </a:r>
          </a:p>
          <a:p>
            <a:r>
              <a:rPr lang="sk-SK" dirty="0" smtClean="0"/>
              <a:t>Čo zahrňuje odmínovanie?</a:t>
            </a:r>
          </a:p>
          <a:p>
            <a:r>
              <a:rPr lang="sk-SK" dirty="0" smtClean="0"/>
              <a:t>Vybavenie jednotiek.</a:t>
            </a:r>
          </a:p>
          <a:p>
            <a:r>
              <a:rPr lang="sk-SK" dirty="0" smtClean="0"/>
              <a:t>Odmínovanie vlastných MiPo.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86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Odmínovanie vlastných MiPo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Vykonáva sa:</a:t>
            </a:r>
          </a:p>
          <a:p>
            <a:r>
              <a:rPr lang="it-IT" dirty="0"/>
              <a:t> </a:t>
            </a:r>
            <a:r>
              <a:rPr lang="sk-SK" dirty="0"/>
              <a:t>P</a:t>
            </a:r>
            <a:r>
              <a:rPr lang="it-IT" dirty="0" smtClean="0"/>
              <a:t>ri </a:t>
            </a:r>
            <a:r>
              <a:rPr lang="it-IT" dirty="0"/>
              <a:t>príprave priestoru pre sústredenie jednotiek,</a:t>
            </a:r>
          </a:p>
          <a:p>
            <a:r>
              <a:rPr lang="sk-SK" dirty="0"/>
              <a:t> v rámci </a:t>
            </a:r>
            <a:r>
              <a:rPr lang="sk-SK" dirty="0" smtClean="0"/>
              <a:t>zabezpečenia </a:t>
            </a:r>
            <a:r>
              <a:rPr lang="sk-SK" dirty="0"/>
              <a:t>preskupenia a zasadenia síl do </a:t>
            </a:r>
            <a:r>
              <a:rPr lang="sk-SK" dirty="0" smtClean="0"/>
              <a:t>útoku,</a:t>
            </a:r>
          </a:p>
          <a:p>
            <a:r>
              <a:rPr lang="sk-SK" dirty="0" smtClean="0"/>
              <a:t> </a:t>
            </a:r>
            <a:r>
              <a:rPr lang="sk-SK" dirty="0"/>
              <a:t>pri úplnom odmínovaní terénu a objektov.</a:t>
            </a:r>
          </a:p>
          <a:p>
            <a:endParaRPr lang="sk-SK" dirty="0"/>
          </a:p>
        </p:txBody>
      </p:sp>
      <p:pic>
        <p:nvPicPr>
          <p:cNvPr id="3074" name="Picture 2" descr="http://www.vojak.mil.sk/data/att/36297_ob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2639616" cy="1979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444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Odmínovanie vlastných MiPo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Zahrňuje:</a:t>
            </a:r>
          </a:p>
          <a:p>
            <a:r>
              <a:rPr lang="sk-SK" dirty="0"/>
              <a:t> zameranie a </a:t>
            </a:r>
            <a:r>
              <a:rPr lang="sk-SK" dirty="0" smtClean="0"/>
              <a:t>vytýčenie </a:t>
            </a:r>
            <a:r>
              <a:rPr lang="sk-SK" dirty="0"/>
              <a:t>MiPo,</a:t>
            </a:r>
          </a:p>
          <a:p>
            <a:r>
              <a:rPr lang="sk-SK" dirty="0"/>
              <a:t> </a:t>
            </a:r>
            <a:r>
              <a:rPr lang="sk-SK" dirty="0" smtClean="0"/>
              <a:t>vyhľadanie</a:t>
            </a:r>
            <a:r>
              <a:rPr lang="sk-SK" dirty="0"/>
              <a:t>, zaistenie alebo deadjustáciu a zdvíhanie mín,</a:t>
            </a:r>
          </a:p>
          <a:p>
            <a:r>
              <a:rPr lang="pl-PL" dirty="0"/>
              <a:t> odsun mín a ich uloženie v </a:t>
            </a:r>
            <a:r>
              <a:rPr lang="pl-PL" dirty="0" smtClean="0"/>
              <a:t>poľných </a:t>
            </a:r>
            <a:r>
              <a:rPr lang="pl-PL" dirty="0"/>
              <a:t>skladoch,</a:t>
            </a:r>
          </a:p>
          <a:p>
            <a:r>
              <a:rPr lang="sk-SK" dirty="0"/>
              <a:t> kontrolnú prehliadku terénu,</a:t>
            </a:r>
          </a:p>
          <a:p>
            <a:r>
              <a:rPr lang="pl-PL" dirty="0"/>
              <a:t> hlásenie o odmínovaní a spracovanie príslušnej dokumentácie.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60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Vybavenie jednotiek 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záznam o </a:t>
            </a:r>
            <a:r>
              <a:rPr lang="sk-SK" dirty="0" smtClean="0"/>
              <a:t>zátarase, </a:t>
            </a:r>
            <a:endParaRPr lang="sk-SK" dirty="0"/>
          </a:p>
          <a:p>
            <a:r>
              <a:rPr lang="sk-SK" dirty="0" smtClean="0"/>
              <a:t>mínové hľadačky, </a:t>
            </a:r>
            <a:endParaRPr lang="sk-SK" dirty="0"/>
          </a:p>
          <a:p>
            <a:r>
              <a:rPr lang="sk-SK" dirty="0" smtClean="0"/>
              <a:t>mínové bodce,</a:t>
            </a:r>
            <a:endParaRPr lang="sk-SK" dirty="0"/>
          </a:p>
          <a:p>
            <a:r>
              <a:rPr lang="sk-SK" dirty="0" smtClean="0"/>
              <a:t>univerzálne kotvičky,</a:t>
            </a:r>
            <a:endParaRPr lang="sk-SK" dirty="0"/>
          </a:p>
          <a:p>
            <a:r>
              <a:rPr lang="sk-SK" dirty="0" smtClean="0"/>
              <a:t>pomôcky </a:t>
            </a:r>
            <a:r>
              <a:rPr lang="sk-SK" dirty="0"/>
              <a:t>pre zameranie a </a:t>
            </a:r>
            <a:r>
              <a:rPr lang="sk-SK" dirty="0" smtClean="0"/>
              <a:t>vytýčenie </a:t>
            </a:r>
            <a:r>
              <a:rPr lang="sk-SK" dirty="0"/>
              <a:t>mínového </a:t>
            </a:r>
            <a:r>
              <a:rPr lang="sk-SK" dirty="0" smtClean="0"/>
              <a:t>poľa </a:t>
            </a:r>
            <a:r>
              <a:rPr lang="sk-SK" dirty="0"/>
              <a:t>(buzola, ženijný </a:t>
            </a:r>
            <a:r>
              <a:rPr lang="sk-SK" dirty="0" smtClean="0"/>
              <a:t>diaľkomer</a:t>
            </a:r>
            <a:r>
              <a:rPr lang="sk-SK" dirty="0"/>
              <a:t>, pásmo, </a:t>
            </a:r>
            <a:r>
              <a:rPr lang="sk-SK" dirty="0" smtClean="0"/>
              <a:t>výtyčky</a:t>
            </a:r>
            <a:r>
              <a:rPr lang="sk-SK" dirty="0"/>
              <a:t>, drevené kolíky, sekerky</a:t>
            </a:r>
            <a:r>
              <a:rPr lang="sk-SK" dirty="0" smtClean="0"/>
              <a:t>),</a:t>
            </a:r>
            <a:endParaRPr lang="sk-SK" dirty="0"/>
          </a:p>
          <a:p>
            <a:r>
              <a:rPr lang="pl-PL" dirty="0" smtClean="0"/>
              <a:t>dopravné </a:t>
            </a:r>
            <a:r>
              <a:rPr lang="pl-PL" dirty="0"/>
              <a:t>prostriedky na odsun </a:t>
            </a:r>
            <a:r>
              <a:rPr lang="pl-PL" dirty="0" smtClean="0"/>
              <a:t>mín,</a:t>
            </a:r>
            <a:endParaRPr lang="pl-PL" dirty="0"/>
          </a:p>
          <a:p>
            <a:r>
              <a:rPr lang="pl-PL" dirty="0" smtClean="0"/>
              <a:t>ženijná </a:t>
            </a:r>
            <a:r>
              <a:rPr lang="pl-PL" dirty="0"/>
              <a:t>munícia na </a:t>
            </a:r>
            <a:r>
              <a:rPr lang="pl-PL" dirty="0" smtClean="0"/>
              <a:t>ničenie </a:t>
            </a:r>
            <a:r>
              <a:rPr lang="pl-PL" dirty="0"/>
              <a:t>mín a prostriedky na </a:t>
            </a:r>
            <a:r>
              <a:rPr lang="pl-PL" dirty="0" smtClean="0"/>
              <a:t>roznet.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09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 začatím prác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Poučenie o bezpečnosti.</a:t>
            </a:r>
          </a:p>
          <a:p>
            <a:r>
              <a:rPr lang="sk-SK" dirty="0" smtClean="0"/>
              <a:t>Spresnenie spôsobu zisťovania, </a:t>
            </a:r>
            <a:r>
              <a:rPr lang="sk-SK" dirty="0"/>
              <a:t>zdvíhania alebo </a:t>
            </a:r>
            <a:r>
              <a:rPr lang="sk-SK" dirty="0" smtClean="0"/>
              <a:t>odstraňovania </a:t>
            </a:r>
            <a:r>
              <a:rPr lang="sk-SK" dirty="0"/>
              <a:t>jednotlivých mín, zostavu a </a:t>
            </a:r>
            <a:r>
              <a:rPr lang="sk-SK" dirty="0" smtClean="0"/>
              <a:t>postup jednotky </a:t>
            </a:r>
            <a:r>
              <a:rPr lang="sk-SK" dirty="0"/>
              <a:t>pri odmínovaní a priestory pre deadjustáciu a uloženie mín</a:t>
            </a:r>
            <a:r>
              <a:rPr lang="sk-SK" dirty="0" smtClean="0"/>
              <a:t>.</a:t>
            </a:r>
          </a:p>
          <a:p>
            <a:r>
              <a:rPr lang="sk-SK" dirty="0" smtClean="0"/>
              <a:t>Skontrolovať  a rozanalýzovať záznam o MiPo.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85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Odmínovanie vlastných MiPo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Čistenie MiPo zriadených:</a:t>
            </a:r>
          </a:p>
          <a:p>
            <a:r>
              <a:rPr lang="sk-SK" dirty="0" smtClean="0"/>
              <a:t>Rojnicovým spôsobom.</a:t>
            </a:r>
          </a:p>
          <a:p>
            <a:r>
              <a:rPr lang="sk-SK" dirty="0" smtClean="0"/>
              <a:t>Podľa mínového povrazca.</a:t>
            </a:r>
          </a:p>
          <a:p>
            <a:r>
              <a:rPr lang="sk-SK" dirty="0" smtClean="0"/>
              <a:t>Mínovými ukladačmi.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4149080"/>
            <a:ext cx="3484485" cy="23810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2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Rojnícovým spôsobom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413004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5229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06896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191683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630932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" y="1916832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86800" y="1916832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3458" y="2996952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25"/>
          <p:cNvSpPr/>
          <p:nvPr/>
        </p:nvSpPr>
        <p:spPr>
          <a:xfrm>
            <a:off x="389852" y="4041068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Rectangle 26"/>
          <p:cNvSpPr/>
          <p:nvPr/>
        </p:nvSpPr>
        <p:spPr>
          <a:xfrm>
            <a:off x="389852" y="5157192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/>
          <p:cNvSpPr/>
          <p:nvPr/>
        </p:nvSpPr>
        <p:spPr>
          <a:xfrm>
            <a:off x="389852" y="1844824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/>
          <p:cNvSpPr/>
          <p:nvPr/>
        </p:nvSpPr>
        <p:spPr>
          <a:xfrm>
            <a:off x="8609620" y="1844824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Rectangle 29"/>
          <p:cNvSpPr/>
          <p:nvPr/>
        </p:nvSpPr>
        <p:spPr>
          <a:xfrm>
            <a:off x="398206" y="6237312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Rectangle 30"/>
          <p:cNvSpPr/>
          <p:nvPr/>
        </p:nvSpPr>
        <p:spPr>
          <a:xfrm>
            <a:off x="8617974" y="3026296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Rectangle 31"/>
          <p:cNvSpPr/>
          <p:nvPr/>
        </p:nvSpPr>
        <p:spPr>
          <a:xfrm>
            <a:off x="8609620" y="4058032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Rectangle 32"/>
          <p:cNvSpPr/>
          <p:nvPr/>
        </p:nvSpPr>
        <p:spPr>
          <a:xfrm>
            <a:off x="8609620" y="5205915"/>
            <a:ext cx="15436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Rectangle 33"/>
          <p:cNvSpPr/>
          <p:nvPr/>
        </p:nvSpPr>
        <p:spPr>
          <a:xfrm>
            <a:off x="8617975" y="6237312"/>
            <a:ext cx="154360" cy="18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/>
          <p:cNvSpPr/>
          <p:nvPr/>
        </p:nvSpPr>
        <p:spPr>
          <a:xfrm flipH="1">
            <a:off x="899592" y="1886000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/>
          <p:cNvSpPr/>
          <p:nvPr/>
        </p:nvSpPr>
        <p:spPr>
          <a:xfrm flipH="1">
            <a:off x="1665390" y="2996952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/>
          <p:cNvSpPr/>
          <p:nvPr/>
        </p:nvSpPr>
        <p:spPr>
          <a:xfrm flipH="1">
            <a:off x="2483768" y="1844824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/>
          <p:cNvSpPr/>
          <p:nvPr/>
        </p:nvSpPr>
        <p:spPr>
          <a:xfrm flipH="1">
            <a:off x="3513022" y="3024502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al 39"/>
          <p:cNvSpPr/>
          <p:nvPr/>
        </p:nvSpPr>
        <p:spPr>
          <a:xfrm flipH="1">
            <a:off x="4139952" y="1844877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/>
          <p:cNvSpPr/>
          <p:nvPr/>
        </p:nvSpPr>
        <p:spPr>
          <a:xfrm flipH="1">
            <a:off x="5193782" y="2996952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Oval 42"/>
          <p:cNvSpPr/>
          <p:nvPr/>
        </p:nvSpPr>
        <p:spPr>
          <a:xfrm flipH="1">
            <a:off x="5891003" y="1861014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val 43"/>
          <p:cNvSpPr/>
          <p:nvPr/>
        </p:nvSpPr>
        <p:spPr>
          <a:xfrm flipH="1">
            <a:off x="6755099" y="2968578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al 44"/>
          <p:cNvSpPr/>
          <p:nvPr/>
        </p:nvSpPr>
        <p:spPr>
          <a:xfrm flipH="1">
            <a:off x="7524328" y="1861014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al 46"/>
          <p:cNvSpPr/>
          <p:nvPr/>
        </p:nvSpPr>
        <p:spPr>
          <a:xfrm flipH="1">
            <a:off x="8252317" y="2993425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val 47"/>
          <p:cNvSpPr/>
          <p:nvPr/>
        </p:nvSpPr>
        <p:spPr>
          <a:xfrm flipH="1">
            <a:off x="899592" y="4058032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val 48"/>
          <p:cNvSpPr/>
          <p:nvPr/>
        </p:nvSpPr>
        <p:spPr>
          <a:xfrm flipH="1">
            <a:off x="2483768" y="4061647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Oval 49"/>
          <p:cNvSpPr/>
          <p:nvPr/>
        </p:nvSpPr>
        <p:spPr>
          <a:xfrm flipH="1">
            <a:off x="4139952" y="4041068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Oval 50"/>
          <p:cNvSpPr/>
          <p:nvPr/>
        </p:nvSpPr>
        <p:spPr>
          <a:xfrm flipH="1">
            <a:off x="5891003" y="4059421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Oval 51"/>
          <p:cNvSpPr/>
          <p:nvPr/>
        </p:nvSpPr>
        <p:spPr>
          <a:xfrm flipH="1">
            <a:off x="7524328" y="4041068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al 52"/>
          <p:cNvSpPr/>
          <p:nvPr/>
        </p:nvSpPr>
        <p:spPr>
          <a:xfrm flipH="1">
            <a:off x="1665390" y="5157192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Oval 53"/>
          <p:cNvSpPr/>
          <p:nvPr/>
        </p:nvSpPr>
        <p:spPr>
          <a:xfrm flipH="1">
            <a:off x="3513022" y="5205915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Oval 54"/>
          <p:cNvSpPr/>
          <p:nvPr/>
        </p:nvSpPr>
        <p:spPr>
          <a:xfrm flipH="1">
            <a:off x="5193782" y="5150044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Oval 55"/>
          <p:cNvSpPr/>
          <p:nvPr/>
        </p:nvSpPr>
        <p:spPr>
          <a:xfrm flipH="1">
            <a:off x="6755099" y="5133296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8" name="Oval 57"/>
          <p:cNvSpPr/>
          <p:nvPr/>
        </p:nvSpPr>
        <p:spPr>
          <a:xfrm flipH="1">
            <a:off x="925574" y="6257195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Oval 58"/>
          <p:cNvSpPr/>
          <p:nvPr/>
        </p:nvSpPr>
        <p:spPr>
          <a:xfrm flipH="1">
            <a:off x="2483768" y="6293216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Oval 59"/>
          <p:cNvSpPr/>
          <p:nvPr/>
        </p:nvSpPr>
        <p:spPr>
          <a:xfrm flipH="1">
            <a:off x="4246052" y="6277079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al 60"/>
          <p:cNvSpPr/>
          <p:nvPr/>
        </p:nvSpPr>
        <p:spPr>
          <a:xfrm flipH="1">
            <a:off x="5985870" y="6237345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2" name="Oval 61"/>
          <p:cNvSpPr/>
          <p:nvPr/>
        </p:nvSpPr>
        <p:spPr>
          <a:xfrm flipH="1">
            <a:off x="7524328" y="6257195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Oval 62"/>
          <p:cNvSpPr/>
          <p:nvPr/>
        </p:nvSpPr>
        <p:spPr>
          <a:xfrm flipH="1">
            <a:off x="8252317" y="5179195"/>
            <a:ext cx="189734" cy="144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29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000"/>
                            </p:stCondLst>
                            <p:childTnLst>
                              <p:par>
                                <p:cTn id="17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000"/>
                            </p:stCondLst>
                            <p:childTnLst>
                              <p:par>
                                <p:cTn id="1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0"/>
                            </p:stCondLst>
                            <p:childTnLst>
                              <p:par>
                                <p:cTn id="213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6000"/>
                            </p:stCondLst>
                            <p:childTnLst>
                              <p:par>
                                <p:cTn id="2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000"/>
                            </p:stCondLst>
                            <p:childTnLst>
                              <p:par>
                                <p:cTn id="2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Podľa mínového povrazca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20200"/>
            <a:ext cx="8229600" cy="4389120"/>
          </a:xfrm>
        </p:spPr>
        <p:txBody>
          <a:bodyPr/>
          <a:lstStyle/>
          <a:p>
            <a:endParaRPr lang="sk-S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630932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25194" y="6309320"/>
            <a:ext cx="230782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6372200" y="6317704"/>
            <a:ext cx="230782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Rectangle 9"/>
          <p:cNvSpPr/>
          <p:nvPr/>
        </p:nvSpPr>
        <p:spPr>
          <a:xfrm>
            <a:off x="2051720" y="6317704"/>
            <a:ext cx="230782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167111" y="1916832"/>
            <a:ext cx="0" cy="440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4240585" y="1916832"/>
            <a:ext cx="0" cy="439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V="1">
            <a:off x="6487591" y="1916832"/>
            <a:ext cx="0" cy="4400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095103" y="1772816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al 17"/>
          <p:cNvSpPr/>
          <p:nvPr/>
        </p:nvSpPr>
        <p:spPr>
          <a:xfrm>
            <a:off x="1547664" y="2708920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al 18"/>
          <p:cNvSpPr/>
          <p:nvPr/>
        </p:nvSpPr>
        <p:spPr>
          <a:xfrm>
            <a:off x="2699792" y="3573016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al 19"/>
          <p:cNvSpPr/>
          <p:nvPr/>
        </p:nvSpPr>
        <p:spPr>
          <a:xfrm>
            <a:off x="3203848" y="4725144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al 20"/>
          <p:cNvSpPr/>
          <p:nvPr/>
        </p:nvSpPr>
        <p:spPr>
          <a:xfrm>
            <a:off x="4168577" y="1779008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al 21"/>
          <p:cNvSpPr/>
          <p:nvPr/>
        </p:nvSpPr>
        <p:spPr>
          <a:xfrm>
            <a:off x="3563888" y="2708920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al 22"/>
          <p:cNvSpPr/>
          <p:nvPr/>
        </p:nvSpPr>
        <p:spPr>
          <a:xfrm>
            <a:off x="6415583" y="1787392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al 23"/>
          <p:cNvSpPr/>
          <p:nvPr/>
        </p:nvSpPr>
        <p:spPr>
          <a:xfrm>
            <a:off x="5796136" y="2708920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al 24"/>
          <p:cNvSpPr/>
          <p:nvPr/>
        </p:nvSpPr>
        <p:spPr>
          <a:xfrm>
            <a:off x="5076056" y="3573016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al 25"/>
          <p:cNvSpPr/>
          <p:nvPr/>
        </p:nvSpPr>
        <p:spPr>
          <a:xfrm>
            <a:off x="7236296" y="3573016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al 26"/>
          <p:cNvSpPr/>
          <p:nvPr/>
        </p:nvSpPr>
        <p:spPr>
          <a:xfrm>
            <a:off x="5796136" y="4725144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al 27"/>
          <p:cNvSpPr/>
          <p:nvPr/>
        </p:nvSpPr>
        <p:spPr>
          <a:xfrm>
            <a:off x="7740352" y="4725144"/>
            <a:ext cx="144016" cy="14401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526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281</TotalTime>
  <Words>237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Odmínovanie vlastných MiPo</vt:lpstr>
      <vt:lpstr>Obsah </vt:lpstr>
      <vt:lpstr>Odmínovanie vlastných MiPo</vt:lpstr>
      <vt:lpstr>Odmínovanie vlastných MiPo</vt:lpstr>
      <vt:lpstr>Vybavenie jednotiek </vt:lpstr>
      <vt:lpstr>Pred začatím prác</vt:lpstr>
      <vt:lpstr>Odmínovanie vlastných MiPo</vt:lpstr>
      <vt:lpstr>Rojnícovým spôsobom</vt:lpstr>
      <vt:lpstr>Podľa mínového povrazca</vt:lpstr>
      <vt:lpstr>Mínovými ukladačmi</vt:lpstr>
      <vt:lpstr>Zdroje</vt:lpstr>
      <vt:lpstr>Ďakujem za pozornosť</vt:lpstr>
      <vt:lpstr>Otázky?????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Rastik</dc:creator>
  <cp:lastModifiedBy>Rastik</cp:lastModifiedBy>
  <cp:revision>16</cp:revision>
  <dcterms:created xsi:type="dcterms:W3CDTF">2014-11-09T09:12:13Z</dcterms:created>
  <dcterms:modified xsi:type="dcterms:W3CDTF">2014-11-09T17:01:37Z</dcterms:modified>
</cp:coreProperties>
</file>