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4" autoAdjust="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412D1-F201-44C1-B427-408E5C4373F6}" type="datetimeFigureOut">
              <a:rPr lang="sk-SK" smtClean="0"/>
              <a:t>09.10.2019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7A11C-D3F0-468B-B54A-A1BCA7A604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0323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449148"/>
            <a:ext cx="7929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5280847"/>
            <a:ext cx="7929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441D-14E1-44CD-A33F-ACD3E4F2BDA0}" type="datetime1">
              <a:rPr lang="sk-SK" smtClean="0"/>
              <a:t>09.10.2019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308-1483-426A-925F-A6CE918C40C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800600"/>
            <a:ext cx="792106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5367338"/>
            <a:ext cx="7921064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9164-BC75-46D9-836A-F20C3852740E}" type="datetime1">
              <a:rPr lang="sk-SK" smtClean="0"/>
              <a:t>09.10.2019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308-1483-426A-925F-A6CE918C40C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1081456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1238502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4443681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1081457"/>
            <a:ext cx="28575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29AB-498B-4323-909D-AF9F2B1794D4}" type="datetime1">
              <a:rPr lang="sk-SK" smtClean="0"/>
              <a:t>09.10.2019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308-1483-426A-925F-A6CE918C40C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2435958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2286001"/>
            <a:ext cx="3660225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5BD6-8884-484F-9383-DB4BBF1A9AF3}" type="datetime1">
              <a:rPr lang="sk-SK" smtClean="0"/>
              <a:t>09.10.2019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308-1483-426A-925F-A6CE918C40C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FA5D-01FB-4C3B-A890-937F28E3CB25}" type="datetime1">
              <a:rPr lang="sk-SK" smtClean="0"/>
              <a:t>09.10.2019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308-1483-426A-925F-A6CE918C40C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586171"/>
            <a:ext cx="1871093" cy="5134798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446089"/>
            <a:ext cx="4958655" cy="5414962"/>
          </a:xfrm>
        </p:spPr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9174-D456-486A-A0FD-3187C1EF2E54}" type="datetime1">
              <a:rPr lang="sk-SK" smtClean="0"/>
              <a:t>09.10.2019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308-1483-426A-925F-A6CE918C40C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9" cy="97045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2222287"/>
            <a:ext cx="7915931" cy="3636511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7C67-E192-4D0B-975E-BA2282F13CB0}" type="datetime1">
              <a:rPr lang="sk-SK" smtClean="0"/>
              <a:t>09.10.2019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308-1483-426A-925F-A6CE918C40C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2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951396"/>
            <a:ext cx="7921064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5281202"/>
            <a:ext cx="7921064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B46F-C566-48A8-9170-353B5D1568CB}" type="datetime1">
              <a:rPr lang="sk-SK" smtClean="0"/>
              <a:t>09.10.2019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308-1483-426A-925F-A6CE918C40C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2222288"/>
            <a:ext cx="3889405" cy="3638763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2222287"/>
            <a:ext cx="3895937" cy="3638764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6C94-7D97-4EF8-8387-8B726640E168}" type="datetime1">
              <a:rPr lang="sk-SK" smtClean="0"/>
              <a:t>09.10.2019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308-1483-426A-925F-A6CE918C40C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2174875"/>
            <a:ext cx="389239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751139"/>
            <a:ext cx="3892392" cy="3109913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2174875"/>
            <a:ext cx="389593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751139"/>
            <a:ext cx="3895937" cy="3109913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DF21-9878-46C6-9578-C8A7AECB95DB}" type="datetime1">
              <a:rPr lang="sk-SK" smtClean="0"/>
              <a:t>09.10.2019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308-1483-426A-925F-A6CE918C40C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F0FF-0D1B-4BA0-9792-135A1E1EC91A}" type="datetime1">
              <a:rPr lang="sk-SK" smtClean="0"/>
              <a:t>09.10.2019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308-1483-426A-925F-A6CE918C40C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FD7E-7526-4EE5-BAE1-CAE1E9F57684}" type="datetime1">
              <a:rPr lang="sk-SK" smtClean="0"/>
              <a:t>09.10.2019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308-1483-426A-925F-A6CE918C40C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446088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46089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2260739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3E57-FA09-433D-9BFA-31F7BDA89A88}" type="datetime1">
              <a:rPr lang="sk-SK" smtClean="0"/>
              <a:t>09.10.2019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308-1483-426A-925F-A6CE918C40C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727523"/>
            <a:ext cx="3639741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2344684"/>
            <a:ext cx="3639741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6041363"/>
            <a:ext cx="732659" cy="365125"/>
          </a:xfrm>
        </p:spPr>
        <p:txBody>
          <a:bodyPr/>
          <a:lstStyle/>
          <a:p>
            <a:fld id="{8DE1F3DF-7D62-4A52-9C38-37109D8439BF}" type="datetime1">
              <a:rPr lang="sk-SK" smtClean="0"/>
              <a:t>09.10.2019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3"/>
            <a:ext cx="2471560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9"/>
            <a:ext cx="796616" cy="490599"/>
          </a:xfrm>
        </p:spPr>
        <p:txBody>
          <a:bodyPr/>
          <a:lstStyle/>
          <a:p>
            <a:fld id="{E230D308-1483-426A-925F-A6CE918C40C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2184402"/>
            <a:ext cx="7922464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6041363"/>
            <a:ext cx="648324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6041363"/>
            <a:ext cx="100778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C286661-989F-40CE-823D-E1D8A5860A70}" type="datetime1">
              <a:rPr lang="sk-SK" smtClean="0"/>
              <a:t>09.10.2019</a:t>
            </a:fld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5915889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230D308-1483-426A-925F-A6CE918C40CB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arah\Downloads\DPTX_2006_2_11220_HS9999_32148_0_12455.pdf" TargetMode="External"/><Relationship Id="rId2" Type="http://schemas.openxmlformats.org/officeDocument/2006/relationships/hyperlink" Target="https://cloud5n.edupage.org/cloud/Charta-OSN.pdf?z:2QVVF9gstAiik/bn%2BwNv8SDBWpI5UgUjEWZdkh9SYqGevsuB7UjGvlZe8dNIhhm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ostoj.sk/3749/etika-vojny-a-mieru" TargetMode="External"/><Relationship Id="rId4" Type="http://schemas.openxmlformats.org/officeDocument/2006/relationships/hyperlink" Target="https://www.upjs.sk/public/media/2712/Vybran%C3%A9%20aktu%C3%A1lne%20v%C3%BDzvy%20pr%C3%A1va%20ozbrojen%C3%BDch%20konfliktov%20a%20pr%C3%A1va%20humanit%C3%A1rneho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Právo na vojnu (</a:t>
            </a:r>
            <a:r>
              <a:rPr lang="sk-SK" dirty="0" err="1" smtClean="0"/>
              <a:t>Jus</a:t>
            </a:r>
            <a:r>
              <a:rPr lang="sk-SK" dirty="0" smtClean="0"/>
              <a:t> ad </a:t>
            </a:r>
            <a:r>
              <a:rPr lang="sk-SK" dirty="0" err="1" smtClean="0"/>
              <a:t>bellum</a:t>
            </a:r>
            <a:r>
              <a:rPr lang="sk-SK" dirty="0" smtClean="0"/>
              <a:t>)</a:t>
            </a:r>
            <a:br>
              <a:rPr lang="sk-SK" dirty="0" smtClean="0"/>
            </a:br>
            <a:r>
              <a:rPr lang="sk-SK" dirty="0" smtClean="0"/>
              <a:t> a </a:t>
            </a:r>
            <a:br>
              <a:rPr lang="sk-SK" dirty="0" smtClean="0"/>
            </a:br>
            <a:r>
              <a:rPr lang="sk-SK" dirty="0" smtClean="0"/>
              <a:t>právo počas vojny (</a:t>
            </a:r>
            <a:r>
              <a:rPr lang="sk-SK" dirty="0" err="1" smtClean="0"/>
              <a:t>Jus</a:t>
            </a:r>
            <a:r>
              <a:rPr lang="sk-SK" dirty="0" smtClean="0"/>
              <a:t> in </a:t>
            </a:r>
            <a:r>
              <a:rPr lang="sk-SK" dirty="0" err="1" smtClean="0"/>
              <a:t>bello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sk-SK" sz="2000" dirty="0" err="1" smtClean="0"/>
              <a:t>Sarah</a:t>
            </a:r>
            <a:r>
              <a:rPr lang="sk-SK" sz="2000" dirty="0" smtClean="0"/>
              <a:t>  M</a:t>
            </a:r>
            <a:r>
              <a:rPr lang="sk-SK" sz="2000" dirty="0" smtClean="0"/>
              <a:t>. </a:t>
            </a:r>
            <a:r>
              <a:rPr lang="sk-SK" sz="2000" dirty="0" err="1" smtClean="0"/>
              <a:t>Pisarczyk</a:t>
            </a:r>
            <a:r>
              <a:rPr lang="sk-SK" sz="2000" dirty="0" smtClean="0"/>
              <a:t/>
            </a:r>
            <a:br>
              <a:rPr lang="sk-SK" sz="2000" dirty="0" smtClean="0"/>
            </a:br>
            <a:r>
              <a:rPr lang="sk-SK" sz="2000" dirty="0" smtClean="0"/>
              <a:t>M11dBOŠ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Zodpovednosť za zločiny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4034" y="2222287"/>
            <a:ext cx="8278446" cy="4635713"/>
          </a:xfrm>
        </p:spPr>
        <p:txBody>
          <a:bodyPr>
            <a:normAutofit/>
          </a:bodyPr>
          <a:lstStyle/>
          <a:p>
            <a:pPr algn="just"/>
            <a:r>
              <a:rPr lang="sk-SK" sz="2400" b="1" dirty="0" smtClean="0">
                <a:solidFill>
                  <a:srgbClr val="FF6600"/>
                </a:solidFill>
              </a:rPr>
              <a:t>zločin proti mieru </a:t>
            </a:r>
            <a:r>
              <a:rPr lang="sk-SK" sz="2200" dirty="0" smtClean="0"/>
              <a:t>- zosnovanie, príprava, podnecovanie, podniknutie útočnej vojny alebo vojny porušujúcej medzinárodné zmluvy </a:t>
            </a:r>
          </a:p>
          <a:p>
            <a:pPr algn="just"/>
            <a:r>
              <a:rPr lang="sk-SK" sz="2400" b="1" dirty="0" smtClean="0">
                <a:solidFill>
                  <a:srgbClr val="FF6600"/>
                </a:solidFill>
              </a:rPr>
              <a:t>vojnový zločin </a:t>
            </a:r>
            <a:r>
              <a:rPr lang="sk-SK" sz="2400" dirty="0" smtClean="0"/>
              <a:t>- </a:t>
            </a:r>
            <a:r>
              <a:rPr lang="sk-SK" sz="2200" dirty="0" smtClean="0"/>
              <a:t>porušenie zákonov vojny (protiprávne narábanie s vojnovými zajatcami, rukojemníkmi a civilistami, svojvoľné ničenie súkromného majetku, miest a dedín a iné) </a:t>
            </a:r>
          </a:p>
          <a:p>
            <a:pPr algn="just"/>
            <a:r>
              <a:rPr lang="sk-SK" sz="2400" b="1" dirty="0" smtClean="0">
                <a:solidFill>
                  <a:srgbClr val="FF6600"/>
                </a:solidFill>
              </a:rPr>
              <a:t>zločin proti ľudskosti </a:t>
            </a:r>
            <a:r>
              <a:rPr lang="sk-SK" sz="2400" dirty="0" smtClean="0"/>
              <a:t>- </a:t>
            </a:r>
            <a:r>
              <a:rPr lang="sk-SK" sz="2200" dirty="0" smtClean="0"/>
              <a:t>vyhladzovanie, zotročovanie, </a:t>
            </a:r>
            <a:r>
              <a:rPr lang="sk-SK" sz="2200" dirty="0" err="1" smtClean="0"/>
              <a:t>deportovanie</a:t>
            </a:r>
            <a:r>
              <a:rPr lang="sk-SK" sz="2200" dirty="0" smtClean="0"/>
              <a:t> alebo iné ukrutnosti páchané proti civilistom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308-1483-426A-925F-A6CE918C40CB}" type="slidenum">
              <a:rPr lang="sk-SK" smtClean="0"/>
              <a:t>10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hlinkClick r:id="rId2"/>
              </a:rPr>
              <a:t>https://cloud5n.edupage.org/cloud/Charta-OSN.pdf?z%3A2QVVF9gstAiik%2Fbn%2BwNv8SDBWpI5UgUjEWZdkh9SYqGevsuB7UjGvlZe8dNIhhmD</a:t>
            </a:r>
            <a:endParaRPr lang="sk-SK" dirty="0" smtClean="0"/>
          </a:p>
          <a:p>
            <a:r>
              <a:rPr lang="sk-SK" dirty="0" smtClean="0">
                <a:hlinkClick r:id="rId3" action="ppaction://hlinkfile"/>
              </a:rPr>
              <a:t>file:///C:/Users/sarah/Downloads/DPTX_2006_2_11220_HS9999_32148_0_12455.pdf</a:t>
            </a:r>
            <a:endParaRPr lang="sk-SK" dirty="0" smtClean="0"/>
          </a:p>
          <a:p>
            <a:r>
              <a:rPr lang="sk-SK" dirty="0" smtClean="0">
                <a:hlinkClick r:id="rId4"/>
              </a:rPr>
              <a:t>https://www.upjs.sk/public/media/2712/Vybran%C3%A9%20aktu%C3%A1lne%20v%C3%BDzvy%20pr%C3%A1va%20ozbrojen%C3%BDch%20konfliktov%20a%20pr%C3%A1va%20humanit%C3%A1rneho.pdf</a:t>
            </a:r>
            <a:endParaRPr lang="sk-SK" dirty="0" smtClean="0"/>
          </a:p>
          <a:p>
            <a:r>
              <a:rPr lang="sk-SK" dirty="0" smtClean="0">
                <a:hlinkClick r:id="rId5"/>
              </a:rPr>
              <a:t>https://www.postoj.sk/3749/etika-vojny-a-mieru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308-1483-426A-925F-A6CE918C40CB}" type="slidenum">
              <a:rPr lang="sk-SK" smtClean="0"/>
              <a:t>11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Jus</a:t>
            </a:r>
            <a:r>
              <a:rPr lang="sk-SK" dirty="0" smtClean="0"/>
              <a:t> ad </a:t>
            </a:r>
            <a:r>
              <a:rPr lang="sk-SK" dirty="0" err="1" smtClean="0"/>
              <a:t>bellum</a:t>
            </a:r>
            <a:r>
              <a:rPr lang="sk-SK" dirty="0" smtClean="0"/>
              <a:t> (právo na vojnu)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2222287"/>
            <a:ext cx="8062422" cy="4635713"/>
          </a:xfrm>
        </p:spPr>
        <p:txBody>
          <a:bodyPr>
            <a:normAutofit/>
          </a:bodyPr>
          <a:lstStyle/>
          <a:p>
            <a:pPr algn="just"/>
            <a:r>
              <a:rPr lang="sk-SK" sz="2000" b="1" dirty="0" err="1" smtClean="0">
                <a:solidFill>
                  <a:srgbClr val="FF6600"/>
                </a:solidFill>
              </a:rPr>
              <a:t>Vestfálsky</a:t>
            </a:r>
            <a:r>
              <a:rPr lang="sk-SK" sz="2000" b="1" dirty="0" smtClean="0">
                <a:solidFill>
                  <a:srgbClr val="FF6600"/>
                </a:solidFill>
              </a:rPr>
              <a:t> mier (1648) </a:t>
            </a:r>
            <a:r>
              <a:rPr lang="sk-SK" sz="2000" dirty="0" smtClean="0"/>
              <a:t>– štátom bolo priznané subjektívne právo na vojnu (právo samostatne sa rozhodnúť o použití sily proti inému štátu) </a:t>
            </a:r>
          </a:p>
          <a:p>
            <a:pPr algn="just"/>
            <a:endParaRPr lang="sk-SK" sz="2000" u="sng" dirty="0" smtClean="0"/>
          </a:p>
          <a:p>
            <a:pPr algn="just"/>
            <a:r>
              <a:rPr lang="sk-SK" sz="2000" b="1" dirty="0" err="1" smtClean="0">
                <a:solidFill>
                  <a:srgbClr val="FF6600"/>
                </a:solidFill>
              </a:rPr>
              <a:t>Briand-Kellogov</a:t>
            </a:r>
            <a:r>
              <a:rPr lang="sk-SK" sz="2000" b="1" dirty="0" smtClean="0">
                <a:solidFill>
                  <a:srgbClr val="FF6600"/>
                </a:solidFill>
              </a:rPr>
              <a:t> pakt (1928) </a:t>
            </a:r>
            <a:r>
              <a:rPr lang="sk-SK" sz="2000" dirty="0" smtClean="0"/>
              <a:t>– zmluvné strany odsudzujú vojnu ako prostriedok na riešenie sporov a zriekajú sa jej ako prostriedku národnej politiky vo svojich vzájomných vzťahoch</a:t>
            </a:r>
          </a:p>
          <a:p>
            <a:pPr algn="just">
              <a:buNone/>
            </a:pPr>
            <a:r>
              <a:rPr lang="sk-SK" sz="2000" dirty="0" smtClean="0"/>
              <a:t> </a:t>
            </a:r>
          </a:p>
          <a:p>
            <a:pPr algn="just"/>
            <a:r>
              <a:rPr lang="sk-SK" sz="2000" b="1" dirty="0" smtClean="0">
                <a:solidFill>
                  <a:srgbClr val="FF6600"/>
                </a:solidFill>
              </a:rPr>
              <a:t>Charta OSN (1945) </a:t>
            </a:r>
            <a:r>
              <a:rPr lang="sk-SK" sz="2000" dirty="0" smtClean="0"/>
              <a:t>– štáty sa vzdali subjektívneho práva na vojnu, zaviazali sa, že vo svojich vzťahoch sa vystríhajú hrozby silou alebo použitia sily proti územnej celistvosti alebo politickej nezávislosti iného štátu</a:t>
            </a:r>
            <a:endParaRPr lang="cs-CZ" sz="2000" dirty="0" smtClean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308-1483-426A-925F-A6CE918C40CB}" type="slidenum">
              <a:rPr lang="sk-SK" smtClean="0"/>
              <a:t>2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476672"/>
            <a:ext cx="8352928" cy="6192687"/>
          </a:xfrm>
        </p:spPr>
        <p:txBody>
          <a:bodyPr>
            <a:normAutofit/>
          </a:bodyPr>
          <a:lstStyle/>
          <a:p>
            <a:r>
              <a:rPr lang="sk-SK" sz="2000" dirty="0" smtClean="0"/>
              <a:t>Všetci členovia OSN sa vystríhajú vo svojich medzinárodných stykoch hrozby silou alebo použitia sily proti územnej celistvosti alebo politickej nezávislosti každého štátu, ako aj každého iného spôsobu nezlučiteľného s cieľmi OSN. (čl. 2)</a:t>
            </a:r>
          </a:p>
          <a:p>
            <a:endParaRPr lang="sk-SK" dirty="0" smtClean="0"/>
          </a:p>
          <a:p>
            <a:pPr>
              <a:buNone/>
            </a:pPr>
            <a:r>
              <a:rPr lang="sk-SK" sz="2000" dirty="0" smtClean="0"/>
              <a:t>Strany v každom spore, ktorého trvanie by mohlo ohroziť zachovanie medzinárodného mieru a bezpečnosti, majú sa usilovať o jeho vyriešenie predovšetkým  :</a:t>
            </a:r>
          </a:p>
          <a:p>
            <a:r>
              <a:rPr lang="sk-SK" b="1" dirty="0" smtClean="0">
                <a:solidFill>
                  <a:srgbClr val="FF6600"/>
                </a:solidFill>
              </a:rPr>
              <a:t>rokovaním, </a:t>
            </a:r>
          </a:p>
          <a:p>
            <a:r>
              <a:rPr lang="sk-SK" b="1" dirty="0" smtClean="0">
                <a:solidFill>
                  <a:srgbClr val="FF6600"/>
                </a:solidFill>
              </a:rPr>
              <a:t>vyšetrovaním, </a:t>
            </a:r>
          </a:p>
          <a:p>
            <a:r>
              <a:rPr lang="sk-SK" b="1" dirty="0" smtClean="0">
                <a:solidFill>
                  <a:srgbClr val="FF6600"/>
                </a:solidFill>
              </a:rPr>
              <a:t>sprostredkovaním, </a:t>
            </a:r>
          </a:p>
          <a:p>
            <a:r>
              <a:rPr lang="sk-SK" b="1" dirty="0" smtClean="0">
                <a:solidFill>
                  <a:srgbClr val="FF6600"/>
                </a:solidFill>
              </a:rPr>
              <a:t>zmierovacím konaním, </a:t>
            </a:r>
          </a:p>
          <a:p>
            <a:r>
              <a:rPr lang="sk-SK" b="1" dirty="0" smtClean="0">
                <a:solidFill>
                  <a:srgbClr val="FF6600"/>
                </a:solidFill>
              </a:rPr>
              <a:t>arbitrážou, </a:t>
            </a:r>
          </a:p>
          <a:p>
            <a:r>
              <a:rPr lang="sk-SK" b="1" dirty="0" smtClean="0">
                <a:solidFill>
                  <a:srgbClr val="FF6600"/>
                </a:solidFill>
              </a:rPr>
              <a:t>súdnym konaním, </a:t>
            </a:r>
          </a:p>
          <a:p>
            <a:r>
              <a:rPr lang="sk-SK" b="1" dirty="0" smtClean="0">
                <a:solidFill>
                  <a:srgbClr val="FF6600"/>
                </a:solidFill>
              </a:rPr>
              <a:t>použitím oblastných orgánov alebo oblastných dohôd </a:t>
            </a:r>
            <a:br>
              <a:rPr lang="sk-SK" b="1" dirty="0" smtClean="0">
                <a:solidFill>
                  <a:srgbClr val="FF6600"/>
                </a:solidFill>
              </a:rPr>
            </a:br>
            <a:r>
              <a:rPr lang="sk-SK" b="1" dirty="0" smtClean="0">
                <a:solidFill>
                  <a:srgbClr val="FF6600"/>
                </a:solidFill>
              </a:rPr>
              <a:t>alebo inými mierovými prostriedkami podľa vlastného výberu.</a:t>
            </a:r>
            <a:endParaRPr lang="sk-SK" b="1" dirty="0">
              <a:solidFill>
                <a:srgbClr val="FF6600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308-1483-426A-925F-A6CE918C40CB}" type="slidenum">
              <a:rPr lang="sk-SK" smtClean="0"/>
              <a:t>3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140964" cy="1417638"/>
          </a:xfrm>
        </p:spPr>
        <p:txBody>
          <a:bodyPr/>
          <a:lstStyle/>
          <a:p>
            <a:r>
              <a:rPr lang="sk-SK" dirty="0" smtClean="0"/>
              <a:t>Právo štátov na vojnu podľa Charty OSN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2393504"/>
            <a:ext cx="8964488" cy="4464496"/>
          </a:xfrm>
        </p:spPr>
        <p:txBody>
          <a:bodyPr>
            <a:normAutofit fontScale="92500" lnSpcReduction="10000"/>
          </a:bodyPr>
          <a:lstStyle/>
          <a:p>
            <a:pPr lvl="1" algn="just"/>
            <a:r>
              <a:rPr lang="sk-SK" sz="2400" b="1" dirty="0" smtClean="0">
                <a:solidFill>
                  <a:srgbClr val="FF6600"/>
                </a:solidFill>
              </a:rPr>
              <a:t>ozbrojené donucovanie akcie </a:t>
            </a:r>
            <a:r>
              <a:rPr lang="sk-SK" sz="2400" dirty="0" smtClean="0"/>
              <a:t>potrebné na </a:t>
            </a:r>
            <a:r>
              <a:rPr lang="sk-SK" sz="2400" b="1" dirty="0" smtClean="0">
                <a:solidFill>
                  <a:srgbClr val="FF6600"/>
                </a:solidFill>
              </a:rPr>
              <a:t>zachovanie a</a:t>
            </a:r>
            <a:r>
              <a:rPr lang="sk-SK" sz="2400" dirty="0" smtClean="0"/>
              <a:t> </a:t>
            </a:r>
            <a:r>
              <a:rPr lang="sk-SK" sz="2400" b="1" dirty="0" smtClean="0">
                <a:solidFill>
                  <a:srgbClr val="FF6600"/>
                </a:solidFill>
              </a:rPr>
              <a:t>obnovenie medzinárodného mieru </a:t>
            </a:r>
            <a:r>
              <a:rPr lang="sk-SK" sz="2400" dirty="0" smtClean="0"/>
              <a:t>a bezpečnosti uskutočnené OSN alebo jej členskými štátmi na základe rozhodnutia RB OSN (čl. 42 Charty OSN)</a:t>
            </a:r>
          </a:p>
          <a:p>
            <a:pPr lvl="1" algn="just"/>
            <a:endParaRPr lang="sk-SK" sz="2400" dirty="0" smtClean="0"/>
          </a:p>
          <a:p>
            <a:pPr lvl="1" algn="just"/>
            <a:r>
              <a:rPr lang="sk-SK" sz="2400" b="1" dirty="0" smtClean="0">
                <a:solidFill>
                  <a:srgbClr val="FF6600"/>
                </a:solidFill>
              </a:rPr>
              <a:t>individuálna alebo kolektívna sebaobrana </a:t>
            </a:r>
            <a:r>
              <a:rPr lang="sk-SK" sz="2400" dirty="0" smtClean="0"/>
              <a:t>proti narušeniu teritoriálnej integrity či politickej nezávislosti (čl. 51 Charty OSN)</a:t>
            </a:r>
          </a:p>
          <a:p>
            <a:pPr lvl="1" algn="just">
              <a:buNone/>
            </a:pPr>
            <a:endParaRPr lang="sk-SK" sz="2400" dirty="0" smtClean="0"/>
          </a:p>
          <a:p>
            <a:pPr lvl="1" algn="just"/>
            <a:r>
              <a:rPr lang="sk-SK" sz="2400" dirty="0" smtClean="0"/>
              <a:t>ozbrojené donucovanie akcie uskutočnené regionálnymi organizáciami na základe splnomocnenia RB OSN (čl. 53 ods. 1 Charty OSN)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308-1483-426A-925F-A6CE918C40CB}" type="slidenum">
              <a:rPr lang="sk-SK" smtClean="0"/>
              <a:t>4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476673"/>
            <a:ext cx="8496944" cy="6120680"/>
          </a:xfrm>
        </p:spPr>
        <p:txBody>
          <a:bodyPr>
            <a:normAutofit fontScale="92500"/>
          </a:bodyPr>
          <a:lstStyle/>
          <a:p>
            <a:pPr algn="just"/>
            <a:endParaRPr lang="sk-SK" dirty="0" smtClean="0"/>
          </a:p>
          <a:p>
            <a:pPr algn="just"/>
            <a:r>
              <a:rPr lang="sk-SK" sz="2400" dirty="0" smtClean="0"/>
              <a:t>Vojna je dnes legálna iba v prípade individuálnej či kolektívnej sebaobrany proti agresii alebo v prípade, že bola schválená RB OSN ako reakcia na ohrozenie alebo porušenie mieru a bezpečnosti .</a:t>
            </a:r>
          </a:p>
          <a:p>
            <a:pPr algn="just"/>
            <a:endParaRPr lang="sk-SK" sz="2400" dirty="0" smtClean="0"/>
          </a:p>
          <a:p>
            <a:pPr algn="just"/>
            <a:r>
              <a:rPr lang="sk-SK" sz="2400" b="1" dirty="0" smtClean="0">
                <a:solidFill>
                  <a:srgbClr val="FF6600"/>
                </a:solidFill>
              </a:rPr>
              <a:t>ZÁKAZ ÚTOČNEJ VOJNY!</a:t>
            </a:r>
          </a:p>
          <a:p>
            <a:pPr algn="just"/>
            <a:r>
              <a:rPr lang="sk-SK" sz="2400" dirty="0" smtClean="0"/>
              <a:t>Príprava, organizovanie a vykonanie útočnej vojny (agresie) je zločin proti mieru</a:t>
            </a:r>
          </a:p>
          <a:p>
            <a:pPr algn="just"/>
            <a:r>
              <a:rPr lang="sk-SK" sz="2400" b="1" dirty="0" smtClean="0">
                <a:solidFill>
                  <a:srgbClr val="FF6600"/>
                </a:solidFill>
              </a:rPr>
              <a:t>AGRESIA </a:t>
            </a:r>
            <a:r>
              <a:rPr lang="sk-SK" sz="2400" dirty="0" smtClean="0"/>
              <a:t>= použitie ozbrojených síl štátom alebo skupinou štátov proti zvrchovanosti, územnej nedotknuteľnosti alebo politickej nezávislosti iného štátu</a:t>
            </a:r>
          </a:p>
          <a:p>
            <a:pPr algn="just"/>
            <a:r>
              <a:rPr lang="sk-SK" sz="2400" b="1" dirty="0" smtClean="0">
                <a:solidFill>
                  <a:srgbClr val="FF6600"/>
                </a:solidFill>
              </a:rPr>
              <a:t>Agresívny akt </a:t>
            </a:r>
            <a:r>
              <a:rPr lang="sk-SK" sz="2400" dirty="0" smtClean="0"/>
              <a:t>– invázia, útok ozbrojenými silami, vojenská okupácia, pripojenie územia iného štátu, bombardovanie, blokáda a i.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308-1483-426A-925F-A6CE918C40CB}" type="slidenum">
              <a:rPr lang="sk-SK" smtClean="0"/>
              <a:t>5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Začiatok vojny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988841"/>
            <a:ext cx="8352928" cy="525658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sk-SK" sz="2300" b="1" dirty="0" smtClean="0">
                <a:solidFill>
                  <a:srgbClr val="FF6600"/>
                </a:solidFill>
              </a:rPr>
              <a:t>Haagska dohoda </a:t>
            </a:r>
            <a:r>
              <a:rPr lang="sk-SK" sz="2300" dirty="0" smtClean="0"/>
              <a:t>z roku 1907 rozpoznáva dva spôsoby začatia vojny:</a:t>
            </a:r>
          </a:p>
          <a:p>
            <a:pPr lvl="1" algn="just"/>
            <a:r>
              <a:rPr lang="sk-SK" sz="2300" b="1" dirty="0" smtClean="0">
                <a:solidFill>
                  <a:srgbClr val="FF6600"/>
                </a:solidFill>
              </a:rPr>
              <a:t>Priame vypovedanie </a:t>
            </a:r>
          </a:p>
          <a:p>
            <a:pPr lvl="1" algn="just"/>
            <a:r>
              <a:rPr lang="sk-SK" sz="2300" b="1" dirty="0" smtClean="0">
                <a:solidFill>
                  <a:srgbClr val="FF6600"/>
                </a:solidFill>
              </a:rPr>
              <a:t>Ultimátum </a:t>
            </a:r>
            <a:r>
              <a:rPr lang="sk-SK" sz="2300" dirty="0" smtClean="0"/>
              <a:t>- prehlásenie s podmieneným vypovedaním vojny </a:t>
            </a:r>
          </a:p>
          <a:p>
            <a:pPr lvl="1" algn="just">
              <a:buNone/>
            </a:pPr>
            <a:endParaRPr lang="sk-SK" sz="2300" dirty="0" smtClean="0"/>
          </a:p>
          <a:p>
            <a:pPr algn="just"/>
            <a:r>
              <a:rPr lang="sk-SK" sz="2300" dirty="0" smtClean="0"/>
              <a:t>Vznikom vojnového stavu sa medzi bojujúcimi stranami prerušia mierové vzťahy a diplomatické styky.</a:t>
            </a:r>
          </a:p>
          <a:p>
            <a:pPr algn="just"/>
            <a:r>
              <a:rPr lang="sk-SK" sz="2300" dirty="0" smtClean="0"/>
              <a:t>Vojnový stav je ukončený spravidla mierovou zmluvou (ukončenie mlčky, jednostranným prehlásením) 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308-1483-426A-925F-A6CE918C40CB}" type="slidenum">
              <a:rPr lang="sk-SK" smtClean="0"/>
              <a:t>6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8284980" cy="1253620"/>
          </a:xfrm>
        </p:spPr>
        <p:txBody>
          <a:bodyPr/>
          <a:lstStyle/>
          <a:p>
            <a:r>
              <a:rPr lang="sk-SK" dirty="0" err="1" smtClean="0"/>
              <a:t>Jus</a:t>
            </a:r>
            <a:r>
              <a:rPr lang="sk-SK" dirty="0" smtClean="0"/>
              <a:t> in </a:t>
            </a:r>
            <a:r>
              <a:rPr lang="sk-SK" dirty="0" err="1" smtClean="0"/>
              <a:t>bello</a:t>
            </a:r>
            <a:r>
              <a:rPr lang="sk-SK" dirty="0" smtClean="0"/>
              <a:t> (právo počas vojny)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2132856"/>
            <a:ext cx="8604448" cy="4509120"/>
          </a:xfrm>
        </p:spPr>
        <p:txBody>
          <a:bodyPr>
            <a:noAutofit/>
          </a:bodyPr>
          <a:lstStyle/>
          <a:p>
            <a:pPr algn="just"/>
            <a:r>
              <a:rPr lang="sk-SK" sz="2000" dirty="0" smtClean="0"/>
              <a:t>Súhrn pravidiel, stanovujúcich práva a povinnosti bojujúcich štátov v priebehu ozbrojeného konfliktu.</a:t>
            </a:r>
          </a:p>
          <a:p>
            <a:pPr algn="just"/>
            <a:r>
              <a:rPr lang="sk-SK" sz="2000" dirty="0" smtClean="0"/>
              <a:t>Kodifikácia práva ozbrojených konfliktov:</a:t>
            </a:r>
          </a:p>
          <a:p>
            <a:pPr lvl="1" algn="just"/>
            <a:r>
              <a:rPr lang="sk-SK" sz="2000" dirty="0" smtClean="0"/>
              <a:t>Haagske mierové konferencie 1899 a 1907 </a:t>
            </a:r>
          </a:p>
          <a:p>
            <a:pPr lvl="1" algn="just"/>
            <a:r>
              <a:rPr lang="sk-SK" sz="2000" dirty="0" smtClean="0"/>
              <a:t>Konferencia Medzinárodného Červeného kríža (1949) – 4 Ženevské dohovory</a:t>
            </a:r>
          </a:p>
          <a:p>
            <a:pPr lvl="2" algn="just"/>
            <a:r>
              <a:rPr lang="sk-SK" sz="1600" dirty="0" smtClean="0"/>
              <a:t>Ženevský dohovor o zlepšení osudu ranených a chorých v poľných armádach</a:t>
            </a:r>
          </a:p>
          <a:p>
            <a:pPr lvl="2" algn="just"/>
            <a:r>
              <a:rPr lang="sk-SK" sz="1600" dirty="0" smtClean="0"/>
              <a:t>Ženevský dohovor o zlepšení osudu ranených, chorých a stroskotancov ozbrojených síl na mori</a:t>
            </a:r>
          </a:p>
          <a:p>
            <a:pPr lvl="2" algn="just"/>
            <a:r>
              <a:rPr lang="sk-SK" sz="1600" dirty="0" smtClean="0"/>
              <a:t>Ženevský dohovor o zaobchádzaní s vojnovými zajatcami</a:t>
            </a:r>
          </a:p>
          <a:p>
            <a:pPr lvl="2" algn="just"/>
            <a:r>
              <a:rPr lang="sk-SK" sz="1600" dirty="0" smtClean="0"/>
              <a:t>Ženevský dohovor o ochrane civilných osôb za vojny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308-1483-426A-925F-A6CE918C40CB}" type="slidenum">
              <a:rPr lang="sk-SK" smtClean="0"/>
              <a:t>7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404664"/>
            <a:ext cx="8424936" cy="6264697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sk-SK" sz="2200" b="1" dirty="0" smtClean="0">
                <a:solidFill>
                  <a:srgbClr val="FF6600"/>
                </a:solidFill>
              </a:rPr>
              <a:t>Rezolúcia Valného zhromaždenia OSN z roku 1968: </a:t>
            </a:r>
          </a:p>
          <a:p>
            <a:pPr marL="457200" lvl="1" indent="0" algn="just">
              <a:buNone/>
            </a:pPr>
            <a:r>
              <a:rPr lang="sk-SK" sz="2000" dirty="0" smtClean="0"/>
              <a:t>1. Právo bojujúcich strán používať prostriedky na poškodenie nepriateľa nie je neobmedzené. </a:t>
            </a:r>
          </a:p>
          <a:p>
            <a:pPr marL="457200" lvl="1" indent="0" algn="just">
              <a:buNone/>
            </a:pPr>
            <a:r>
              <a:rPr lang="sk-SK" sz="2000" dirty="0" smtClean="0"/>
              <a:t>2. Musí sa vždy robiť rozdiel medzi osobami, ktoré sa zúčastňujú na konflikte a príslušníkmi civilného obyvateľstva, pričom civilné obyvateľstvo musí byt, pokiaľ je to možné, ušetrené.</a:t>
            </a:r>
          </a:p>
          <a:p>
            <a:pPr marL="457200" lvl="1" indent="0" algn="just">
              <a:buNone/>
            </a:pPr>
            <a:endParaRPr lang="sk-SK" dirty="0" smtClean="0"/>
          </a:p>
          <a:p>
            <a:pPr marL="457200" lvl="1" indent="0" algn="just">
              <a:buNone/>
            </a:pPr>
            <a:endParaRPr lang="sk-SK" dirty="0" smtClean="0"/>
          </a:p>
          <a:p>
            <a:pPr algn="just"/>
            <a:r>
              <a:rPr lang="sk-SK" sz="2200" b="1" dirty="0" smtClean="0">
                <a:solidFill>
                  <a:srgbClr val="FF6600"/>
                </a:solidFill>
              </a:rPr>
              <a:t>Dodatkový protokol I z roku 1977:</a:t>
            </a:r>
          </a:p>
          <a:p>
            <a:pPr marL="457200" lvl="1" indent="0" algn="just">
              <a:buNone/>
            </a:pPr>
            <a:r>
              <a:rPr lang="sk-SK" sz="2000" dirty="0" smtClean="0"/>
              <a:t>1. V ozbrojenom konflikte nemajú bojujúce strany neobmedzené právo voľby spôsobov a prostriedkov vedenia vojny. </a:t>
            </a:r>
          </a:p>
          <a:p>
            <a:pPr marL="457200" lvl="1" indent="0" algn="just">
              <a:buNone/>
            </a:pPr>
            <a:r>
              <a:rPr lang="sk-SK" sz="2000" dirty="0" smtClean="0"/>
              <a:t>2. Je zakázané používať zbrane, muníciu, materiály a spôsoby vedenia vojny, ktoré by svojou povahou spôsobili nadmerné zranenie alebo zbytočné útrapy. </a:t>
            </a:r>
          </a:p>
          <a:p>
            <a:pPr marL="457200" lvl="1" indent="0" algn="just">
              <a:buNone/>
            </a:pPr>
            <a:r>
              <a:rPr lang="sk-SK" sz="2000" dirty="0" smtClean="0"/>
              <a:t>3. Je zakázané používať spôsoby alebo prostriedky vedenia vojny, ktoré by mohli spôsobiť rozsiahle, dlhodobé a vážne škody na životnom prostredí.  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308-1483-426A-925F-A6CE918C40CB}" type="slidenum">
              <a:rPr lang="sk-SK" smtClean="0"/>
              <a:t>8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772817"/>
            <a:ext cx="8136904" cy="4392488"/>
          </a:xfrm>
        </p:spPr>
        <p:txBody>
          <a:bodyPr>
            <a:normAutofit lnSpcReduction="10000"/>
          </a:bodyPr>
          <a:lstStyle/>
          <a:p>
            <a:pPr algn="just"/>
            <a:r>
              <a:rPr lang="sk-SK" sz="2400" dirty="0" smtClean="0"/>
              <a:t>Akty vojnového násilia sú oprávnení uskutočňovať iba príslušníci ozbrojených síl, konajúci ako štátny orgán bojujúcej strany. Vojnové akty musia zostať v medziach zákonov vojny. </a:t>
            </a:r>
          </a:p>
          <a:p>
            <a:pPr algn="just"/>
            <a:endParaRPr lang="sk-SK" sz="2400" dirty="0" smtClean="0"/>
          </a:p>
          <a:p>
            <a:pPr algn="just"/>
            <a:r>
              <a:rPr lang="sk-SK" sz="2400" dirty="0" smtClean="0"/>
              <a:t>Porušenie zákazu útočnej vojny a pravidiel vedenia vojny má za následok:</a:t>
            </a:r>
          </a:p>
          <a:p>
            <a:pPr lvl="1" algn="just"/>
            <a:r>
              <a:rPr lang="sk-SK" sz="2400" dirty="0" smtClean="0"/>
              <a:t>medzinárodnoprávnu zodpovednosť bojujúcej strany</a:t>
            </a:r>
          </a:p>
          <a:p>
            <a:pPr lvl="1" algn="just"/>
            <a:r>
              <a:rPr lang="sk-SK" sz="2400" dirty="0" smtClean="0"/>
              <a:t>osobnú trestnoprávnu zodpovednosť páchateľa takéhoto činu.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308-1483-426A-925F-A6CE918C40CB}" type="slidenum">
              <a:rPr lang="sk-SK" smtClean="0"/>
              <a:t>9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Prezentácia 5</Template>
  <TotalTime>304</TotalTime>
  <Words>544</Words>
  <Application>Microsoft Office PowerPoint</Application>
  <PresentationFormat>Prezentácia na obrazovke 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2</vt:lpstr>
      <vt:lpstr>Quotable</vt:lpstr>
      <vt:lpstr>Právo na vojnu (Jus ad bellum)  a  právo počas vojny (Jus in bello)</vt:lpstr>
      <vt:lpstr>Jus ad bellum (právo na vojnu)</vt:lpstr>
      <vt:lpstr>Prezentácia programu PowerPoint</vt:lpstr>
      <vt:lpstr>Právo štátov na vojnu podľa Charty OSN</vt:lpstr>
      <vt:lpstr>Prezentácia programu PowerPoint</vt:lpstr>
      <vt:lpstr>Začiatok vojny</vt:lpstr>
      <vt:lpstr>Jus in bello (právo počas vojny)</vt:lpstr>
      <vt:lpstr>Prezentácia programu PowerPoint</vt:lpstr>
      <vt:lpstr>Prezentácia programu PowerPoint</vt:lpstr>
      <vt:lpstr>Zodpovednosť za zločiny</vt:lpstr>
      <vt:lpstr>Zdroje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sarah pisarčíková</dc:creator>
  <cp:lastModifiedBy>vyuka</cp:lastModifiedBy>
  <cp:revision>6</cp:revision>
  <dcterms:created xsi:type="dcterms:W3CDTF">2019-10-08T14:28:04Z</dcterms:created>
  <dcterms:modified xsi:type="dcterms:W3CDTF">2019-10-09T06:29:36Z</dcterms:modified>
</cp:coreProperties>
</file>