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4" r:id="rId3"/>
    <p:sldId id="275" r:id="rId4"/>
    <p:sldId id="257" r:id="rId5"/>
    <p:sldId id="289" r:id="rId6"/>
    <p:sldId id="281" r:id="rId7"/>
    <p:sldId id="279" r:id="rId8"/>
    <p:sldId id="285" r:id="rId9"/>
    <p:sldId id="282" r:id="rId10"/>
    <p:sldId id="286" r:id="rId11"/>
    <p:sldId id="280" r:id="rId12"/>
    <p:sldId id="284" r:id="rId13"/>
    <p:sldId id="283" r:id="rId14"/>
    <p:sldId id="278" r:id="rId15"/>
    <p:sldId id="287" r:id="rId16"/>
    <p:sldId id="266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1156A-16DF-4C24-98C9-0880440E8B41}" type="datetimeFigureOut">
              <a:rPr lang="sk-SK" smtClean="0"/>
              <a:pPr/>
              <a:t>04.10.2020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050D2-212F-408A-9235-A559B57BDCF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050D2-212F-408A-9235-A559B57BDCF5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050D2-212F-408A-9235-A559B57BDCF5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050D2-212F-408A-9235-A559B57BDCF5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F39E-9213-4768-97D2-E7B095BE1932}" type="datetimeFigureOut">
              <a:rPr lang="sk-SK" smtClean="0"/>
              <a:pPr/>
              <a:t>04.10.2020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AD55F0-1E5B-4420-9633-D7DB59B2193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med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F39E-9213-4768-97D2-E7B095BE1932}" type="datetimeFigureOut">
              <a:rPr lang="sk-SK" smtClean="0"/>
              <a:pPr/>
              <a:t>04.10.2020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55F0-1E5B-4420-9633-D7DB59B2193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F39E-9213-4768-97D2-E7B095BE1932}" type="datetimeFigureOut">
              <a:rPr lang="sk-SK" smtClean="0"/>
              <a:pPr/>
              <a:t>04.10.2020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55F0-1E5B-4420-9633-D7DB59B2193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F39E-9213-4768-97D2-E7B095BE1932}" type="datetimeFigureOut">
              <a:rPr lang="sk-SK" smtClean="0"/>
              <a:pPr/>
              <a:t>04.10.2020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55F0-1E5B-4420-9633-D7DB59B2193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F39E-9213-4768-97D2-E7B095BE1932}" type="datetimeFigureOut">
              <a:rPr lang="sk-SK" smtClean="0"/>
              <a:pPr/>
              <a:t>04.10.2020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55F0-1E5B-4420-9633-D7DB59B2193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F39E-9213-4768-97D2-E7B095BE1932}" type="datetimeFigureOut">
              <a:rPr lang="sk-SK" smtClean="0"/>
              <a:pPr/>
              <a:t>04.10.2020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55F0-1E5B-4420-9633-D7DB59B2193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F39E-9213-4768-97D2-E7B095BE1932}" type="datetimeFigureOut">
              <a:rPr lang="sk-SK" smtClean="0"/>
              <a:pPr/>
              <a:t>04.10.2020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55F0-1E5B-4420-9633-D7DB59B2193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</p:cSld>
  <p:clrMapOvr>
    <a:masterClrMapping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F39E-9213-4768-97D2-E7B095BE1932}" type="datetimeFigureOut">
              <a:rPr lang="sk-SK" smtClean="0"/>
              <a:pPr/>
              <a:t>04.10.2020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55F0-1E5B-4420-9633-D7DB59B2193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F39E-9213-4768-97D2-E7B095BE1932}" type="datetimeFigureOut">
              <a:rPr lang="sk-SK" smtClean="0"/>
              <a:pPr/>
              <a:t>04.10.2020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55F0-1E5B-4420-9633-D7DB59B2193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F39E-9213-4768-97D2-E7B095BE1932}" type="datetimeFigureOut">
              <a:rPr lang="sk-SK" smtClean="0"/>
              <a:pPr/>
              <a:t>04.10.2020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55F0-1E5B-4420-9633-D7DB59B2193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F39E-9213-4768-97D2-E7B095BE1932}" type="datetimeFigureOut">
              <a:rPr lang="sk-SK" smtClean="0"/>
              <a:pPr/>
              <a:t>04.10.2020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55F0-1E5B-4420-9633-D7DB59B2193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0"/>
              </a:schemeClr>
            </a:gs>
            <a:gs pos="65000">
              <a:schemeClr val="bg2">
                <a:tint val="100000"/>
                <a:shade val="95000"/>
                <a:satMod val="100000"/>
                <a:lumMod val="100000"/>
              </a:schemeClr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455F39E-9213-4768-97D2-E7B095BE1932}" type="datetimeFigureOut">
              <a:rPr lang="sk-SK" smtClean="0"/>
              <a:pPr/>
              <a:t>04.10.2020</a:t>
            </a:fld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AAD55F0-1E5B-4420-9633-D7DB59B2193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dissolve/>
  </p:transition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268761"/>
            <a:ext cx="9144000" cy="1224136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veuse" pitchFamily="2" charset="-18"/>
              </a:rPr>
              <a:t>Jozef </a:t>
            </a:r>
            <a:r>
              <a:rPr lang="sk-SK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veuse" pitchFamily="2" charset="-18"/>
              </a:rPr>
              <a:t>Cíger</a:t>
            </a:r>
            <a:r>
              <a:rPr lang="sk-SK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veuse" pitchFamily="2" charset="-18"/>
              </a:rPr>
              <a:t> Hronský</a:t>
            </a: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1547664" y="2492896"/>
            <a:ext cx="6120680" cy="2522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veuse" pitchFamily="2" charset="-18"/>
              </a:rPr>
              <a:t>JOZEF MAK</a:t>
            </a:r>
          </a:p>
        </p:txBody>
      </p:sp>
    </p:spTree>
    <p:extLst>
      <p:ext uri="{BB962C8B-B14F-4D97-AF65-F5344CB8AC3E}">
        <p14:creationId xmlns:p14="http://schemas.microsoft.com/office/powerpoint/2010/main" val="157632644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6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620688" y="2492896"/>
            <a:ext cx="1008112" cy="1154097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548680"/>
            <a:ext cx="8136904" cy="604867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sk-SK" sz="2400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„Inovať je najnádhernejší závoj. Nijakej panej na svete neutkajú takú nádheru, akú si utká sama príroda, keď sa jej zachce, hoc by to bola panna zo sedemdesiatich kráľovských palácov. Ani </a:t>
            </a:r>
            <a:r>
              <a:rPr lang="sk-SK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príroda-panna</a:t>
            </a:r>
            <a:r>
              <a:rPr lang="sk-SK" sz="2400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 ho nedožičí hocikedy, sťaby sa i jej závoj mal podrať, pominúť, a vyberá si ho, oblieka iba vo výnimočných prípadoch. </a:t>
            </a:r>
            <a:r>
              <a:rPr lang="sk-SK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Príroda-panna</a:t>
            </a:r>
            <a:r>
              <a:rPr lang="sk-SK" sz="2400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rada sa parádi cez celý rok, truhla so šatami akoby nemala dna...“</a:t>
            </a:r>
          </a:p>
          <a:p>
            <a:pPr algn="just">
              <a:buNone/>
            </a:pPr>
            <a:endParaRPr lang="sk-SK" sz="900" i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sk-SK" sz="2400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„Potom v pondelok prišla inovať. Veď vieme, inovať je najparádnejší závoj. Hocikde o hocikedy ho niet. Pekný je závoj na vyšedivených lúkach, ale teraz sa nerozložila po rovinkách, ani po úbočiach nie. Krásny je na brezovom prúte, matne svieti, aby bol diskrétny v nádhere a nevtieral sa do očí hocikomu. Ale teraz neovil brezový prút. Inovať nesadla ani na smreky, ani na vŕby, neprišla o polnoci, ako chodieva, prišla za bieleho dňa a sadla iba na Makovu chalupu. Ba ani tam sa nerozprestrela po celej chalupe, nie po streche, nie na prahu, nie po celej chyži, iba na </a:t>
            </a:r>
            <a:r>
              <a:rPr lang="sk-SK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Julinu</a:t>
            </a:r>
            <a:r>
              <a:rPr lang="sk-SK" sz="2400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tvár sadla. Na čelo, na privreté oči, na biele pery. Na </a:t>
            </a:r>
            <a:r>
              <a:rPr lang="sk-SK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Julin</a:t>
            </a:r>
            <a:r>
              <a:rPr lang="sk-SK" sz="2400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biely úsmev. Hej, Jula sa usmievala i potom, keď bola mŕtva. Radosť, čo sa do nej tisla v posledné dni, nemohla tak naraz a ticho umrieť, ako umrela pokorná Jula. To nejde…! Radosť umiera veľmi pomaly, alebo neumrie nikdy, najmä nie tam, kde jej bolo veľmi málo. Alebo umiera veľmi pekne...“</a:t>
            </a:r>
            <a:endParaRPr lang="sk-SK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0"/>
            <a:ext cx="7315200" cy="1154097"/>
          </a:xfrm>
        </p:spPr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SOCIÁLNA TEMATIKA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340769"/>
            <a:ext cx="7690048" cy="4968592"/>
          </a:xfrm>
        </p:spPr>
        <p:txBody>
          <a:bodyPr>
            <a:normAutofit/>
          </a:bodyPr>
          <a:lstStyle/>
          <a:p>
            <a:r>
              <a:rPr lang="sk-SK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obraz života obyčajných dedinských ľudí</a:t>
            </a:r>
          </a:p>
          <a:p>
            <a:pPr>
              <a:buNone/>
            </a:pPr>
            <a:endParaRPr lang="sk-SK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žili v chudobe a biede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v dome žilo naraz viacero rodín a úroveň chorobnosti bola tiež vysoká</a:t>
            </a:r>
          </a:p>
          <a:p>
            <a:pPr>
              <a:buNone/>
            </a:pPr>
            <a:endParaRPr lang="sk-SK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málo pracovných príležitostí</a:t>
            </a:r>
            <a:r>
              <a:rPr lang="sk-SK" sz="2800" dirty="0"/>
              <a:t>; odchod ľudí do zámoria a vysťahovalectvo</a:t>
            </a:r>
          </a:p>
          <a:p>
            <a:r>
              <a:rPr lang="sk-SK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vojna</a:t>
            </a:r>
            <a:r>
              <a:rPr lang="sk-SK" sz="2800" dirty="0"/>
              <a:t> mala na ľudí tiež hlboký dopad; odlučovala od seba rodiny; </a:t>
            </a:r>
            <a:r>
              <a:rPr lang="sk-SK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prehlbovala biedu a sociálnu nerovnosť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0"/>
            <a:ext cx="7315200" cy="1154097"/>
          </a:xfrm>
        </p:spPr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PSYCHOLÓGIA POSTÁV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340769"/>
            <a:ext cx="7920880" cy="4968592"/>
          </a:xfrm>
        </p:spPr>
        <p:txBody>
          <a:bodyPr>
            <a:normAutofit/>
          </a:bodyPr>
          <a:lstStyle/>
          <a:p>
            <a:r>
              <a:rPr lang="sk-SK" sz="2800" dirty="0"/>
              <a:t>hlavným autorovým cieľom bolo realisticky </a:t>
            </a:r>
            <a:r>
              <a:rPr lang="sk-SK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zachytiť vnútro postáv, ich pocity a postoje </a:t>
            </a:r>
            <a:r>
              <a:rPr lang="sk-SK" sz="2800" dirty="0"/>
              <a:t>pri každodenných situáciách na dedine, skúmať ich z rôznych uhlov pohľadu a práve tým poukázať na pálčivé problémy doby</a:t>
            </a:r>
          </a:p>
          <a:p>
            <a:pPr>
              <a:buNone/>
            </a:pPr>
            <a:endParaRPr lang="sk-SK" sz="800" dirty="0"/>
          </a:p>
          <a:p>
            <a:r>
              <a:rPr lang="sk-SK" sz="2800" dirty="0"/>
              <a:t>dej románu ustupuje do úzadia, nie je až taký podstatný; </a:t>
            </a:r>
            <a:r>
              <a:rPr lang="sk-SK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prioritu má vykreslenie psychiky hlavných hrdinov</a:t>
            </a:r>
            <a:r>
              <a:rPr lang="sk-SK" sz="2800" dirty="0"/>
              <a:t>; ich základným duševným stavom je </a:t>
            </a:r>
            <a:r>
              <a:rPr lang="sk-SK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utrpenie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0"/>
            <a:ext cx="7315200" cy="1154097"/>
          </a:xfrm>
        </p:spPr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FATALITA (OSUDOVOSŤ)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340769"/>
            <a:ext cx="7690048" cy="4968592"/>
          </a:xfrm>
        </p:spPr>
        <p:txBody>
          <a:bodyPr>
            <a:normAutofit/>
          </a:bodyPr>
          <a:lstStyle/>
          <a:p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hlavná postava </a:t>
            </a:r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Jozef Mak má vopred určený ťažký osud</a:t>
            </a:r>
            <a:endParaRPr lang="sk-SK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sk-SK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narodil sa </a:t>
            </a:r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vdove Makovej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ako nemanželský syn a jeho krstná mama – nedôsledná </a:t>
            </a:r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 </a:t>
            </a:r>
            <a:r>
              <a:rPr lang="sk-SK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Meľošová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nedodržala všetky zvyky, ktoré boli pri krste na dedine (nedala peceň chleba pod stôl, aby dieťa malo v živote šťastie)</a:t>
            </a:r>
          </a:p>
          <a:p>
            <a:pPr>
              <a:buNone/>
            </a:pPr>
            <a:endParaRPr lang="sk-SK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postavy charakterizuje fatalistický princíp nazerania na svet</a:t>
            </a:r>
            <a:r>
              <a:rPr lang="sk-SK" sz="28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(nebúria sa osudu, podliehajú mu)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7891264" cy="1154097"/>
          </a:xfrm>
        </p:spPr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EXPRESIONIZMUS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328592"/>
          </a:xfrm>
        </p:spPr>
        <p:txBody>
          <a:bodyPr>
            <a:normAutofit/>
          </a:bodyPr>
          <a:lstStyle/>
          <a:p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výrazné časti deja: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Maruša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stratí krásu; opíja sa; náruživo zvádza Jozefa už ako ženatého muža; opitá padne do kotla, v ktorom sa vyvárala bielizeň</a:t>
            </a:r>
          </a:p>
          <a:p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lyrické pasáže: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opis scenérie – príroda je personifikovaná; autor využíva epitetá, prirovnania, metafory; oslovuje čitateľa; hyperbolizuje</a:t>
            </a:r>
          </a:p>
          <a:p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kontrast: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Jozef – Jano; pekná </a:t>
            </a:r>
            <a:r>
              <a:rPr lang="sk-SK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Maruša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mrzáčka Jula; Jozefova láska k matke – zahanbenie, že je nemanželský</a:t>
            </a:r>
          </a:p>
          <a:p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postavy konajú pudovo, inštinktívne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ACF1A-E375-417F-9B26-70AA2FCF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340769"/>
            <a:ext cx="7315200" cy="94136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B45E85-69A2-4312-94E6-16907F1F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772816"/>
            <a:ext cx="7315200" cy="4763663"/>
          </a:xfrm>
        </p:spPr>
        <p:txBody>
          <a:bodyPr/>
          <a:lstStyle/>
          <a:p>
            <a:pPr marL="45720" indent="0">
              <a:buNone/>
            </a:pPr>
            <a:r>
              <a:rPr lang="sk-SK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Téma</a:t>
            </a:r>
            <a:r>
              <a:rPr lang="sk-SK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sk-SK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Príbeh obyčajného človeka z prostredia slovenskej dediny na pozadí zložitej spoločenskej situácie na začiatku 20. storočia.</a:t>
            </a:r>
          </a:p>
          <a:p>
            <a:pPr marL="45720" indent="0">
              <a:buNone/>
            </a:pPr>
            <a:endParaRPr lang="sk-SK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>
              <a:buNone/>
            </a:pPr>
            <a:r>
              <a:rPr lang="sk-SK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Idea: </a:t>
            </a:r>
            <a:r>
              <a:rPr lang="sk-SK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 vyzdvihuje vnútornú silu človeka, ktorá mu pomáha prežiť všetky útrapy života.</a:t>
            </a:r>
          </a:p>
          <a:p>
            <a:r>
              <a:rPr lang="sk-SK" sz="2800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Trp, Jozef Mak. Človek-milión si, nuž vydržíš všetko, keďže nie je pravda, že najtvrdší je kameň, najmocnejšia je oceľ, ale pravda je, že najviac na svete vydrží obyčajný Jozef Mak.“</a:t>
            </a:r>
          </a:p>
          <a:p>
            <a:r>
              <a:rPr lang="sk-SK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Aktualizácia: ???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8303272"/>
      </p:ext>
    </p:extLst>
  </p:cSld>
  <p:clrMapOvr>
    <a:masterClrMapping/>
  </p:clrMapOvr>
  <p:transition spd="med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683568" y="1124744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5400" dirty="0">
                <a:solidFill>
                  <a:schemeClr val="tx2"/>
                </a:solidFill>
                <a:latin typeface="Baveuse" pitchFamily="2" charset="-18"/>
              </a:rPr>
              <a:t>Ďakujem za pozornosť </a:t>
            </a:r>
            <a:r>
              <a:rPr lang="sk-SK" sz="5400" dirty="0">
                <a:solidFill>
                  <a:schemeClr val="tx2"/>
                </a:solidFill>
                <a:latin typeface="Baveuse" pitchFamily="2" charset="-18"/>
                <a:sym typeface="Wingdings" pitchFamily="2" charset="2"/>
              </a:rPr>
              <a:t></a:t>
            </a:r>
          </a:p>
          <a:p>
            <a:endParaRPr lang="sk-SK" sz="5400" dirty="0">
              <a:solidFill>
                <a:schemeClr val="tx2"/>
              </a:solidFill>
              <a:latin typeface="Baveuse" pitchFamily="2" charset="-18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611560" y="4365104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ZDROJE:</a:t>
            </a:r>
          </a:p>
          <a:p>
            <a:pPr algn="just"/>
            <a:r>
              <a:rPr lang="sk-SK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HRONSKÝ, J. C. </a:t>
            </a:r>
            <a:r>
              <a:rPr lang="sk-SK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Jozef mak</a:t>
            </a:r>
            <a:r>
              <a:rPr lang="sk-SK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Bratislava</a:t>
            </a:r>
            <a:r>
              <a:rPr lang="sk-SK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Tatran, 1969</a:t>
            </a:r>
            <a:endParaRPr lang="sk-SK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CALTÍKOVÁ, M. </a:t>
            </a:r>
            <a:r>
              <a:rPr lang="sk-SK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Slovenský jazyk a literatúra – pomôcka pre maturantov a uchádzačov o štúdium na vysokých školách. </a:t>
            </a:r>
            <a:r>
              <a:rPr lang="sk-SK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Nitra:  ENIGMA PUBLISHING, 2010. ISBN 978-80-89132-93-5</a:t>
            </a:r>
          </a:p>
        </p:txBody>
      </p:sp>
    </p:spTree>
    <p:extLst>
      <p:ext uri="{BB962C8B-B14F-4D97-AF65-F5344CB8AC3E}">
        <p14:creationId xmlns:p14="http://schemas.microsoft.com/office/powerpoint/2010/main" val="1926709753"/>
      </p:ext>
    </p:extLst>
  </p:cSld>
  <p:clrMapOvr>
    <a:masterClrMapping/>
  </p:clrMapOvr>
  <p:transition spd="med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48872" cy="1154097"/>
          </a:xfrm>
        </p:spPr>
        <p:txBody>
          <a:bodyPr>
            <a:normAutofit/>
          </a:bodyPr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Jozef </a:t>
            </a:r>
            <a:r>
              <a:rPr lang="sk-SK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Cíger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Hronský </a:t>
            </a:r>
            <a:r>
              <a:rPr lang="sk-SK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(1896 – 1960)</a:t>
            </a:r>
            <a:endParaRPr lang="sk-SK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5292080" y="1556792"/>
            <a:ext cx="3566160" cy="4852008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14"/>
          </p:nvPr>
        </p:nvSpPr>
        <p:spPr>
          <a:xfrm>
            <a:off x="539552" y="1628800"/>
            <a:ext cx="4536504" cy="4854103"/>
          </a:xfrm>
        </p:spPr>
        <p:txBody>
          <a:bodyPr>
            <a:normAutofit/>
          </a:bodyPr>
          <a:lstStyle/>
          <a:p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slovenský spisovateľ</a:t>
            </a:r>
          </a:p>
          <a:p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medzivojnová literatúra</a:t>
            </a:r>
          </a:p>
          <a:p>
            <a:pPr marL="45720" indent="0">
              <a:buNone/>
            </a:pPr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(1918 - 1945) </a:t>
            </a:r>
          </a:p>
          <a:p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predstaviteľ </a:t>
            </a:r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sociálno-psychologického realizmu (realistické postupy a aj moderné -    expresionizmus)</a:t>
            </a:r>
            <a:endParaRPr lang="sk-SK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626" name="Picture 2" descr="http://www.jchronsky.estranky.sk/img/original/9/dvonch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556792"/>
            <a:ext cx="3838575" cy="47529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8" descr="http://files.bibliofilie.webnode.sk/200000477-16251171e8/Hronsk%C3%BD%20-%20Jozef%20Mak%20%28KSP%2026%20-%20Cinc%C3%ADk%29%20-%2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24744"/>
            <a:ext cx="2352675" cy="3752851"/>
          </a:xfrm>
          <a:prstGeom prst="rect">
            <a:avLst/>
          </a:prstGeom>
          <a:noFill/>
        </p:spPr>
      </p:pic>
      <p:pic>
        <p:nvPicPr>
          <p:cNvPr id="25614" name="Picture 14" descr="http://www.mkc.snv.sk/uploads/photogallery/15/00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24744"/>
            <a:ext cx="5562600" cy="375285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548680"/>
            <a:ext cx="8136904" cy="61206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sk-SK" sz="9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>
              <a:buNone/>
            </a:pPr>
            <a:endParaRPr lang="sk-SK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>
              <a:buNone/>
            </a:pPr>
            <a:r>
              <a:rPr lang="sk-SK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Čas a miesto deja:</a:t>
            </a:r>
            <a:r>
              <a:rPr lang="sk-SK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dej sa odohráva približne v rokoch 1900 – 1930, horehronská dedina </a:t>
            </a:r>
            <a:r>
              <a:rPr lang="sk-SK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Hudákovo</a:t>
            </a:r>
            <a:r>
              <a:rPr lang="sk-SK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(okolie Brezna)</a:t>
            </a:r>
          </a:p>
          <a:p>
            <a:pPr marL="45720" indent="0">
              <a:buNone/>
            </a:pPr>
            <a:endParaRPr lang="sk-SK" sz="3000" dirty="0"/>
          </a:p>
          <a:p>
            <a:pPr marL="45720" indent="0">
              <a:buNone/>
            </a:pP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84823270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id="{059D5724-914D-41B2-98F3-47154BD3CFAA}"/>
              </a:ext>
            </a:extLst>
          </p:cNvPr>
          <p:cNvSpPr txBox="1"/>
          <p:nvPr/>
        </p:nvSpPr>
        <p:spPr>
          <a:xfrm>
            <a:off x="251520" y="609328"/>
            <a:ext cx="8568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800" dirty="0" err="1">
                <a:solidFill>
                  <a:srgbClr val="34313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Jef</a:t>
            </a:r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2A1C0FDE-6F3C-44E5-BC63-2EEFA165909D}"/>
              </a:ext>
            </a:extLst>
          </p:cNvPr>
          <p:cNvSpPr txBox="1"/>
          <p:nvPr/>
        </p:nvSpPr>
        <p:spPr>
          <a:xfrm>
            <a:off x="395536" y="474345"/>
            <a:ext cx="835292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800" b="1" dirty="0">
                <a:ln>
                  <a:noFill/>
                </a:ln>
                <a:solidFill>
                  <a:srgbClr val="FFC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      Jozef Mak sa narodil ako nemanželský syn vdovy po Jánovi Makovi.   Už ako  malého ho bíjava brat, žijú v biede. Od dvanástich rokov pasie jalovice. Jedného dňa však dedinu zachváti požiar a spáli aj ich domec. Jozef zaľúbi do </a:t>
            </a:r>
            <a:r>
              <a:rPr lang="sk-SK" sz="1800" b="1" dirty="0" err="1">
                <a:ln>
                  <a:noFill/>
                </a:ln>
                <a:solidFill>
                  <a:srgbClr val="FFC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Maruše</a:t>
            </a:r>
            <a:r>
              <a:rPr lang="sk-SK" sz="1800" b="1" dirty="0">
                <a:ln>
                  <a:noFill/>
                </a:ln>
                <a:solidFill>
                  <a:srgbClr val="FFC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, a ona jeho city opätuje. Necháva prácu na salaši a prihlási sa za drevorubača. Po čase sa Jozef rozhodne, že si postaví vlastnú chalupu. Od rozhodnutia k činom nemá ďaleko, ale pred jej dokončením, je povolaný na vojnu.</a:t>
            </a:r>
            <a:br>
              <a:rPr lang="sk-SK" b="1" dirty="0">
                <a:solidFill>
                  <a:srgbClr val="FFC000"/>
                </a:solidFill>
                <a:effectLst/>
              </a:rPr>
            </a:br>
            <a:r>
              <a:rPr lang="sk-SK" b="1" dirty="0">
                <a:solidFill>
                  <a:srgbClr val="FFC000"/>
                </a:solidFill>
                <a:effectLst/>
              </a:rPr>
              <a:t>Z vojny sa dostáva do rodnej dediny, kde sa toho veľa zmenilo. Zomrela mu mama, vráti sa do svojej chalupy, ale tá je dostavaná a obývaná – Janom Makom a </a:t>
            </a:r>
            <a:r>
              <a:rPr lang="sk-SK" b="1" dirty="0" err="1">
                <a:solidFill>
                  <a:srgbClr val="FFC000"/>
                </a:solidFill>
                <a:effectLst/>
              </a:rPr>
              <a:t>Marušou</a:t>
            </a:r>
            <a:r>
              <a:rPr lang="sk-SK" b="1" dirty="0">
                <a:solidFill>
                  <a:srgbClr val="FFC000"/>
                </a:solidFill>
                <a:effectLst/>
              </a:rPr>
              <a:t>, jeho ženou. </a:t>
            </a:r>
            <a:r>
              <a:rPr lang="sk-SK" b="1" dirty="0" err="1">
                <a:solidFill>
                  <a:srgbClr val="FFC000"/>
                </a:solidFill>
                <a:effectLst/>
              </a:rPr>
              <a:t>Maruša</a:t>
            </a:r>
            <a:r>
              <a:rPr lang="sk-SK" b="1">
                <a:solidFill>
                  <a:srgbClr val="FFC000"/>
                </a:solidFill>
                <a:effectLst/>
              </a:rPr>
              <a:t> sa </a:t>
            </a:r>
            <a:r>
              <a:rPr lang="sk-SK" b="1" dirty="0">
                <a:solidFill>
                  <a:srgbClr val="FFC000"/>
                </a:solidFill>
                <a:effectLst/>
              </a:rPr>
              <a:t>veľmi zmenila, je strhaná a pije. S Janom sa dohodnú, že polovica chalupy patrí Jozefovi, keďže aj on sa podieľal na jej výstavbe.</a:t>
            </a:r>
            <a:br>
              <a:rPr lang="sk-SK" b="1" dirty="0">
                <a:solidFill>
                  <a:srgbClr val="FFC000"/>
                </a:solidFill>
                <a:effectLst/>
              </a:rPr>
            </a:br>
            <a:r>
              <a:rPr lang="sk-SK" sz="1800" b="1" dirty="0">
                <a:solidFill>
                  <a:srgbClr val="FFC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Neskôr Jozef stretne  </a:t>
            </a:r>
            <a:r>
              <a:rPr lang="sk-SK" sz="1800" b="1" dirty="0" err="1">
                <a:solidFill>
                  <a:srgbClr val="FFC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Julu</a:t>
            </a:r>
            <a:r>
              <a:rPr lang="sk-SK" sz="1800" b="1" dirty="0">
                <a:solidFill>
                  <a:srgbClr val="FFC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 až sa rozhodne, že si ju vezme za ženu. Všetci ho odhovárajú,  narodí sa im dieťa, no Jozef po čase  zase začne chodiť za </a:t>
            </a:r>
            <a:r>
              <a:rPr lang="sk-SK" sz="1800" b="1" dirty="0" err="1">
                <a:solidFill>
                  <a:srgbClr val="FFC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Marušou</a:t>
            </a:r>
            <a:r>
              <a:rPr lang="sk-SK" sz="1800" b="1" dirty="0">
                <a:solidFill>
                  <a:srgbClr val="FFC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. Ona sa mu však sprotiví povahovo a začne si viac vážiť </a:t>
            </a:r>
            <a:r>
              <a:rPr lang="sk-SK" sz="1800" b="1" dirty="0" err="1">
                <a:solidFill>
                  <a:srgbClr val="FFC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Julu</a:t>
            </a:r>
            <a:r>
              <a:rPr lang="sk-SK" sz="1800" b="1" dirty="0">
                <a:solidFill>
                  <a:srgbClr val="FFC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. Tá sa o nich dozvie a správa sa chladne. </a:t>
            </a:r>
            <a:r>
              <a:rPr lang="sk-SK" sz="1800" b="1" dirty="0" err="1">
                <a:solidFill>
                  <a:srgbClr val="FFC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Maruša</a:t>
            </a:r>
            <a:r>
              <a:rPr lang="sk-SK" sz="1800" b="1" dirty="0">
                <a:solidFill>
                  <a:srgbClr val="FFC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opäť začne piť, až ju nájdu mŕtvu. Po čase  sa mu narodil druhý syn. Jozef je nesmierne rád, a hoci nič nepovedal, Jula to vycíti. Keď o pár dní umiera, má na tvári úsmev, lebo vie, že ju jej muž má rád.</a:t>
            </a:r>
            <a:br>
              <a:rPr lang="sk-SK" b="1" dirty="0">
                <a:solidFill>
                  <a:srgbClr val="FFC000"/>
                </a:solidFill>
                <a:effectLst/>
              </a:rPr>
            </a:br>
            <a:br>
              <a:rPr lang="sk-SK" dirty="0">
                <a:effectLst/>
              </a:rPr>
            </a:br>
            <a:endParaRPr lang="sk-SK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739883"/>
      </p:ext>
    </p:extLst>
  </p:cSld>
  <p:clrMapOvr>
    <a:masterClrMapping/>
  </p:clrMapOvr>
  <p:transition spd="med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620688" y="2492896"/>
            <a:ext cx="1008112" cy="1154097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60" y="548680"/>
            <a:ext cx="7848872" cy="6048672"/>
          </a:xfrm>
        </p:spPr>
        <p:txBody>
          <a:bodyPr>
            <a:normAutofit/>
          </a:bodyPr>
          <a:lstStyle/>
          <a:p>
            <a:pPr algn="just"/>
            <a:r>
              <a:rPr lang="sk-SK" sz="2400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„Tu si, Jozef Mak? Tu. Neskoro som sa dostal k tebe na návštevu. Nemám už nič. Od včera chodím medzi tichými ľuďmi a všade niečo prosili odo mňa, do svitania neostalo nič. Všetko som rozdal, čo som mal. Ale, Jozef Mak, narodil si sa, a nik ťa nečakal okrem materinho strachu, nik ťa nevítal, neobdarúval, nuž dám ti aspoň to, čo ešte mám. Dám ti ukrižované ruky, tie mi ostali z tejto noci. Vezmi si ich a nehľadaj k nim ústa ani potom, keď budeš ľuďom rozumieť a keď ťa budú chcieť nahovoriť, aby si si ústa od niekoho požadoval.“ </a:t>
            </a:r>
          </a:p>
          <a:p>
            <a:pPr algn="just">
              <a:buNone/>
            </a:pPr>
            <a:endParaRPr lang="sk-SK" sz="800" i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sk-SK" sz="2400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„Trp, Jozef Mak. </a:t>
            </a:r>
            <a:r>
              <a:rPr lang="sk-SK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Človek-milión</a:t>
            </a:r>
            <a:r>
              <a:rPr lang="sk-SK" sz="2400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si, nuž vydržíš všetko, keďže nie je pravda, že najtvrdší je kameň, najmocnejšia je oceľ, ale pravda je, že najviac na svete vydrží obyčajný Jozef Mak.“</a:t>
            </a:r>
            <a:endParaRPr lang="sk-SK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JOZEF MAK (človek milión, Mak)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340769"/>
            <a:ext cx="7920880" cy="4968592"/>
          </a:xfrm>
        </p:spPr>
        <p:txBody>
          <a:bodyPr>
            <a:normAutofit fontScale="92500" lnSpcReduction="10000"/>
          </a:bodyPr>
          <a:lstStyle/>
          <a:p>
            <a:pPr marL="45720" indent="0">
              <a:buFont typeface="Wingdings" pitchFamily="2" charset="2"/>
              <a:buChar char="§"/>
            </a:pP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Dostal pri narodení od Boha </a:t>
            </a:r>
            <a:r>
              <a:rPr lang="sk-SK" sz="2800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ukrižované ruky</a:t>
            </a:r>
            <a:r>
              <a:rPr lang="sk-SK" sz="28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sk-SK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 odsúdený na utrpenie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ale nedostal </a:t>
            </a:r>
            <a:r>
              <a:rPr lang="sk-SK" sz="2800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ústa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sk-SK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svojich citoch nevie hovoriť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všetko sa odohráva v jeho vnútri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5720" indent="0">
              <a:buFont typeface="Wingdings" pitchFamily="2" charset="2"/>
              <a:buChar char="§"/>
            </a:pPr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sk-SK" sz="2800" dirty="0"/>
              <a:t>Je to </a:t>
            </a:r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činorodý, usilovný človek, ktorý prijíma svoj osud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koná v súlade so svojou povahou </a:t>
            </a:r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 znesie všetky životné útrapy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zradu milej i brata, matkinu i ženinu smrť.</a:t>
            </a:r>
          </a:p>
          <a:p>
            <a:pPr marL="45720" indent="0">
              <a:buFont typeface="Wingdings" pitchFamily="2" charset="2"/>
              <a:buChar char="§"/>
            </a:pPr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 vzdoruje, tak iba mlčky, bráni sa inštinktom, príležitostnými výbuchmi.</a:t>
            </a:r>
          </a:p>
          <a:p>
            <a:pPr marL="45720" indent="0">
              <a:buFont typeface="Wingdings" pitchFamily="2" charset="2"/>
              <a:buChar char="§"/>
            </a:pPr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dirty="0"/>
              <a:t>Je</a:t>
            </a:r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pasívny, ale zároveň naplnený vnútornou silou – heroizmom</a:t>
            </a:r>
            <a:r>
              <a:rPr lang="sk-S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ktorý ho znovu a znovu postaví na nohy a pomáha mu prežiť.</a:t>
            </a:r>
            <a:endParaRPr lang="sk-SK" sz="28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>
              <a:buNone/>
            </a:pPr>
            <a:endParaRPr lang="sk-SK" sz="2800" b="1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0"/>
            <a:ext cx="7315200" cy="1154097"/>
          </a:xfrm>
        </p:spPr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ĎALŠIE POSTAVY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340769"/>
            <a:ext cx="7920880" cy="4968592"/>
          </a:xfrm>
        </p:spPr>
        <p:txBody>
          <a:bodyPr>
            <a:normAutofit fontScale="85000" lnSpcReduction="20000"/>
          </a:bodyPr>
          <a:lstStyle/>
          <a:p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Ján Mak </a:t>
            </a:r>
            <a:r>
              <a:rPr lang="sk-SK" sz="2800" dirty="0"/>
              <a:t>– starší brat Jozefa, ktorého nikdy nemal rád; prebral bratovi </a:t>
            </a:r>
            <a:r>
              <a:rPr lang="sk-SK" sz="2800" dirty="0" err="1"/>
              <a:t>Marušu</a:t>
            </a:r>
            <a:r>
              <a:rPr lang="sk-SK" sz="2800" dirty="0"/>
              <a:t> a nasťahoval sa do domu, ktorý postavil Jozef; veľa pil a bil svoju ženu; nakoniec dom predal a odišiel (vraj do Ameriky)</a:t>
            </a:r>
          </a:p>
          <a:p>
            <a:pPr>
              <a:buNone/>
            </a:pPr>
            <a:endParaRPr lang="sk-SK" sz="900" dirty="0"/>
          </a:p>
          <a:p>
            <a:r>
              <a:rPr lang="sk-SK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Maruša</a:t>
            </a:r>
            <a:r>
              <a:rPr lang="sk-SK" sz="2800" dirty="0"/>
              <a:t> – ľúbila Jozefa, ale keď narukoval, vydala sa za Jana; po chorobe ošpatnela; prepadla alkoholu; otupela, na ničom jej nezáležalo, nevšímala si vlastné dieťa; zviedla Jozefa</a:t>
            </a:r>
          </a:p>
          <a:p>
            <a:pPr>
              <a:buNone/>
            </a:pPr>
            <a:endParaRPr lang="sk-SK" sz="900" dirty="0"/>
          </a:p>
          <a:p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Jula</a:t>
            </a:r>
            <a:r>
              <a:rPr lang="sk-SK" sz="2800" dirty="0"/>
              <a:t> - pokorná, tichá, pracovitá; verná Jozefovi; obetavá, veľmi dobrá matka; nie je hlúpa a nedopustí všetko, je odvážna – sama sa ide opýtať </a:t>
            </a:r>
            <a:r>
              <a:rPr lang="sk-SK" sz="2800" dirty="0" err="1"/>
              <a:t>Maruše</a:t>
            </a:r>
            <a:r>
              <a:rPr lang="sk-SK" sz="2800" dirty="0"/>
              <a:t>, či           k nej chodí Jozef</a:t>
            </a:r>
          </a:p>
          <a:p>
            <a:pPr>
              <a:buNone/>
            </a:pPr>
            <a:endParaRPr lang="sk-SK" sz="900" dirty="0"/>
          </a:p>
          <a:p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Gregor </a:t>
            </a:r>
            <a:r>
              <a:rPr lang="sk-SK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Biaľoš</a:t>
            </a:r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dirty="0"/>
              <a:t>– Jozefov otec, v dedine sa k synovi nikdy verejne nepriznal a ani mu nijako nepomáhal</a:t>
            </a:r>
          </a:p>
          <a:p>
            <a:pPr marL="45720" indent="0">
              <a:buNone/>
            </a:pPr>
            <a:endParaRPr lang="sk-SK" sz="28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>
              <a:buNone/>
            </a:pPr>
            <a:endParaRPr lang="sk-SK" sz="2800" b="1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2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2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76673"/>
            <a:ext cx="7315200" cy="720079"/>
          </a:xfrm>
        </p:spPr>
        <p:txBody>
          <a:bodyPr/>
          <a:lstStyle/>
          <a:p>
            <a:r>
              <a:rPr lang="sk-SK" b="1" dirty="0"/>
              <a:t>KOMPOZÍCIA: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5576" y="1052736"/>
            <a:ext cx="7704856" cy="5472607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sk-SK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Literárny druh: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epika</a:t>
            </a:r>
          </a:p>
          <a:p>
            <a:pPr marL="45720" indent="0">
              <a:buNone/>
            </a:pPr>
            <a:endParaRPr lang="sk-SK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>
              <a:buNone/>
            </a:pPr>
            <a:r>
              <a:rPr lang="sk-SK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Literárny žáner</a:t>
            </a:r>
            <a:r>
              <a:rPr lang="sk-SK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sociálny/psychologický/ expresionistický/fatalistický román</a:t>
            </a:r>
          </a:p>
          <a:p>
            <a:r>
              <a:rPr lang="sk-SK" sz="2800" dirty="0"/>
              <a:t>75 kratších kapitol </a:t>
            </a:r>
            <a:r>
              <a:rPr lang="sk-SK" sz="2800" dirty="0">
                <a:latin typeface="Arial"/>
                <a:cs typeface="Arial"/>
              </a:rPr>
              <a:t>→  </a:t>
            </a:r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každá predstavuje uzavretý celok</a:t>
            </a:r>
            <a:r>
              <a:rPr lang="sk-SK" sz="2800" dirty="0">
                <a:latin typeface="Arial"/>
                <a:cs typeface="Arial"/>
              </a:rPr>
              <a:t> (príbeh je podávaný epizodicky)</a:t>
            </a:r>
          </a:p>
          <a:p>
            <a:pPr>
              <a:buNone/>
            </a:pPr>
            <a:endParaRPr lang="sk-SK" sz="800" dirty="0">
              <a:latin typeface="Arial"/>
              <a:cs typeface="Arial"/>
            </a:endParaRPr>
          </a:p>
          <a:p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opakovanie motívu príchodu </a:t>
            </a:r>
            <a:r>
              <a:rPr lang="sk-SK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inovate</a:t>
            </a:r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</a:t>
            </a:r>
            <a:r>
              <a:rPr lang="sk-SK" sz="2800" dirty="0"/>
              <a:t>v 63. a 75. kapitole (svadba – smrť)</a:t>
            </a:r>
          </a:p>
          <a:p>
            <a:pPr>
              <a:buNone/>
            </a:pPr>
            <a:endParaRPr lang="sk-SK" sz="800" dirty="0"/>
          </a:p>
          <a:p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kontrast postáv, citov a činov</a:t>
            </a:r>
            <a:endParaRPr lang="sk-SK" sz="800" dirty="0">
              <a:latin typeface="Arial"/>
              <a:cs typeface="Arial"/>
            </a:endParaRPr>
          </a:p>
          <a:p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rozprávač: vševediaci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(3.os.sg. – autor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/>
                <a:cs typeface="Tahoma"/>
              </a:rPr>
              <a:t>); </a:t>
            </a:r>
            <a:r>
              <a:rPr lang="sk-S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radí postavám, čo majú robiť, hovorí za ne, lebo veľakrát nedokážu medzi sebou komunikovať; prihovára sa hlavnej postave</a:t>
            </a:r>
          </a:p>
          <a:p>
            <a:pPr>
              <a:buNone/>
            </a:pPr>
            <a:endParaRPr lang="sk-SK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800" dirty="0"/>
              <a:t>hlavná postava je komponovaná ako </a:t>
            </a:r>
            <a:r>
              <a:rPr lang="sk-SK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 jednoduchého slovenského človeka</a:t>
            </a:r>
            <a:r>
              <a:rPr lang="sk-SK" sz="2800" dirty="0"/>
              <a:t>, vďaka ktorému národ prežil</a:t>
            </a:r>
            <a:endParaRPr lang="sk-SK" sz="28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buNone/>
            </a:pPr>
            <a:endParaRPr lang="sk-SK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stor">
  <a:themeElements>
    <a:clrScheme name="Prostor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s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520</TotalTime>
  <Words>1517</Words>
  <Application>Microsoft Office PowerPoint</Application>
  <PresentationFormat>Prezentácia na obrazovke (4:3)</PresentationFormat>
  <Paragraphs>77</Paragraphs>
  <Slides>16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2" baseType="lpstr">
      <vt:lpstr>Arial</vt:lpstr>
      <vt:lpstr>Baveuse</vt:lpstr>
      <vt:lpstr>Calibri</vt:lpstr>
      <vt:lpstr>Helvetica</vt:lpstr>
      <vt:lpstr>Wingdings</vt:lpstr>
      <vt:lpstr>Prostor</vt:lpstr>
      <vt:lpstr>Jozef Cíger Hronský</vt:lpstr>
      <vt:lpstr>Jozef Cíger Hronský (1896 – 1960)</vt:lpstr>
      <vt:lpstr>Prezentácia programu PowerPoint</vt:lpstr>
      <vt:lpstr>Prezentácia programu PowerPoint</vt:lpstr>
      <vt:lpstr>Prezentácia programu PowerPoint</vt:lpstr>
      <vt:lpstr>Prezentácia programu PowerPoint</vt:lpstr>
      <vt:lpstr>JOZEF MAK (človek milión, Mak)</vt:lpstr>
      <vt:lpstr>ĎALŠIE POSTAVY</vt:lpstr>
      <vt:lpstr>KOMPOZÍCIA:</vt:lpstr>
      <vt:lpstr>Prezentácia programu PowerPoint</vt:lpstr>
      <vt:lpstr>SOCIÁLNA TEMATIKA</vt:lpstr>
      <vt:lpstr>PSYCHOLÓGIA POSTÁV</vt:lpstr>
      <vt:lpstr>FATALITA (OSUDOVOSŤ)</vt:lpstr>
      <vt:lpstr>  EXPRESIONIZMUS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Erich Maria Remarque</dc:title>
  <dc:creator>Kamil Kotora</dc:creator>
  <cp:lastModifiedBy>Patrícia Kurtová</cp:lastModifiedBy>
  <cp:revision>61</cp:revision>
  <dcterms:created xsi:type="dcterms:W3CDTF">2012-10-14T14:56:37Z</dcterms:created>
  <dcterms:modified xsi:type="dcterms:W3CDTF">2020-10-04T12:50:22Z</dcterms:modified>
</cp:coreProperties>
</file>