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10"/>
  </p:notesMasterIdLst>
  <p:sldIdLst>
    <p:sldId id="256" r:id="rId2"/>
    <p:sldId id="263" r:id="rId3"/>
    <p:sldId id="258" r:id="rId4"/>
    <p:sldId id="264" r:id="rId5"/>
    <p:sldId id="267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F96FD-21A3-4F80-8002-7D057E5A799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B4A59-C809-4C2D-AAF5-2D5BE5B5E088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61982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avouhlý trojuholní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/>
              <a:t>Kliknite sem a upravte štýl predlohy podnadpisov.</a:t>
            </a:r>
            <a:endParaRPr kumimoji="0" lang="en-US"/>
          </a:p>
        </p:txBody>
      </p:sp>
      <p:grpSp>
        <p:nvGrpSpPr>
          <p:cNvPr id="2" name="Skupin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Voľná forma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Voľná forma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Voľná form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Rovná spojnica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19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27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Výložk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Výložk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Nadpis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/>
              <a:t>Kliknite sem a upravte štýly predlohy textu.</a:t>
            </a:r>
          </a:p>
          <a:p>
            <a:pPr lvl="1" eaLnBrk="1" latinLnBrk="0" hangingPunct="1"/>
            <a:r>
              <a:rPr lang="sk-SK"/>
              <a:t>Druhá úroveň</a:t>
            </a:r>
          </a:p>
          <a:p>
            <a:pPr lvl="2" eaLnBrk="1" latinLnBrk="0" hangingPunct="1"/>
            <a:r>
              <a:rPr lang="sk-SK"/>
              <a:t>Tretia úroveň</a:t>
            </a:r>
          </a:p>
          <a:p>
            <a:pPr lvl="3" eaLnBrk="1" latinLnBrk="0" hangingPunct="1"/>
            <a:r>
              <a:rPr lang="sk-SK"/>
              <a:t>Štvrtá úroveň</a:t>
            </a:r>
          </a:p>
          <a:p>
            <a:pPr lvl="4" eaLnBrk="1" latinLnBrk="0" hangingPunct="1"/>
            <a:r>
              <a:rPr lang="sk-SK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sk-SK"/>
              <a:t>Ak chcete pridať obrázok, kliknite na ikonu</a:t>
            </a:r>
            <a:endParaRPr kumimoji="0" lang="en-US" dirty="0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Voľná forma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Pravouhlý trojuholní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Rovná spojnica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Výložk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Výložk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Voľná forma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Voľná forma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Pravouhlý trojuholní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Rovná spojnica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ástupný symbol nadpis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sk-SK"/>
              <a:t>Kliknite sem a upravte štýl predlohy nadpisov.</a:t>
            </a:r>
            <a:endParaRPr kumimoji="0" lang="en-US"/>
          </a:p>
        </p:txBody>
      </p:sp>
      <p:sp>
        <p:nvSpPr>
          <p:cNvPr id="30" name="Zástupný symbol tex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/>
              <a:t>Kliknite sem a upravte štýly predlohy textu.</a:t>
            </a:r>
          </a:p>
          <a:p>
            <a:pPr lvl="1" eaLnBrk="1" latinLnBrk="0" hangingPunct="1"/>
            <a:r>
              <a:rPr kumimoji="0" lang="sk-SK"/>
              <a:t>Druhá úroveň</a:t>
            </a:r>
          </a:p>
          <a:p>
            <a:pPr lvl="2" eaLnBrk="1" latinLnBrk="0" hangingPunct="1"/>
            <a:r>
              <a:rPr kumimoji="0" lang="sk-SK"/>
              <a:t>Tretia úroveň</a:t>
            </a:r>
          </a:p>
          <a:p>
            <a:pPr lvl="3" eaLnBrk="1" latinLnBrk="0" hangingPunct="1"/>
            <a:r>
              <a:rPr kumimoji="0" lang="sk-SK"/>
              <a:t>Štvrtá úroveň</a:t>
            </a:r>
          </a:p>
          <a:p>
            <a:pPr lvl="4" eaLnBrk="1" latinLnBrk="0" hangingPunct="1"/>
            <a:r>
              <a:rPr kumimoji="0" lang="sk-SK"/>
              <a:t>Piata úroveň</a:t>
            </a:r>
            <a:endParaRPr kumimoji="0" lang="en-US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C86E387-11C4-4F89-B3C3-EEAFF7CC5C51}" type="datetimeFigureOut">
              <a:rPr lang="sk-SK" smtClean="0"/>
              <a:pPr/>
              <a:t>17. 12. 2023</a:t>
            </a:fld>
            <a:endParaRPr lang="sk-SK"/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sk-SK"/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EF8958-C6AE-4949-98C4-DA602DE84436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6600" b="1" dirty="0">
                <a:latin typeface="Segoe Script" pitchFamily="34" charset="0"/>
              </a:rPr>
              <a:t>Komunikácia </a:t>
            </a:r>
            <a:br>
              <a:rPr lang="sk-SK" b="1" dirty="0">
                <a:latin typeface="Segoe Script" pitchFamily="34" charset="0"/>
              </a:rPr>
            </a:br>
            <a:r>
              <a:rPr lang="sk-SK" b="1" dirty="0">
                <a:latin typeface="Segoe Script" pitchFamily="34" charset="0"/>
              </a:rPr>
              <a:t>(triedny) učiteľ - žiak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sk-SK" i="1" dirty="0"/>
              <a:t>  </a:t>
            </a:r>
            <a:endParaRPr lang="sk-SK" b="1" i="1" dirty="0"/>
          </a:p>
          <a:p>
            <a:pPr algn="just">
              <a:buNone/>
            </a:pPr>
            <a:r>
              <a:rPr lang="sk-SK" i="1" dirty="0"/>
              <a:t> 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„Slovo - je to najjemnejšie dotknutie sa srdca, môže by nežným, voňavým kvetom i živou vodou, ktoré navráti vieru v dobro, ale môže byť i ostrým nožom, žeravým, rozpáleným, hrdzavým železom. Múdre a dobré slovo prináša radosť, hlúpe a zlé, nepremyslené a netaktné prináša nešťastie.</a:t>
            </a:r>
            <a:r>
              <a:rPr lang="it-IT" sz="3500" i="1" dirty="0">
                <a:latin typeface="Times New Roman" pitchFamily="18" charset="0"/>
                <a:cs typeface="Times New Roman" pitchFamily="18" charset="0"/>
              </a:rPr>
              <a:t>“ </a:t>
            </a: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sk-SK" sz="3500" i="1" dirty="0">
                <a:latin typeface="Times New Roman" pitchFamily="18" charset="0"/>
                <a:cs typeface="Times New Roman" pitchFamily="18" charset="0"/>
              </a:rPr>
              <a:t>                 </a:t>
            </a:r>
            <a:endParaRPr lang="sk-SK" sz="3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Komunikácia – výmena informácií a hodnôt medzi účastníkmi komunikácie </a:t>
            </a:r>
          </a:p>
          <a:p>
            <a:pPr algn="just">
              <a:buNone/>
            </a:pPr>
            <a:endParaRPr lang="sk-SK" sz="28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Nemožno nekomunikovať –  už tým, že nekomunikujem –  vlastne komunikujem</a:t>
            </a:r>
          </a:p>
          <a:p>
            <a:pPr algn="just">
              <a:buFont typeface="Wingdings" pitchFamily="2" charset="2"/>
              <a:buChar char="§"/>
            </a:pPr>
            <a:endParaRPr lang="sk-SK" sz="28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Vzťah učiteľ – žiak, ich komunikovanie je základným</a:t>
            </a:r>
          </a:p>
          <a:p>
            <a:pPr algn="just">
              <a:buNone/>
            </a:pPr>
            <a:r>
              <a:rPr lang="sk-SK" sz="2800" i="1" dirty="0">
                <a:latin typeface="Times New Roman" pitchFamily="18" charset="0"/>
                <a:cs typeface="Times New Roman" pitchFamily="18" charset="0"/>
              </a:rPr>
              <a:t>   prostriedkom a podmienkou realizácie výchovy a vzdelania prostredníctvom verbálnych (slovných) a neverbálnych (neslovných) prejavov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Wingdings" pitchFamily="2" charset="2"/>
              <a:buChar char="§"/>
            </a:pPr>
            <a:endParaRPr lang="sk-SK" sz="3200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verbálna komunikácia – rozhovor, dialóg najmenej dvoch osôb</a:t>
            </a:r>
          </a:p>
          <a:p>
            <a:pPr algn="just">
              <a:buFont typeface="Wingdings" pitchFamily="2" charset="2"/>
              <a:buChar char="§"/>
            </a:pPr>
            <a:endParaRPr lang="sk-SK" sz="32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pre rozhovor platí pravidlo, že dvaja ľudia nemôžu hovoriť  súčasne</a:t>
            </a: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§"/>
            </a:pP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Zásady dialógu:</a:t>
            </a:r>
          </a:p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striedanie replík (replika je prehovor jedného partnera dialógu - trvá,</a:t>
            </a:r>
          </a:p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kým </a:t>
            </a:r>
            <a:r>
              <a:rPr lang="sk-SK" sz="3200" dirty="0" err="1">
                <a:latin typeface="Times New Roman" pitchFamily="18" charset="0"/>
                <a:cs typeface="Times New Roman" pitchFamily="18" charset="0"/>
              </a:rPr>
              <a:t>nezane</a:t>
            </a:r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3200" dirty="0" err="1">
                <a:latin typeface="Times New Roman" pitchFamily="18" charset="0"/>
                <a:cs typeface="Times New Roman" pitchFamily="18" charset="0"/>
              </a:rPr>
              <a:t>hovori</a:t>
            </a:r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iný partner). Dialóg sa skladá z replík idúcich za</a:t>
            </a:r>
          </a:p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sebou. Ak táto podmienka nie je splnená, môže </a:t>
            </a:r>
            <a:r>
              <a:rPr lang="sk-SK" sz="3200" dirty="0" err="1">
                <a:latin typeface="Times New Roman" pitchFamily="18" charset="0"/>
                <a:cs typeface="Times New Roman" pitchFamily="18" charset="0"/>
              </a:rPr>
              <a:t>ís</a:t>
            </a:r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o monológ.</a:t>
            </a:r>
          </a:p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striedanie roly hovoriaceho a </a:t>
            </a:r>
            <a:r>
              <a:rPr lang="sk-SK" sz="3200" b="1" dirty="0" err="1">
                <a:latin typeface="Times New Roman" pitchFamily="18" charset="0"/>
                <a:cs typeface="Times New Roman" pitchFamily="18" charset="0"/>
              </a:rPr>
              <a:t>poúvajúceho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. Jeden partner hovorí,</a:t>
            </a:r>
          </a:p>
          <a:p>
            <a:r>
              <a:rPr lang="pl-PL" sz="3200" dirty="0">
                <a:latin typeface="Times New Roman" pitchFamily="18" charset="0"/>
                <a:cs typeface="Times New Roman" pitchFamily="18" charset="0"/>
              </a:rPr>
              <a:t>druhý poúva, potom si roly vymenia.</a:t>
            </a:r>
          </a:p>
          <a:p>
            <a:r>
              <a:rPr lang="sk-SK" sz="3200" dirty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sk-SK" sz="3200" b="1" dirty="0">
                <a:latin typeface="Times New Roman" pitchFamily="18" charset="0"/>
                <a:cs typeface="Times New Roman" pitchFamily="18" charset="0"/>
              </a:rPr>
              <a:t>jeden partner reaguje na druhého partnera. Dialóg je aktívny - partner</a:t>
            </a:r>
          </a:p>
          <a:p>
            <a:r>
              <a:rPr lang="pl-PL" sz="3200" dirty="0">
                <a:latin typeface="Times New Roman" pitchFamily="18" charset="0"/>
                <a:cs typeface="Times New Roman" pitchFamily="18" charset="0"/>
              </a:rPr>
              <a:t>A vo svojej replike reaguje na partnera B.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>
              <a:solidFill>
                <a:srgbClr val="FF0000"/>
              </a:solidFill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  <p:sp>
        <p:nvSpPr>
          <p:cNvPr id="4" name="Zástupný symbol obsahu 1"/>
          <p:cNvSpPr txBox="1">
            <a:spLocks/>
          </p:cNvSpPr>
          <p:nvPr/>
        </p:nvSpPr>
        <p:spPr>
          <a:xfrm>
            <a:off x="395536" y="1556792"/>
            <a:ext cx="8748464" cy="4525963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>
              <a:buFont typeface="Wingdings" pitchFamily="2" charset="2"/>
              <a:buChar char="§"/>
            </a:pPr>
            <a:endParaRPr lang="sk-SK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Zásady vedenia rozhovoru:</a:t>
            </a:r>
          </a:p>
          <a:p>
            <a:endParaRPr lang="sk-SK" sz="3200" b="1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- striedanie replík (replika je prehovor  jedného partnera 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  dialógu  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- striedanie roly hovoriaceho a    počúvajúceho 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- jeden partner reaguje na druhého    partnera 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- aktívne počúvanie partnera, počúvajúci dáva najavo, že 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  hovoriaceho počúva </a:t>
            </a:r>
          </a:p>
          <a:p>
            <a:pPr>
              <a:buFontTx/>
              <a:buChar char="-"/>
            </a:pPr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 hľadanie spoločného významu, partneri rozhovoru sa usilujú</a:t>
            </a:r>
          </a:p>
          <a:p>
            <a:r>
              <a:rPr lang="sk-SK" sz="3200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pl-PL" sz="3200" i="1" dirty="0">
                <a:latin typeface="Times New Roman" pitchFamily="18" charset="0"/>
                <a:cs typeface="Times New Roman" pitchFamily="18" charset="0"/>
              </a:rPr>
              <a:t>porozumieť si, dospieť k spoločnému významu</a:t>
            </a:r>
            <a:endParaRPr lang="sk-SK" sz="3200" dirty="0">
              <a:latin typeface="Times New Roman" pitchFamily="18" charset="0"/>
              <a:cs typeface="Times New Roman" pitchFamily="18" charset="0"/>
            </a:endParaRPr>
          </a:p>
          <a:p>
            <a:endParaRPr lang="sk-SK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sk-SK" dirty="0"/>
          </a:p>
          <a:p>
            <a:pPr algn="ctr">
              <a:buNone/>
            </a:pPr>
            <a:r>
              <a:rPr lang="sk-SK" dirty="0"/>
              <a:t>   </a:t>
            </a:r>
          </a:p>
          <a:p>
            <a:pPr algn="ctr">
              <a:buNone/>
            </a:pPr>
            <a:r>
              <a:rPr lang="sk-SK" dirty="0"/>
              <a:t> učiteľ  --------------   žiak</a:t>
            </a:r>
          </a:p>
          <a:p>
            <a:pPr algn="ctr">
              <a:buNone/>
            </a:pPr>
            <a:r>
              <a:rPr lang="sk-SK" b="1" dirty="0"/>
              <a:t> +                                  +</a:t>
            </a:r>
          </a:p>
          <a:p>
            <a:pPr algn="ctr">
              <a:buNone/>
            </a:pPr>
            <a:r>
              <a:rPr lang="sk-SK" b="1" dirty="0"/>
              <a:t> +                                   -</a:t>
            </a:r>
          </a:p>
          <a:p>
            <a:pPr algn="ctr">
              <a:buNone/>
            </a:pPr>
            <a:r>
              <a:rPr lang="sk-SK" b="1" dirty="0"/>
              <a:t> -                                   +</a:t>
            </a:r>
          </a:p>
          <a:p>
            <a:pPr algn="ctr">
              <a:buNone/>
            </a:pPr>
            <a:r>
              <a:rPr lang="sk-SK" b="1" dirty="0"/>
              <a:t> -                                   -</a:t>
            </a:r>
          </a:p>
          <a:p>
            <a:pPr algn="ctr">
              <a:buNone/>
            </a:pPr>
            <a:r>
              <a:rPr lang="sk-SK" dirty="0"/>
              <a:t>  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457200" y="1481328"/>
            <a:ext cx="8291264" cy="53766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- dialóg si nezamieňame s  monológom (všetci majú rovnaké právo  sa vyjadriť) 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- neznižujme osobnú dôstojnosť druhej strany (žiadne slovné napádanie)</a:t>
            </a:r>
          </a:p>
          <a:p>
            <a:pPr algn="just"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- rozumom, nie emóciami </a:t>
            </a:r>
            <a:r>
              <a:rPr lang="it-IT" sz="2000" i="1" dirty="0">
                <a:latin typeface="Times New Roman" pitchFamily="18" charset="0"/>
                <a:cs typeface="Times New Roman" pitchFamily="18" charset="0"/>
              </a:rPr>
              <a:t>formulujme svoje tvrdenia a úsudky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 nesnažme sa mať za každú cenu posledné slovo (množstvo slov nenahradí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  chýbajúci argument) 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 neodbiehajme od témy (nevyhýbajme sa nepríjemným otázkam, alebo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  argumentom tým, že vedieme diskusiu iným smerom)</a:t>
            </a:r>
          </a:p>
          <a:p>
            <a:pPr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 nebojme sa kritiky </a:t>
            </a:r>
          </a:p>
          <a:p>
            <a:pPr marL="109728" indent="0"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požiadajme druhého  o to, čo potrebujeme</a:t>
            </a:r>
          </a:p>
          <a:p>
            <a:pPr marL="109728" indent="0"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povedzme nie,  ak to vyžaduje situácia                                                           </a:t>
            </a:r>
          </a:p>
          <a:p>
            <a:pPr marL="109728" indent="0"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- presadzujme svoje požiadavky, </a:t>
            </a:r>
            <a:r>
              <a:rPr lang="sk-SK" sz="2000" i="1">
                <a:latin typeface="Times New Roman" pitchFamily="18" charset="0"/>
                <a:cs typeface="Times New Roman" pitchFamily="18" charset="0"/>
              </a:rPr>
              <a:t>ale nezabúdajme, </a:t>
            </a: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že aj druhí majú svoje </a:t>
            </a:r>
          </a:p>
          <a:p>
            <a:pPr marL="109728" indent="0">
              <a:buNone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práva</a:t>
            </a:r>
          </a:p>
          <a:p>
            <a:pPr>
              <a:buFontTx/>
              <a:buChar char="-"/>
            </a:pPr>
            <a:r>
              <a:rPr lang="sk-SK" sz="2000" i="1" dirty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pPr>
              <a:buFontTx/>
              <a:buChar char="-"/>
            </a:pPr>
            <a:r>
              <a:rPr lang="sk-SK" sz="1800" i="1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</a:t>
            </a:r>
          </a:p>
          <a:p>
            <a:pPr>
              <a:buFontTx/>
              <a:buChar char="-"/>
            </a:pPr>
            <a:endParaRPr lang="sk-SK" sz="2400" b="1" dirty="0">
              <a:latin typeface="Segoe Script" pitchFamily="34" charset="0"/>
              <a:cs typeface="Times New Roman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>
          <a:xfrm>
            <a:off x="539552" y="1481328"/>
            <a:ext cx="8280920" cy="5116024"/>
          </a:xfrm>
        </p:spPr>
        <p:txBody>
          <a:bodyPr>
            <a:normAutofit fontScale="25000" lnSpcReduction="20000"/>
          </a:bodyPr>
          <a:lstStyle/>
          <a:p>
            <a:endParaRPr lang="sk-SK" sz="2900" b="1" dirty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b="1" dirty="0">
                <a:latin typeface="Segoe Script" pitchFamily="34" charset="0"/>
                <a:cs typeface="Times New Roman" pitchFamily="18" charset="0"/>
              </a:rPr>
              <a:t>...na záver niekoľko zásad spoločenskej komunikácie</a:t>
            </a:r>
          </a:p>
          <a:p>
            <a:endParaRPr lang="sk-SK" sz="6200" b="1" dirty="0">
              <a:latin typeface="Segoe Script" pitchFamily="34" charset="0"/>
              <a:cs typeface="Times New Roman" pitchFamily="18" charset="0"/>
            </a:endParaRP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vyhýbať sa slovám:  </a:t>
            </a:r>
            <a:r>
              <a:rPr lang="sk-SK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„ja vždy” </a:t>
            </a:r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sk-SK" sz="8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„ja nikdy”</a:t>
            </a:r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sk-SK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k-SK" sz="8000" b="1" dirty="0">
                <a:latin typeface="Segoe Script" pitchFamily="34" charset="0"/>
                <a:cs typeface="Times New Roman" pitchFamily="18" charset="0"/>
              </a:rPr>
              <a:t> </a:t>
            </a:r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okolo mňa je asi 10 – 15% ľudí, s ktorými je ťažká reč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 ostatnými ľuďmi sa môžem zhodovať, ale nemusím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dávam si pozor, aby u mňa neprevažovali negatívne pocity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ľudia, s ktorými sa stretávam, tu nie sú na to, aby splnili každé moje </a:t>
            </a:r>
          </a:p>
          <a:p>
            <a:pPr marL="109728" indent="0">
              <a:buNone/>
            </a:pPr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prianie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ani ja tu nie som na to, aby som vyhovel každému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je však príjemnejšie, keď sa s ľuďmi zhodnem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zdvorilosť a láskavosť = základ komunikácie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„nepredstierať” slušnosť, ktorou len maskujeme vnútorné výhrady alebo 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nepriateľstvo</a:t>
            </a:r>
          </a:p>
          <a:p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 komunikácii hľadáme spoločný cieľ</a:t>
            </a:r>
          </a:p>
          <a:p>
            <a:r>
              <a:rPr lang="sk-SK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k-SK" sz="8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rešpektujeme individualitu toho druhého</a:t>
            </a:r>
          </a:p>
          <a:p>
            <a:endParaRPr lang="sk-SK" sz="2000" b="1" dirty="0">
              <a:latin typeface="Segoe Script" pitchFamily="34" charset="0"/>
              <a:cs typeface="Times New Roman" pitchFamily="18" charset="0"/>
            </a:endParaRPr>
          </a:p>
          <a:p>
            <a:r>
              <a:rPr lang="sk-SK" sz="2000" b="1" dirty="0">
                <a:latin typeface="Segoe Script" pitchFamily="34" charset="0"/>
                <a:cs typeface="Times New Roman" pitchFamily="18" charset="0"/>
              </a:rPr>
              <a:t>                                          </a:t>
            </a:r>
          </a:p>
          <a:p>
            <a:r>
              <a:rPr lang="sk-SK" sz="6200" b="1" dirty="0">
                <a:latin typeface="Segoe Script" pitchFamily="34" charset="0"/>
                <a:cs typeface="Times New Roman" pitchFamily="18" charset="0"/>
              </a:rPr>
              <a:t>                                             </a:t>
            </a:r>
            <a:r>
              <a:rPr lang="sk-SK" sz="8000" b="1" dirty="0">
                <a:latin typeface="Segoe Script" pitchFamily="34" charset="0"/>
                <a:cs typeface="Times New Roman" pitchFamily="18" charset="0"/>
              </a:rPr>
              <a:t>Ďakujem za pozornosť!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>
                <a:latin typeface="Segoe Script" pitchFamily="34" charset="0"/>
              </a:rPr>
              <a:t>Komunikácia </a:t>
            </a:r>
            <a:br>
              <a:rPr lang="sk-SK" dirty="0">
                <a:latin typeface="Segoe Script" pitchFamily="34" charset="0"/>
              </a:rPr>
            </a:br>
            <a:r>
              <a:rPr lang="sk-SK" dirty="0">
                <a:latin typeface="Segoe Script" pitchFamily="34" charset="0"/>
              </a:rPr>
              <a:t>(triedny) učiteľ - žiak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62736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la">
  <a:themeElements>
    <a:clrScheme name="Hal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al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al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154</TotalTime>
  <Words>610</Words>
  <Application>Microsoft Office PowerPoint</Application>
  <PresentationFormat>Prezentácia na obrazovke (4:3)</PresentationFormat>
  <Paragraphs>92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8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7" baseType="lpstr">
      <vt:lpstr>Calibri</vt:lpstr>
      <vt:lpstr>Lucida Sans Unicode</vt:lpstr>
      <vt:lpstr>Segoe Script</vt:lpstr>
      <vt:lpstr>Times New Roman</vt:lpstr>
      <vt:lpstr>Verdana</vt:lpstr>
      <vt:lpstr>Wingdings</vt:lpstr>
      <vt:lpstr>Wingdings 2</vt:lpstr>
      <vt:lpstr>Wingdings 3</vt:lpstr>
      <vt:lpstr>Hala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  <vt:lpstr>Komunikácia  (triedny) učiteľ - žiak</vt:lpstr>
    </vt:vector>
  </TitlesOfParts>
  <Company>Gymnázium Gelnica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Komunikácia  triedny učiteľ - žiak</dc:title>
  <dc:creator>Ucitel</dc:creator>
  <cp:lastModifiedBy>Daniel Blahovský</cp:lastModifiedBy>
  <cp:revision>51</cp:revision>
  <dcterms:created xsi:type="dcterms:W3CDTF">2013-02-06T20:19:08Z</dcterms:created>
  <dcterms:modified xsi:type="dcterms:W3CDTF">2023-12-17T18:29:22Z</dcterms:modified>
</cp:coreProperties>
</file>