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55F-D625-406A-9A63-17F21E74DA58}" type="datetimeFigureOut">
              <a:rPr lang="sk-SK" smtClean="0"/>
              <a:pPr/>
              <a:t>13. 5. 2021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3415-0F5D-4DBD-9F01-1D094609FC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55F-D625-406A-9A63-17F21E74DA58}" type="datetimeFigureOut">
              <a:rPr lang="sk-SK" smtClean="0"/>
              <a:pPr/>
              <a:t>13. 5. 2021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3415-0F5D-4DBD-9F01-1D094609FC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55F-D625-406A-9A63-17F21E74DA58}" type="datetimeFigureOut">
              <a:rPr lang="sk-SK" smtClean="0"/>
              <a:pPr/>
              <a:t>13. 5. 2021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3415-0F5D-4DBD-9F01-1D094609FC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55F-D625-406A-9A63-17F21E74DA58}" type="datetimeFigureOut">
              <a:rPr lang="sk-SK" smtClean="0"/>
              <a:pPr/>
              <a:t>13. 5. 2021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3415-0F5D-4DBD-9F01-1D094609FC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55F-D625-406A-9A63-17F21E74DA58}" type="datetimeFigureOut">
              <a:rPr lang="sk-SK" smtClean="0"/>
              <a:pPr/>
              <a:t>13. 5. 2021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3415-0F5D-4DBD-9F01-1D094609FC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55F-D625-406A-9A63-17F21E74DA58}" type="datetimeFigureOut">
              <a:rPr lang="sk-SK" smtClean="0"/>
              <a:pPr/>
              <a:t>13. 5. 2021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3415-0F5D-4DBD-9F01-1D094609FC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55F-D625-406A-9A63-17F21E74DA58}" type="datetimeFigureOut">
              <a:rPr lang="sk-SK" smtClean="0"/>
              <a:pPr/>
              <a:t>13. 5. 2021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3415-0F5D-4DBD-9F01-1D094609FC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55F-D625-406A-9A63-17F21E74DA58}" type="datetimeFigureOut">
              <a:rPr lang="sk-SK" smtClean="0"/>
              <a:pPr/>
              <a:t>13. 5. 2021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3415-0F5D-4DBD-9F01-1D094609FC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55F-D625-406A-9A63-17F21E74DA58}" type="datetimeFigureOut">
              <a:rPr lang="sk-SK" smtClean="0"/>
              <a:pPr/>
              <a:t>13. 5. 2021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3415-0F5D-4DBD-9F01-1D094609FC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55F-D625-406A-9A63-17F21E74DA58}" type="datetimeFigureOut">
              <a:rPr lang="sk-SK" smtClean="0"/>
              <a:pPr/>
              <a:t>13. 5. 2021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3415-0F5D-4DBD-9F01-1D094609FC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755F-D625-406A-9A63-17F21E74DA58}" type="datetimeFigureOut">
              <a:rPr lang="sk-SK" smtClean="0"/>
              <a:pPr/>
              <a:t>13. 5. 2021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3415-0F5D-4DBD-9F01-1D094609FC5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755F-D625-406A-9A63-17F21E74DA58}" type="datetimeFigureOut">
              <a:rPr lang="sk-SK" smtClean="0"/>
              <a:pPr/>
              <a:t>13. 5. 2021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3415-0F5D-4DBD-9F01-1D094609FC5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sz="5400" b="1" dirty="0" smtClean="0">
                <a:solidFill>
                  <a:srgbClr val="FF0000"/>
                </a:solidFill>
                <a:latin typeface="Comic Sans MS" pitchFamily="66" charset="0"/>
              </a:rPr>
              <a:t>Rovnobežník a jeho vlastnosti</a:t>
            </a:r>
            <a:endParaRPr lang="sk-SK" sz="5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latin typeface="Comic Sans MS" pitchFamily="66" charset="0"/>
              </a:rPr>
              <a:t>Kosodĺžnik</a:t>
            </a:r>
            <a:endParaRPr lang="sk-SK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Kosodĺžnik je rovnobežník, ktorého každý </a:t>
            </a:r>
          </a:p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vnútorný uhol je ostrý alebo tupý.</a:t>
            </a:r>
          </a:p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Uhlopriečky nie sú zhodné, navzájom sa </a:t>
            </a:r>
          </a:p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rozpoľujú.</a:t>
            </a:r>
            <a:endParaRPr lang="sk-SK" sz="2800" dirty="0">
              <a:latin typeface="Comic Sans MS" pitchFamily="66" charset="0"/>
            </a:endParaRPr>
          </a:p>
        </p:txBody>
      </p:sp>
      <p:sp>
        <p:nvSpPr>
          <p:cNvPr id="4" name="Kosodĺžnik 3"/>
          <p:cNvSpPr/>
          <p:nvPr/>
        </p:nvSpPr>
        <p:spPr>
          <a:xfrm>
            <a:off x="1285852" y="4000504"/>
            <a:ext cx="5715040" cy="1714512"/>
          </a:xfrm>
          <a:prstGeom prst="parallelogram">
            <a:avLst>
              <a:gd name="adj" fmla="val 511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1000100" y="56435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A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6072198" y="57150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B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000892" y="37861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1928794" y="37147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D</a:t>
            </a:r>
            <a:endParaRPr lang="sk-SK" dirty="0"/>
          </a:p>
        </p:txBody>
      </p:sp>
      <p:cxnSp>
        <p:nvCxnSpPr>
          <p:cNvPr id="10" name="Rovná spojnica 9"/>
          <p:cNvCxnSpPr/>
          <p:nvPr/>
        </p:nvCxnSpPr>
        <p:spPr>
          <a:xfrm flipV="1">
            <a:off x="1285852" y="4000504"/>
            <a:ext cx="5715040" cy="171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2214546" y="4000504"/>
            <a:ext cx="3929091" cy="17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latin typeface="Comic Sans MS" pitchFamily="66" charset="0"/>
              </a:rPr>
              <a:t>Kosoštvorec</a:t>
            </a:r>
            <a:endParaRPr lang="sk-SK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149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Kosoštvorec je rovnobežník, ktorého všetky </a:t>
            </a:r>
          </a:p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strany sú zhodné.</a:t>
            </a:r>
          </a:p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Uhlopriečky sú na seba kolmé, navzájom sa </a:t>
            </a:r>
          </a:p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rozpoľujú, ležia na osiach vnútorných uhlov.</a:t>
            </a:r>
            <a:endParaRPr lang="sk-SK" sz="2800" dirty="0">
              <a:latin typeface="Comic Sans MS" pitchFamily="66" charset="0"/>
            </a:endParaRPr>
          </a:p>
        </p:txBody>
      </p:sp>
      <p:sp>
        <p:nvSpPr>
          <p:cNvPr id="4" name="Kosodĺžnik 3"/>
          <p:cNvSpPr/>
          <p:nvPr/>
        </p:nvSpPr>
        <p:spPr>
          <a:xfrm>
            <a:off x="2857488" y="4000504"/>
            <a:ext cx="2500330" cy="2000264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2500298" y="59293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A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4857752" y="5929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B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357818" y="37147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3071802" y="3714752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</a:t>
            </a:r>
            <a:endParaRPr lang="sk-SK" dirty="0"/>
          </a:p>
        </p:txBody>
      </p:sp>
      <p:cxnSp>
        <p:nvCxnSpPr>
          <p:cNvPr id="10" name="Rovná spojnica 9"/>
          <p:cNvCxnSpPr/>
          <p:nvPr/>
        </p:nvCxnSpPr>
        <p:spPr>
          <a:xfrm flipV="1">
            <a:off x="2857488" y="4000504"/>
            <a:ext cx="2500330" cy="2000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rot="16200000" flipH="1">
            <a:off x="3107520" y="4250538"/>
            <a:ext cx="2000264" cy="1500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Voľná forma 18"/>
          <p:cNvSpPr/>
          <p:nvPr/>
        </p:nvSpPr>
        <p:spPr>
          <a:xfrm>
            <a:off x="4357686" y="4786322"/>
            <a:ext cx="214314" cy="571504"/>
          </a:xfrm>
          <a:custGeom>
            <a:avLst/>
            <a:gdLst>
              <a:gd name="connsiteX0" fmla="*/ 38637 w 156693"/>
              <a:gd name="connsiteY0" fmla="*/ 0 h 502276"/>
              <a:gd name="connsiteX1" fmla="*/ 141668 w 156693"/>
              <a:gd name="connsiteY1" fmla="*/ 154546 h 502276"/>
              <a:gd name="connsiteX2" fmla="*/ 128789 w 156693"/>
              <a:gd name="connsiteY2" fmla="*/ 309093 h 502276"/>
              <a:gd name="connsiteX3" fmla="*/ 0 w 156693"/>
              <a:gd name="connsiteY3" fmla="*/ 502276 h 50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693" h="502276">
                <a:moveTo>
                  <a:pt x="38637" y="0"/>
                </a:moveTo>
                <a:cubicBezTo>
                  <a:pt x="82640" y="51515"/>
                  <a:pt x="126643" y="103031"/>
                  <a:pt x="141668" y="154546"/>
                </a:cubicBezTo>
                <a:cubicBezTo>
                  <a:pt x="156693" y="206061"/>
                  <a:pt x="152400" y="251138"/>
                  <a:pt x="128789" y="309093"/>
                </a:cubicBezTo>
                <a:cubicBezTo>
                  <a:pt x="105178" y="367048"/>
                  <a:pt x="52589" y="434662"/>
                  <a:pt x="0" y="50227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0"/>
          <p:cNvSpPr txBox="1"/>
          <p:nvPr/>
        </p:nvSpPr>
        <p:spPr>
          <a:xfrm>
            <a:off x="4214810" y="4786322"/>
            <a:ext cx="26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70C0"/>
                </a:solidFill>
              </a:rPr>
              <a:t>.</a:t>
            </a:r>
            <a:endParaRPr lang="sk-SK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latin typeface="Comic Sans MS" pitchFamily="66" charset="0"/>
              </a:rPr>
              <a:t>Zopakujme si:</a:t>
            </a:r>
            <a:endParaRPr lang="sk-SK" sz="2800" dirty="0">
              <a:latin typeface="Comic Sans MS" pitchFamily="66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000100" y="1643050"/>
            <a:ext cx="3143272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286380" y="1571612"/>
            <a:ext cx="2143140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Kosodĺžnik 8"/>
          <p:cNvSpPr/>
          <p:nvPr/>
        </p:nvSpPr>
        <p:spPr>
          <a:xfrm>
            <a:off x="642910" y="4000504"/>
            <a:ext cx="3714776" cy="1714512"/>
          </a:xfrm>
          <a:prstGeom prst="parallelogram">
            <a:avLst>
              <a:gd name="adj" fmla="val 511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Kosodĺžnik 9"/>
          <p:cNvSpPr/>
          <p:nvPr/>
        </p:nvSpPr>
        <p:spPr>
          <a:xfrm>
            <a:off x="4857752" y="4000504"/>
            <a:ext cx="2857520" cy="2000264"/>
          </a:xfrm>
          <a:prstGeom prst="parallelogram">
            <a:avLst>
              <a:gd name="adj" fmla="val 365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latin typeface="Comic Sans MS" pitchFamily="66" charset="0"/>
              </a:rPr>
              <a:t>Štvoruholník</a:t>
            </a:r>
            <a:endParaRPr lang="sk-SK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883153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                                                       </a:t>
            </a:r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1285852" y="4143380"/>
            <a:ext cx="24288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rot="5400000" flipH="1" flipV="1">
            <a:off x="3464711" y="3107529"/>
            <a:ext cx="1285884" cy="785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>
            <a:off x="2143108" y="1928802"/>
            <a:ext cx="2357454" cy="928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 rot="5400000">
            <a:off x="607191" y="2607463"/>
            <a:ext cx="2214578" cy="857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928662" y="40005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A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3571868" y="41433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B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4500562" y="2571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1928794" y="1643050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2357422" y="41433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a</a:t>
            </a:r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4071934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b</a:t>
            </a:r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3214678" y="20002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1500166" y="264318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</a:t>
            </a:r>
            <a:endParaRPr lang="sk-SK" dirty="0"/>
          </a:p>
        </p:txBody>
      </p:sp>
      <p:cxnSp>
        <p:nvCxnSpPr>
          <p:cNvPr id="37" name="Rovná spojnica 36"/>
          <p:cNvCxnSpPr/>
          <p:nvPr/>
        </p:nvCxnSpPr>
        <p:spPr>
          <a:xfrm rot="16200000" flipH="1">
            <a:off x="1821637" y="2250273"/>
            <a:ext cx="2214578" cy="15716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 flipV="1">
            <a:off x="1285852" y="2857496"/>
            <a:ext cx="3214710" cy="12858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lokTextu 42"/>
          <p:cNvSpPr txBox="1"/>
          <p:nvPr/>
        </p:nvSpPr>
        <p:spPr>
          <a:xfrm>
            <a:off x="4857752" y="1571612"/>
            <a:ext cx="383149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latin typeface="Comic Sans MS" pitchFamily="66" charset="0"/>
              </a:rPr>
              <a:t>AB, BC, CD, DA – strany </a:t>
            </a:r>
          </a:p>
          <a:p>
            <a:r>
              <a:rPr lang="sk-SK" sz="2000" dirty="0">
                <a:latin typeface="Comic Sans MS" pitchFamily="66" charset="0"/>
              </a:rPr>
              <a:t> </a:t>
            </a:r>
            <a:r>
              <a:rPr lang="sk-SK" sz="2000" dirty="0" smtClean="0">
                <a:latin typeface="Comic Sans MS" pitchFamily="66" charset="0"/>
              </a:rPr>
              <a:t>                          štvoruholníka</a:t>
            </a:r>
          </a:p>
          <a:p>
            <a:r>
              <a:rPr lang="sk-SK" sz="2000" dirty="0" smtClean="0">
                <a:latin typeface="Comic Sans MS" pitchFamily="66" charset="0"/>
              </a:rPr>
              <a:t>AC, BD – uhlopriečky </a:t>
            </a:r>
          </a:p>
          <a:p>
            <a:r>
              <a:rPr lang="sk-SK" sz="2000" dirty="0">
                <a:latin typeface="Comic Sans MS" pitchFamily="66" charset="0"/>
              </a:rPr>
              <a:t> </a:t>
            </a:r>
            <a:r>
              <a:rPr lang="sk-SK" sz="2000" dirty="0" smtClean="0">
                <a:latin typeface="Comic Sans MS" pitchFamily="66" charset="0"/>
              </a:rPr>
              <a:t>             štvoruholníka</a:t>
            </a:r>
          </a:p>
          <a:p>
            <a:r>
              <a:rPr lang="sk-SK" sz="2000" dirty="0" smtClean="0">
                <a:latin typeface="Comic Sans MS" pitchFamily="66" charset="0"/>
              </a:rPr>
              <a:t>∢ DAB      </a:t>
            </a:r>
          </a:p>
          <a:p>
            <a:r>
              <a:rPr lang="sk-SK" sz="2000" dirty="0" smtClean="0">
                <a:latin typeface="Comic Sans MS" pitchFamily="66" charset="0"/>
              </a:rPr>
              <a:t>∢ ABC        vnútorné uhly</a:t>
            </a:r>
          </a:p>
          <a:p>
            <a:r>
              <a:rPr lang="sk-SK" sz="2000" dirty="0" smtClean="0">
                <a:latin typeface="Comic Sans MS" pitchFamily="66" charset="0"/>
              </a:rPr>
              <a:t>∢ BCD        štvoruholníka</a:t>
            </a:r>
          </a:p>
          <a:p>
            <a:r>
              <a:rPr lang="sk-SK" sz="2000" dirty="0" smtClean="0">
                <a:latin typeface="Comic Sans MS" pitchFamily="66" charset="0"/>
              </a:rPr>
              <a:t>∢ CDA</a:t>
            </a:r>
          </a:p>
          <a:p>
            <a:endParaRPr lang="sk-SK" sz="2000" dirty="0" smtClean="0"/>
          </a:p>
          <a:p>
            <a:endParaRPr lang="sk-SK" sz="2000" dirty="0" smtClean="0">
              <a:latin typeface="Comic Sans MS" pitchFamily="66" charset="0"/>
            </a:endParaRPr>
          </a:p>
        </p:txBody>
      </p:sp>
      <p:sp>
        <p:nvSpPr>
          <p:cNvPr id="44" name="Pravá zložená zátvorka 43"/>
          <p:cNvSpPr/>
          <p:nvPr/>
        </p:nvSpPr>
        <p:spPr>
          <a:xfrm>
            <a:off x="5715008" y="2857496"/>
            <a:ext cx="357190" cy="11430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BlokTextu 44"/>
          <p:cNvSpPr txBox="1"/>
          <p:nvPr/>
        </p:nvSpPr>
        <p:spPr>
          <a:xfrm>
            <a:off x="1357290" y="5286388"/>
            <a:ext cx="6157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FF0000"/>
                </a:solidFill>
                <a:latin typeface="Comic Sans MS" pitchFamily="66" charset="0"/>
              </a:rPr>
              <a:t>Súčet veľkostí všetkých vnútorných uhlov</a:t>
            </a:r>
          </a:p>
          <a:p>
            <a:r>
              <a:rPr lang="sk-SK" sz="2400" dirty="0" smtClean="0">
                <a:solidFill>
                  <a:srgbClr val="FF0000"/>
                </a:solidFill>
                <a:latin typeface="Comic Sans MS" pitchFamily="66" charset="0"/>
              </a:rPr>
              <a:t>každého štvoruholníka je 360°.</a:t>
            </a:r>
            <a:endParaRPr lang="sk-SK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pPr algn="l"/>
            <a:r>
              <a:rPr lang="sk-SK" sz="2400" dirty="0" smtClean="0">
                <a:latin typeface="Comic Sans MS" pitchFamily="66" charset="0"/>
              </a:rPr>
              <a:t>Na obrázku sú rôzne štvoruholníky. Pre ktoré platí, že majú každé dve protiľahlé strany rovnobežné?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endParaRPr lang="sk-SK" sz="2400" dirty="0">
              <a:latin typeface="Comic Sans MS" pitchFamily="66" charset="0"/>
            </a:endParaRPr>
          </a:p>
        </p:txBody>
      </p:sp>
      <p:cxnSp>
        <p:nvCxnSpPr>
          <p:cNvPr id="5" name="Rovná spojnica 4"/>
          <p:cNvCxnSpPr/>
          <p:nvPr/>
        </p:nvCxnSpPr>
        <p:spPr>
          <a:xfrm>
            <a:off x="1071538" y="2643182"/>
            <a:ext cx="171451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rot="5400000" flipH="1" flipV="1">
            <a:off x="2321703" y="2178835"/>
            <a:ext cx="92869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>
            <a:off x="1571604" y="1714488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rot="5400000">
            <a:off x="857224" y="1928802"/>
            <a:ext cx="928694" cy="50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dĺžnik 11"/>
          <p:cNvSpPr/>
          <p:nvPr/>
        </p:nvSpPr>
        <p:spPr>
          <a:xfrm>
            <a:off x="3857620" y="1785926"/>
            <a:ext cx="1500198" cy="7858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Kosodĺžnik 12"/>
          <p:cNvSpPr/>
          <p:nvPr/>
        </p:nvSpPr>
        <p:spPr>
          <a:xfrm>
            <a:off x="6143636" y="1571612"/>
            <a:ext cx="1928826" cy="1571636"/>
          </a:xfrm>
          <a:prstGeom prst="parallelogram">
            <a:avLst>
              <a:gd name="adj" fmla="val 4913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Rovná spojnica 14"/>
          <p:cNvCxnSpPr/>
          <p:nvPr/>
        </p:nvCxnSpPr>
        <p:spPr>
          <a:xfrm rot="16200000" flipH="1">
            <a:off x="607191" y="4607727"/>
            <a:ext cx="1143008" cy="785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 rot="5400000" flipH="1" flipV="1">
            <a:off x="1250133" y="4822041"/>
            <a:ext cx="1071570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/>
          <p:cNvCxnSpPr/>
          <p:nvPr/>
        </p:nvCxnSpPr>
        <p:spPr>
          <a:xfrm rot="5400000" flipH="1" flipV="1">
            <a:off x="785786" y="3643314"/>
            <a:ext cx="785818" cy="785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nica 22"/>
          <p:cNvCxnSpPr/>
          <p:nvPr/>
        </p:nvCxnSpPr>
        <p:spPr>
          <a:xfrm rot="16200000" flipH="1">
            <a:off x="1357290" y="3857628"/>
            <a:ext cx="857256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dĺžnik 23"/>
          <p:cNvSpPr/>
          <p:nvPr/>
        </p:nvSpPr>
        <p:spPr>
          <a:xfrm>
            <a:off x="6072198" y="4286256"/>
            <a:ext cx="1143008" cy="12144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Kosodĺžnik 24"/>
          <p:cNvSpPr/>
          <p:nvPr/>
        </p:nvSpPr>
        <p:spPr>
          <a:xfrm>
            <a:off x="3000364" y="3929066"/>
            <a:ext cx="1785950" cy="1428760"/>
          </a:xfrm>
          <a:prstGeom prst="parallelogram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BlokTextu 25"/>
          <p:cNvSpPr txBox="1"/>
          <p:nvPr/>
        </p:nvSpPr>
        <p:spPr>
          <a:xfrm>
            <a:off x="1857356" y="2071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4429124" y="200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2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6858016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3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9" name="BlokTextu 28"/>
          <p:cNvSpPr txBox="1"/>
          <p:nvPr/>
        </p:nvSpPr>
        <p:spPr>
          <a:xfrm>
            <a:off x="1428728" y="442913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" name="BlokTextu 29"/>
          <p:cNvSpPr txBox="1"/>
          <p:nvPr/>
        </p:nvSpPr>
        <p:spPr>
          <a:xfrm>
            <a:off x="3714744" y="4500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5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1" name="BlokTextu 30"/>
          <p:cNvSpPr txBox="1"/>
          <p:nvPr/>
        </p:nvSpPr>
        <p:spPr>
          <a:xfrm>
            <a:off x="6500826" y="471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6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latin typeface="Comic Sans MS" pitchFamily="66" charset="0"/>
              </a:rPr>
              <a:t>Rovnobežník</a:t>
            </a:r>
            <a:endParaRPr lang="sk-SK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dirty="0">
                <a:solidFill>
                  <a:srgbClr val="FF0000"/>
                </a:solidFill>
                <a:latin typeface="Comic Sans MS" pitchFamily="66" charset="0"/>
              </a:rPr>
              <a:t>R</a:t>
            </a:r>
            <a:r>
              <a:rPr lang="sk-SK" sz="2800" dirty="0" smtClean="0">
                <a:solidFill>
                  <a:srgbClr val="FF0000"/>
                </a:solidFill>
                <a:latin typeface="Comic Sans MS" pitchFamily="66" charset="0"/>
              </a:rPr>
              <a:t>ovnobežník</a:t>
            </a:r>
            <a:r>
              <a:rPr lang="sk-SK" sz="2800" dirty="0" smtClean="0">
                <a:latin typeface="Comic Sans MS" pitchFamily="66" charset="0"/>
              </a:rPr>
              <a:t> je štvoruholník, ktorého každé dve </a:t>
            </a:r>
          </a:p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protiľahlé strany ležia na rovnobežných </a:t>
            </a:r>
          </a:p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priamkach.</a:t>
            </a:r>
          </a:p>
          <a:p>
            <a:pPr>
              <a:buNone/>
            </a:pPr>
            <a:endParaRPr lang="sk-SK" sz="2800" dirty="0" smtClean="0">
              <a:latin typeface="Comic Sans MS" pitchFamily="66" charset="0"/>
            </a:endParaRPr>
          </a:p>
          <a:p>
            <a:pPr>
              <a:buNone/>
            </a:pPr>
            <a:endParaRPr lang="sk-SK" sz="2800" dirty="0">
              <a:latin typeface="Comic Sans MS" pitchFamily="66" charset="0"/>
            </a:endParaRPr>
          </a:p>
        </p:txBody>
      </p:sp>
      <p:sp>
        <p:nvSpPr>
          <p:cNvPr id="4" name="Kosodĺžnik 3"/>
          <p:cNvSpPr/>
          <p:nvPr/>
        </p:nvSpPr>
        <p:spPr>
          <a:xfrm>
            <a:off x="714348" y="3286124"/>
            <a:ext cx="3786214" cy="1785950"/>
          </a:xfrm>
          <a:prstGeom prst="parallelogram">
            <a:avLst>
              <a:gd name="adj" fmla="val 5563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nica 5"/>
          <p:cNvCxnSpPr/>
          <p:nvPr/>
        </p:nvCxnSpPr>
        <p:spPr>
          <a:xfrm rot="16200000" flipH="1">
            <a:off x="1714480" y="3286124"/>
            <a:ext cx="1785950" cy="1785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714348" y="3286124"/>
            <a:ext cx="3786214" cy="17859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00034" y="50720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A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3357554" y="50720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B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4500562" y="30003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1500166" y="28574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D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2500298" y="37861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S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1857356" y="507207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a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4071934" y="40719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b</a:t>
            </a:r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2857488" y="292893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</a:t>
            </a:r>
            <a:endParaRPr lang="sk-SK" dirty="0"/>
          </a:p>
        </p:txBody>
      </p:sp>
      <p:sp>
        <p:nvSpPr>
          <p:cNvPr id="19" name="BlokTextu 18"/>
          <p:cNvSpPr txBox="1"/>
          <p:nvPr/>
        </p:nvSpPr>
        <p:spPr>
          <a:xfrm>
            <a:off x="1000100" y="3714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d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5000628" y="2571744"/>
            <a:ext cx="4045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Comic Sans MS" pitchFamily="66" charset="0"/>
              </a:rPr>
              <a:t>A, B, C, D – vrcholy</a:t>
            </a:r>
          </a:p>
          <a:p>
            <a:r>
              <a:rPr lang="sk-SK" sz="2000" dirty="0" smtClean="0">
                <a:latin typeface="Comic Sans MS" pitchFamily="66" charset="0"/>
              </a:rPr>
              <a:t>                   rovnobežníka</a:t>
            </a:r>
          </a:p>
          <a:p>
            <a:r>
              <a:rPr lang="sk-SK" sz="2000" dirty="0" smtClean="0">
                <a:latin typeface="Comic Sans MS" pitchFamily="66" charset="0"/>
              </a:rPr>
              <a:t>AB, BC, CD, DA – strany </a:t>
            </a:r>
          </a:p>
          <a:p>
            <a:r>
              <a:rPr lang="sk-SK" sz="2000" dirty="0" smtClean="0">
                <a:latin typeface="Comic Sans MS" pitchFamily="66" charset="0"/>
              </a:rPr>
              <a:t>                           rovnobežníka</a:t>
            </a:r>
          </a:p>
          <a:p>
            <a:r>
              <a:rPr lang="sk-SK" sz="2000" dirty="0" smtClean="0">
                <a:latin typeface="Comic Sans MS" pitchFamily="66" charset="0"/>
              </a:rPr>
              <a:t>AC, BD – uhlopriečky </a:t>
            </a:r>
          </a:p>
          <a:p>
            <a:r>
              <a:rPr lang="sk-SK" sz="2000" dirty="0" smtClean="0">
                <a:latin typeface="Comic Sans MS" pitchFamily="66" charset="0"/>
              </a:rPr>
              <a:t>               rovnobežníka</a:t>
            </a:r>
          </a:p>
          <a:p>
            <a:r>
              <a:rPr lang="sk-SK" sz="2000" dirty="0" smtClean="0">
                <a:latin typeface="Comic Sans MS" pitchFamily="66" charset="0"/>
              </a:rPr>
              <a:t>∢ DAB      </a:t>
            </a:r>
          </a:p>
          <a:p>
            <a:r>
              <a:rPr lang="sk-SK" sz="2000" dirty="0" smtClean="0">
                <a:latin typeface="Comic Sans MS" pitchFamily="66" charset="0"/>
              </a:rPr>
              <a:t>∢ ABC        vnútorné uhly</a:t>
            </a:r>
          </a:p>
          <a:p>
            <a:r>
              <a:rPr lang="sk-SK" sz="2000" dirty="0" smtClean="0">
                <a:latin typeface="Comic Sans MS" pitchFamily="66" charset="0"/>
              </a:rPr>
              <a:t>∢ BCD        rovnobežníka</a:t>
            </a:r>
          </a:p>
          <a:p>
            <a:r>
              <a:rPr lang="sk-SK" sz="2000" dirty="0" smtClean="0">
                <a:latin typeface="Comic Sans MS" pitchFamily="66" charset="0"/>
              </a:rPr>
              <a:t>∢ CDA</a:t>
            </a:r>
          </a:p>
          <a:p>
            <a:endParaRPr lang="sk-SK" sz="2000" dirty="0" smtClean="0">
              <a:latin typeface="Comic Sans MS" pitchFamily="66" charset="0"/>
            </a:endParaRPr>
          </a:p>
          <a:p>
            <a:endParaRPr lang="sk-SK" sz="2000" dirty="0">
              <a:latin typeface="Comic Sans MS" pitchFamily="66" charset="0"/>
            </a:endParaRPr>
          </a:p>
        </p:txBody>
      </p:sp>
      <p:sp>
        <p:nvSpPr>
          <p:cNvPr id="21" name="Pravá zložená zátvorka 20"/>
          <p:cNvSpPr/>
          <p:nvPr/>
        </p:nvSpPr>
        <p:spPr>
          <a:xfrm>
            <a:off x="5857884" y="4500570"/>
            <a:ext cx="357190" cy="11430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200" b="1" dirty="0" smtClean="0">
                <a:solidFill>
                  <a:srgbClr val="FF0000"/>
                </a:solidFill>
                <a:latin typeface="Comic Sans MS" pitchFamily="66" charset="0"/>
              </a:rPr>
              <a:t>Ďalšie vlastnosti rovnobežníka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>každé dve protiľahlé strany sú zhodné</a:t>
            </a:r>
          </a:p>
          <a:p>
            <a:r>
              <a:rPr lang="sk-SK" dirty="0" smtClean="0">
                <a:latin typeface="Comic Sans MS" pitchFamily="66" charset="0"/>
              </a:rPr>
              <a:t>každé dva protiľahlé vnútorné uhly sú zhodné</a:t>
            </a:r>
          </a:p>
          <a:p>
            <a:r>
              <a:rPr lang="sk-SK" dirty="0" smtClean="0">
                <a:latin typeface="Comic Sans MS" pitchFamily="66" charset="0"/>
              </a:rPr>
              <a:t>uhlopriečky sa navzájom rozpoľujú (majú spoločný stred)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200" dirty="0" smtClean="0">
                <a:latin typeface="Comic Sans MS" pitchFamily="66" charset="0"/>
              </a:rPr>
              <a:t>Doplňte rozmery zvyšných strán  rovnobežníkov:</a:t>
            </a:r>
            <a:endParaRPr lang="sk-SK" sz="3200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endParaRPr lang="sk-SK" dirty="0"/>
          </a:p>
        </p:txBody>
      </p:sp>
      <p:sp>
        <p:nvSpPr>
          <p:cNvPr id="4" name="Kosodĺžnik 3"/>
          <p:cNvSpPr/>
          <p:nvPr/>
        </p:nvSpPr>
        <p:spPr>
          <a:xfrm>
            <a:off x="857224" y="2214554"/>
            <a:ext cx="2714644" cy="142876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Kosodĺžnik 4"/>
          <p:cNvSpPr/>
          <p:nvPr/>
        </p:nvSpPr>
        <p:spPr>
          <a:xfrm rot="14485243">
            <a:off x="5251609" y="1937778"/>
            <a:ext cx="2958676" cy="2283617"/>
          </a:xfrm>
          <a:prstGeom prst="parallelogram">
            <a:avLst>
              <a:gd name="adj" fmla="val 547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Kosodĺžnik 5"/>
          <p:cNvSpPr/>
          <p:nvPr/>
        </p:nvSpPr>
        <p:spPr>
          <a:xfrm rot="3091162">
            <a:off x="3063898" y="4045310"/>
            <a:ext cx="3202055" cy="1918512"/>
          </a:xfrm>
          <a:prstGeom prst="parallelogram">
            <a:avLst>
              <a:gd name="adj" fmla="val 817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28596" y="264318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3 cm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1643042" y="371475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5 cm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643702" y="392906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6 cm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7929586" y="278605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4 cm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4714876" y="564357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125 mm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2714612" y="500063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80 mm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200" dirty="0" smtClean="0">
                <a:latin typeface="Comic Sans MS" pitchFamily="66" charset="0"/>
              </a:rPr>
              <a:t>Určte veľkosti vyznačených uhlov</a:t>
            </a:r>
            <a:r>
              <a:rPr lang="el-GR" sz="3200" dirty="0" smtClean="0">
                <a:latin typeface="Comic Sans MS" pitchFamily="66" charset="0"/>
              </a:rPr>
              <a:t>:</a:t>
            </a:r>
            <a:endParaRPr lang="sk-SK" sz="3200" dirty="0">
              <a:latin typeface="Comic Sans MS" pitchFamily="66" charset="0"/>
            </a:endParaRPr>
          </a:p>
        </p:txBody>
      </p:sp>
      <p:sp>
        <p:nvSpPr>
          <p:cNvPr id="4" name="Kosodĺžnik 3"/>
          <p:cNvSpPr/>
          <p:nvPr/>
        </p:nvSpPr>
        <p:spPr>
          <a:xfrm>
            <a:off x="928662" y="1928802"/>
            <a:ext cx="2857520" cy="1857388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Kosodĺžnik 4"/>
          <p:cNvSpPr/>
          <p:nvPr/>
        </p:nvSpPr>
        <p:spPr>
          <a:xfrm>
            <a:off x="4929190" y="1928802"/>
            <a:ext cx="3071834" cy="1857388"/>
          </a:xfrm>
          <a:prstGeom prst="parallelogram">
            <a:avLst>
              <a:gd name="adj" fmla="val 340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928662" y="3429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55⁰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5500694" y="192880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115⁰</a:t>
            </a:r>
            <a:endParaRPr lang="sk-SK" dirty="0"/>
          </a:p>
        </p:txBody>
      </p:sp>
      <p:sp>
        <p:nvSpPr>
          <p:cNvPr id="14" name="Voľná forma 13"/>
          <p:cNvSpPr/>
          <p:nvPr/>
        </p:nvSpPr>
        <p:spPr>
          <a:xfrm>
            <a:off x="1043189" y="3309870"/>
            <a:ext cx="414270" cy="476519"/>
          </a:xfrm>
          <a:custGeom>
            <a:avLst/>
            <a:gdLst>
              <a:gd name="connsiteX0" fmla="*/ 0 w 414270"/>
              <a:gd name="connsiteY0" fmla="*/ 0 h 476519"/>
              <a:gd name="connsiteX1" fmla="*/ 244698 w 414270"/>
              <a:gd name="connsiteY1" fmla="*/ 64395 h 476519"/>
              <a:gd name="connsiteX2" fmla="*/ 386366 w 414270"/>
              <a:gd name="connsiteY2" fmla="*/ 231820 h 476519"/>
              <a:gd name="connsiteX3" fmla="*/ 412124 w 414270"/>
              <a:gd name="connsiteY3" fmla="*/ 476519 h 47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270" h="476519">
                <a:moveTo>
                  <a:pt x="0" y="0"/>
                </a:moveTo>
                <a:cubicBezTo>
                  <a:pt x="90152" y="12879"/>
                  <a:pt x="180304" y="25758"/>
                  <a:pt x="244698" y="64395"/>
                </a:cubicBezTo>
                <a:cubicBezTo>
                  <a:pt x="309092" y="103032"/>
                  <a:pt x="358462" y="163133"/>
                  <a:pt x="386366" y="231820"/>
                </a:cubicBezTo>
                <a:cubicBezTo>
                  <a:pt x="414270" y="300507"/>
                  <a:pt x="413197" y="388513"/>
                  <a:pt x="412124" y="4765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Voľná forma 14"/>
          <p:cNvSpPr/>
          <p:nvPr/>
        </p:nvSpPr>
        <p:spPr>
          <a:xfrm>
            <a:off x="1300766" y="1944710"/>
            <a:ext cx="540913" cy="369195"/>
          </a:xfrm>
          <a:custGeom>
            <a:avLst/>
            <a:gdLst>
              <a:gd name="connsiteX0" fmla="*/ 0 w 540913"/>
              <a:gd name="connsiteY0" fmla="*/ 360608 h 369195"/>
              <a:gd name="connsiteX1" fmla="*/ 347730 w 540913"/>
              <a:gd name="connsiteY1" fmla="*/ 334851 h 369195"/>
              <a:gd name="connsiteX2" fmla="*/ 515155 w 540913"/>
              <a:gd name="connsiteY2" fmla="*/ 154546 h 369195"/>
              <a:gd name="connsiteX3" fmla="*/ 502276 w 540913"/>
              <a:gd name="connsiteY3" fmla="*/ 0 h 36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913" h="369195">
                <a:moveTo>
                  <a:pt x="0" y="360608"/>
                </a:moveTo>
                <a:cubicBezTo>
                  <a:pt x="130935" y="364901"/>
                  <a:pt x="261871" y="369195"/>
                  <a:pt x="347730" y="334851"/>
                </a:cubicBezTo>
                <a:cubicBezTo>
                  <a:pt x="433589" y="300507"/>
                  <a:pt x="489397" y="210354"/>
                  <a:pt x="515155" y="154546"/>
                </a:cubicBezTo>
                <a:cubicBezTo>
                  <a:pt x="540913" y="98738"/>
                  <a:pt x="521594" y="49369"/>
                  <a:pt x="50227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Voľná forma 15"/>
          <p:cNvSpPr/>
          <p:nvPr/>
        </p:nvSpPr>
        <p:spPr>
          <a:xfrm>
            <a:off x="3354947" y="1931831"/>
            <a:ext cx="289774" cy="476518"/>
          </a:xfrm>
          <a:custGeom>
            <a:avLst/>
            <a:gdLst>
              <a:gd name="connsiteX0" fmla="*/ 289774 w 289774"/>
              <a:gd name="connsiteY0" fmla="*/ 476518 h 476518"/>
              <a:gd name="connsiteX1" fmla="*/ 45076 w 289774"/>
              <a:gd name="connsiteY1" fmla="*/ 296214 h 476518"/>
              <a:gd name="connsiteX2" fmla="*/ 19318 w 289774"/>
              <a:gd name="connsiteY2" fmla="*/ 0 h 47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74" h="476518">
                <a:moveTo>
                  <a:pt x="289774" y="476518"/>
                </a:moveTo>
                <a:cubicBezTo>
                  <a:pt x="189963" y="426076"/>
                  <a:pt x="90152" y="375634"/>
                  <a:pt x="45076" y="296214"/>
                </a:cubicBezTo>
                <a:cubicBezTo>
                  <a:pt x="0" y="216794"/>
                  <a:pt x="9659" y="108397"/>
                  <a:pt x="1931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Voľná forma 16"/>
          <p:cNvSpPr/>
          <p:nvPr/>
        </p:nvSpPr>
        <p:spPr>
          <a:xfrm>
            <a:off x="2928926" y="3286124"/>
            <a:ext cx="496854" cy="500265"/>
          </a:xfrm>
          <a:custGeom>
            <a:avLst/>
            <a:gdLst>
              <a:gd name="connsiteX0" fmla="*/ 0 w 540912"/>
              <a:gd name="connsiteY0" fmla="*/ 448614 h 448614"/>
              <a:gd name="connsiteX1" fmla="*/ 25757 w 540912"/>
              <a:gd name="connsiteY1" fmla="*/ 268310 h 448614"/>
              <a:gd name="connsiteX2" fmla="*/ 128788 w 540912"/>
              <a:gd name="connsiteY2" fmla="*/ 75126 h 448614"/>
              <a:gd name="connsiteX3" fmla="*/ 386366 w 540912"/>
              <a:gd name="connsiteY3" fmla="*/ 10732 h 448614"/>
              <a:gd name="connsiteX4" fmla="*/ 540912 w 540912"/>
              <a:gd name="connsiteY4" fmla="*/ 10732 h 4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12" h="448614">
                <a:moveTo>
                  <a:pt x="0" y="448614"/>
                </a:moveTo>
                <a:cubicBezTo>
                  <a:pt x="2146" y="389586"/>
                  <a:pt x="4292" y="330558"/>
                  <a:pt x="25757" y="268310"/>
                </a:cubicBezTo>
                <a:cubicBezTo>
                  <a:pt x="47222" y="206062"/>
                  <a:pt x="68687" y="118056"/>
                  <a:pt x="128788" y="75126"/>
                </a:cubicBezTo>
                <a:cubicBezTo>
                  <a:pt x="188890" y="32196"/>
                  <a:pt x="317679" y="21464"/>
                  <a:pt x="386366" y="10732"/>
                </a:cubicBezTo>
                <a:cubicBezTo>
                  <a:pt x="455053" y="0"/>
                  <a:pt x="497982" y="5366"/>
                  <a:pt x="540912" y="1073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Voľná forma 17"/>
          <p:cNvSpPr/>
          <p:nvPr/>
        </p:nvSpPr>
        <p:spPr>
          <a:xfrm>
            <a:off x="5061397" y="3322749"/>
            <a:ext cx="341290" cy="476519"/>
          </a:xfrm>
          <a:custGeom>
            <a:avLst/>
            <a:gdLst>
              <a:gd name="connsiteX0" fmla="*/ 0 w 341290"/>
              <a:gd name="connsiteY0" fmla="*/ 0 h 476519"/>
              <a:gd name="connsiteX1" fmla="*/ 218941 w 341290"/>
              <a:gd name="connsiteY1" fmla="*/ 103031 h 476519"/>
              <a:gd name="connsiteX2" fmla="*/ 321972 w 341290"/>
              <a:gd name="connsiteY2" fmla="*/ 296214 h 476519"/>
              <a:gd name="connsiteX3" fmla="*/ 334851 w 341290"/>
              <a:gd name="connsiteY3" fmla="*/ 476519 h 47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90" h="476519">
                <a:moveTo>
                  <a:pt x="0" y="0"/>
                </a:moveTo>
                <a:cubicBezTo>
                  <a:pt x="82639" y="26831"/>
                  <a:pt x="165279" y="53662"/>
                  <a:pt x="218941" y="103031"/>
                </a:cubicBezTo>
                <a:cubicBezTo>
                  <a:pt x="272603" y="152400"/>
                  <a:pt x="302654" y="233966"/>
                  <a:pt x="321972" y="296214"/>
                </a:cubicBezTo>
                <a:cubicBezTo>
                  <a:pt x="341290" y="358462"/>
                  <a:pt x="338070" y="417490"/>
                  <a:pt x="334851" y="4765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Voľná forma 18"/>
          <p:cNvSpPr/>
          <p:nvPr/>
        </p:nvSpPr>
        <p:spPr>
          <a:xfrm>
            <a:off x="6941713" y="3339921"/>
            <a:ext cx="566670" cy="446468"/>
          </a:xfrm>
          <a:custGeom>
            <a:avLst/>
            <a:gdLst>
              <a:gd name="connsiteX0" fmla="*/ 0 w 566670"/>
              <a:gd name="connsiteY0" fmla="*/ 446468 h 446468"/>
              <a:gd name="connsiteX1" fmla="*/ 51515 w 566670"/>
              <a:gd name="connsiteY1" fmla="*/ 176011 h 446468"/>
              <a:gd name="connsiteX2" fmla="*/ 270456 w 566670"/>
              <a:gd name="connsiteY2" fmla="*/ 21465 h 446468"/>
              <a:gd name="connsiteX3" fmla="*/ 566670 w 566670"/>
              <a:gd name="connsiteY3" fmla="*/ 47223 h 44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670" h="446468">
                <a:moveTo>
                  <a:pt x="0" y="446468"/>
                </a:moveTo>
                <a:cubicBezTo>
                  <a:pt x="3219" y="346656"/>
                  <a:pt x="6439" y="246845"/>
                  <a:pt x="51515" y="176011"/>
                </a:cubicBezTo>
                <a:cubicBezTo>
                  <a:pt x="96591" y="105177"/>
                  <a:pt x="184597" y="42930"/>
                  <a:pt x="270456" y="21465"/>
                </a:cubicBezTo>
                <a:cubicBezTo>
                  <a:pt x="356315" y="0"/>
                  <a:pt x="461492" y="23611"/>
                  <a:pt x="566670" y="472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Voľná forma 19"/>
          <p:cNvSpPr/>
          <p:nvPr/>
        </p:nvSpPr>
        <p:spPr>
          <a:xfrm>
            <a:off x="5422006" y="1918952"/>
            <a:ext cx="785611" cy="437882"/>
          </a:xfrm>
          <a:custGeom>
            <a:avLst/>
            <a:gdLst>
              <a:gd name="connsiteX0" fmla="*/ 0 w 785611"/>
              <a:gd name="connsiteY0" fmla="*/ 399245 h 437882"/>
              <a:gd name="connsiteX1" fmla="*/ 347729 w 785611"/>
              <a:gd name="connsiteY1" fmla="*/ 412124 h 437882"/>
              <a:gd name="connsiteX2" fmla="*/ 682580 w 785611"/>
              <a:gd name="connsiteY2" fmla="*/ 244699 h 437882"/>
              <a:gd name="connsiteX3" fmla="*/ 785611 w 785611"/>
              <a:gd name="connsiteY3" fmla="*/ 0 h 4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611" h="437882">
                <a:moveTo>
                  <a:pt x="0" y="399245"/>
                </a:moveTo>
                <a:cubicBezTo>
                  <a:pt x="116983" y="418563"/>
                  <a:pt x="233966" y="437882"/>
                  <a:pt x="347729" y="412124"/>
                </a:cubicBezTo>
                <a:cubicBezTo>
                  <a:pt x="461492" y="386366"/>
                  <a:pt x="609600" y="313386"/>
                  <a:pt x="682580" y="244699"/>
                </a:cubicBezTo>
                <a:cubicBezTo>
                  <a:pt x="755560" y="176012"/>
                  <a:pt x="770585" y="88006"/>
                  <a:pt x="78561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Voľná forma 20"/>
          <p:cNvSpPr/>
          <p:nvPr/>
        </p:nvSpPr>
        <p:spPr>
          <a:xfrm>
            <a:off x="7401059" y="1906073"/>
            <a:ext cx="377780" cy="592428"/>
          </a:xfrm>
          <a:custGeom>
            <a:avLst/>
            <a:gdLst>
              <a:gd name="connsiteX0" fmla="*/ 377780 w 377780"/>
              <a:gd name="connsiteY0" fmla="*/ 592428 h 592428"/>
              <a:gd name="connsiteX1" fmla="*/ 120203 w 377780"/>
              <a:gd name="connsiteY1" fmla="*/ 476519 h 592428"/>
              <a:gd name="connsiteX2" fmla="*/ 17172 w 377780"/>
              <a:gd name="connsiteY2" fmla="*/ 218941 h 592428"/>
              <a:gd name="connsiteX3" fmla="*/ 17172 w 377780"/>
              <a:gd name="connsiteY3" fmla="*/ 0 h 592428"/>
              <a:gd name="connsiteX4" fmla="*/ 17172 w 377780"/>
              <a:gd name="connsiteY4" fmla="*/ 0 h 59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780" h="592428">
                <a:moveTo>
                  <a:pt x="377780" y="592428"/>
                </a:moveTo>
                <a:cubicBezTo>
                  <a:pt x="279042" y="565597"/>
                  <a:pt x="180304" y="538767"/>
                  <a:pt x="120203" y="476519"/>
                </a:cubicBezTo>
                <a:cubicBezTo>
                  <a:pt x="60102" y="414271"/>
                  <a:pt x="34344" y="298361"/>
                  <a:pt x="17172" y="218941"/>
                </a:cubicBezTo>
                <a:cubicBezTo>
                  <a:pt x="0" y="139521"/>
                  <a:pt x="17172" y="0"/>
                  <a:pt x="17172" y="0"/>
                </a:cubicBezTo>
                <a:lnTo>
                  <a:pt x="17172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Kosodĺžnik 21"/>
          <p:cNvSpPr/>
          <p:nvPr/>
        </p:nvSpPr>
        <p:spPr>
          <a:xfrm>
            <a:off x="1285852" y="4214818"/>
            <a:ext cx="3143272" cy="1857388"/>
          </a:xfrm>
          <a:prstGeom prst="parallelogram">
            <a:avLst>
              <a:gd name="adj" fmla="val 471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4" name="Rovná spojnica 23"/>
          <p:cNvCxnSpPr/>
          <p:nvPr/>
        </p:nvCxnSpPr>
        <p:spPr>
          <a:xfrm rot="10800000">
            <a:off x="428596" y="6072206"/>
            <a:ext cx="857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lokTextu 24"/>
          <p:cNvSpPr txBox="1"/>
          <p:nvPr/>
        </p:nvSpPr>
        <p:spPr>
          <a:xfrm>
            <a:off x="785786" y="571501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130⁰</a:t>
            </a:r>
            <a:endParaRPr lang="sk-SK" dirty="0"/>
          </a:p>
        </p:txBody>
      </p:sp>
      <p:sp>
        <p:nvSpPr>
          <p:cNvPr id="27" name="Voľná forma 26"/>
          <p:cNvSpPr/>
          <p:nvPr/>
        </p:nvSpPr>
        <p:spPr>
          <a:xfrm>
            <a:off x="682581" y="5533622"/>
            <a:ext cx="824247" cy="545206"/>
          </a:xfrm>
          <a:custGeom>
            <a:avLst/>
            <a:gdLst>
              <a:gd name="connsiteX0" fmla="*/ 12878 w 824247"/>
              <a:gd name="connsiteY0" fmla="*/ 545206 h 545206"/>
              <a:gd name="connsiteX1" fmla="*/ 64394 w 824247"/>
              <a:gd name="connsiteY1" fmla="*/ 236113 h 545206"/>
              <a:gd name="connsiteX2" fmla="*/ 399244 w 824247"/>
              <a:gd name="connsiteY2" fmla="*/ 30051 h 545206"/>
              <a:gd name="connsiteX3" fmla="*/ 824247 w 824247"/>
              <a:gd name="connsiteY3" fmla="*/ 55809 h 54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247" h="545206">
                <a:moveTo>
                  <a:pt x="12878" y="545206"/>
                </a:moveTo>
                <a:cubicBezTo>
                  <a:pt x="6439" y="433589"/>
                  <a:pt x="0" y="321972"/>
                  <a:pt x="64394" y="236113"/>
                </a:cubicBezTo>
                <a:cubicBezTo>
                  <a:pt x="128788" y="150254"/>
                  <a:pt x="272602" y="60102"/>
                  <a:pt x="399244" y="30051"/>
                </a:cubicBezTo>
                <a:cubicBezTo>
                  <a:pt x="525886" y="0"/>
                  <a:pt x="675066" y="27904"/>
                  <a:pt x="824247" y="5580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Kosodĺžnik 33"/>
          <p:cNvSpPr/>
          <p:nvPr/>
        </p:nvSpPr>
        <p:spPr>
          <a:xfrm>
            <a:off x="5000628" y="4071942"/>
            <a:ext cx="3143272" cy="1857388"/>
          </a:xfrm>
          <a:prstGeom prst="parallelogram">
            <a:avLst>
              <a:gd name="adj" fmla="val 319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6" name="Rovná spojnica 35"/>
          <p:cNvCxnSpPr/>
          <p:nvPr/>
        </p:nvCxnSpPr>
        <p:spPr>
          <a:xfrm rot="10800000">
            <a:off x="4071934" y="5929330"/>
            <a:ext cx="92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rot="5400000">
            <a:off x="4607719" y="6107925"/>
            <a:ext cx="57150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lokTextu 41"/>
          <p:cNvSpPr txBox="1"/>
          <p:nvPr/>
        </p:nvSpPr>
        <p:spPr>
          <a:xfrm>
            <a:off x="4500562" y="592933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65⁰</a:t>
            </a:r>
            <a:endParaRPr lang="sk-SK" dirty="0"/>
          </a:p>
        </p:txBody>
      </p:sp>
      <p:sp>
        <p:nvSpPr>
          <p:cNvPr id="48" name="Voľná forma 47"/>
          <p:cNvSpPr/>
          <p:nvPr/>
        </p:nvSpPr>
        <p:spPr>
          <a:xfrm>
            <a:off x="2034862" y="4211392"/>
            <a:ext cx="540913" cy="332704"/>
          </a:xfrm>
          <a:custGeom>
            <a:avLst/>
            <a:gdLst>
              <a:gd name="connsiteX0" fmla="*/ 0 w 540913"/>
              <a:gd name="connsiteY0" fmla="*/ 309093 h 332704"/>
              <a:gd name="connsiteX1" fmla="*/ 296214 w 540913"/>
              <a:gd name="connsiteY1" fmla="*/ 309093 h 332704"/>
              <a:gd name="connsiteX2" fmla="*/ 463639 w 540913"/>
              <a:gd name="connsiteY2" fmla="*/ 167425 h 332704"/>
              <a:gd name="connsiteX3" fmla="*/ 540913 w 540913"/>
              <a:gd name="connsiteY3" fmla="*/ 0 h 33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913" h="332704">
                <a:moveTo>
                  <a:pt x="0" y="309093"/>
                </a:moveTo>
                <a:cubicBezTo>
                  <a:pt x="109470" y="320898"/>
                  <a:pt x="218941" y="332704"/>
                  <a:pt x="296214" y="309093"/>
                </a:cubicBezTo>
                <a:cubicBezTo>
                  <a:pt x="373487" y="285482"/>
                  <a:pt x="422856" y="218940"/>
                  <a:pt x="463639" y="167425"/>
                </a:cubicBezTo>
                <a:cubicBezTo>
                  <a:pt x="504422" y="115910"/>
                  <a:pt x="522667" y="57955"/>
                  <a:pt x="540913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Voľná forma 48"/>
          <p:cNvSpPr/>
          <p:nvPr/>
        </p:nvSpPr>
        <p:spPr>
          <a:xfrm>
            <a:off x="1506828" y="5589431"/>
            <a:ext cx="360609" cy="463639"/>
          </a:xfrm>
          <a:custGeom>
            <a:avLst/>
            <a:gdLst>
              <a:gd name="connsiteX0" fmla="*/ 0 w 360609"/>
              <a:gd name="connsiteY0" fmla="*/ 0 h 463639"/>
              <a:gd name="connsiteX1" fmla="*/ 244699 w 360609"/>
              <a:gd name="connsiteY1" fmla="*/ 115910 h 463639"/>
              <a:gd name="connsiteX2" fmla="*/ 334851 w 360609"/>
              <a:gd name="connsiteY2" fmla="*/ 270456 h 463639"/>
              <a:gd name="connsiteX3" fmla="*/ 360609 w 360609"/>
              <a:gd name="connsiteY3" fmla="*/ 463639 h 46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609" h="463639">
                <a:moveTo>
                  <a:pt x="0" y="0"/>
                </a:moveTo>
                <a:cubicBezTo>
                  <a:pt x="94445" y="35417"/>
                  <a:pt x="188891" y="70834"/>
                  <a:pt x="244699" y="115910"/>
                </a:cubicBezTo>
                <a:cubicBezTo>
                  <a:pt x="300508" y="160986"/>
                  <a:pt x="315533" y="212501"/>
                  <a:pt x="334851" y="270456"/>
                </a:cubicBezTo>
                <a:cubicBezTo>
                  <a:pt x="354169" y="328411"/>
                  <a:pt x="357389" y="396025"/>
                  <a:pt x="360609" y="46363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Voľná forma 49"/>
          <p:cNvSpPr/>
          <p:nvPr/>
        </p:nvSpPr>
        <p:spPr>
          <a:xfrm>
            <a:off x="3105955" y="5574406"/>
            <a:ext cx="641797" cy="478664"/>
          </a:xfrm>
          <a:custGeom>
            <a:avLst/>
            <a:gdLst>
              <a:gd name="connsiteX0" fmla="*/ 10732 w 641797"/>
              <a:gd name="connsiteY0" fmla="*/ 478664 h 478664"/>
              <a:gd name="connsiteX1" fmla="*/ 23611 w 641797"/>
              <a:gd name="connsiteY1" fmla="*/ 221087 h 478664"/>
              <a:gd name="connsiteX2" fmla="*/ 152400 w 641797"/>
              <a:gd name="connsiteY2" fmla="*/ 66540 h 478664"/>
              <a:gd name="connsiteX3" fmla="*/ 384220 w 641797"/>
              <a:gd name="connsiteY3" fmla="*/ 2146 h 478664"/>
              <a:gd name="connsiteX4" fmla="*/ 641797 w 641797"/>
              <a:gd name="connsiteY4" fmla="*/ 53662 h 47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797" h="478664">
                <a:moveTo>
                  <a:pt x="10732" y="478664"/>
                </a:moveTo>
                <a:cubicBezTo>
                  <a:pt x="5366" y="384219"/>
                  <a:pt x="0" y="289774"/>
                  <a:pt x="23611" y="221087"/>
                </a:cubicBezTo>
                <a:cubicBezTo>
                  <a:pt x="47222" y="152400"/>
                  <a:pt x="92299" y="103030"/>
                  <a:pt x="152400" y="66540"/>
                </a:cubicBezTo>
                <a:cubicBezTo>
                  <a:pt x="212501" y="30050"/>
                  <a:pt x="302654" y="4292"/>
                  <a:pt x="384220" y="2146"/>
                </a:cubicBezTo>
                <a:cubicBezTo>
                  <a:pt x="465786" y="0"/>
                  <a:pt x="553791" y="26831"/>
                  <a:pt x="641797" y="5366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1" name="Voľná forma 50"/>
          <p:cNvSpPr/>
          <p:nvPr/>
        </p:nvSpPr>
        <p:spPr>
          <a:xfrm>
            <a:off x="3870102" y="4198513"/>
            <a:ext cx="328411" cy="502276"/>
          </a:xfrm>
          <a:custGeom>
            <a:avLst/>
            <a:gdLst>
              <a:gd name="connsiteX0" fmla="*/ 32197 w 328411"/>
              <a:gd name="connsiteY0" fmla="*/ 0 h 502276"/>
              <a:gd name="connsiteX1" fmla="*/ 19318 w 328411"/>
              <a:gd name="connsiteY1" fmla="*/ 231819 h 502276"/>
              <a:gd name="connsiteX2" fmla="*/ 148106 w 328411"/>
              <a:gd name="connsiteY2" fmla="*/ 399245 h 502276"/>
              <a:gd name="connsiteX3" fmla="*/ 328411 w 328411"/>
              <a:gd name="connsiteY3" fmla="*/ 502276 h 50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411" h="502276">
                <a:moveTo>
                  <a:pt x="32197" y="0"/>
                </a:moveTo>
                <a:cubicBezTo>
                  <a:pt x="16098" y="82639"/>
                  <a:pt x="0" y="165278"/>
                  <a:pt x="19318" y="231819"/>
                </a:cubicBezTo>
                <a:cubicBezTo>
                  <a:pt x="38636" y="298360"/>
                  <a:pt x="96591" y="354169"/>
                  <a:pt x="148106" y="399245"/>
                </a:cubicBezTo>
                <a:cubicBezTo>
                  <a:pt x="199621" y="444321"/>
                  <a:pt x="264016" y="473298"/>
                  <a:pt x="328411" y="50227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2" name="Voľná forma 51"/>
          <p:cNvSpPr/>
          <p:nvPr/>
        </p:nvSpPr>
        <p:spPr>
          <a:xfrm>
            <a:off x="5151549" y="5473521"/>
            <a:ext cx="283336" cy="425003"/>
          </a:xfrm>
          <a:custGeom>
            <a:avLst/>
            <a:gdLst>
              <a:gd name="connsiteX0" fmla="*/ 0 w 283336"/>
              <a:gd name="connsiteY0" fmla="*/ 0 h 425003"/>
              <a:gd name="connsiteX1" fmla="*/ 180305 w 283336"/>
              <a:gd name="connsiteY1" fmla="*/ 103031 h 425003"/>
              <a:gd name="connsiteX2" fmla="*/ 270457 w 283336"/>
              <a:gd name="connsiteY2" fmla="*/ 347730 h 425003"/>
              <a:gd name="connsiteX3" fmla="*/ 257578 w 283336"/>
              <a:gd name="connsiteY3" fmla="*/ 425003 h 42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336" h="425003">
                <a:moveTo>
                  <a:pt x="0" y="0"/>
                </a:moveTo>
                <a:cubicBezTo>
                  <a:pt x="67614" y="22538"/>
                  <a:pt x="135229" y="45076"/>
                  <a:pt x="180305" y="103031"/>
                </a:cubicBezTo>
                <a:cubicBezTo>
                  <a:pt x="225381" y="160986"/>
                  <a:pt x="257578" y="294068"/>
                  <a:pt x="270457" y="347730"/>
                </a:cubicBezTo>
                <a:cubicBezTo>
                  <a:pt x="283336" y="401392"/>
                  <a:pt x="270457" y="413197"/>
                  <a:pt x="257578" y="42500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Voľná forma 52"/>
          <p:cNvSpPr/>
          <p:nvPr/>
        </p:nvSpPr>
        <p:spPr>
          <a:xfrm>
            <a:off x="5473521" y="4069724"/>
            <a:ext cx="485105" cy="435735"/>
          </a:xfrm>
          <a:custGeom>
            <a:avLst/>
            <a:gdLst>
              <a:gd name="connsiteX0" fmla="*/ 0 w 485105"/>
              <a:gd name="connsiteY0" fmla="*/ 412124 h 435735"/>
              <a:gd name="connsiteX1" fmla="*/ 309093 w 485105"/>
              <a:gd name="connsiteY1" fmla="*/ 399245 h 435735"/>
              <a:gd name="connsiteX2" fmla="*/ 463640 w 485105"/>
              <a:gd name="connsiteY2" fmla="*/ 193183 h 435735"/>
              <a:gd name="connsiteX3" fmla="*/ 437882 w 485105"/>
              <a:gd name="connsiteY3" fmla="*/ 0 h 43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105" h="435735">
                <a:moveTo>
                  <a:pt x="0" y="412124"/>
                </a:moveTo>
                <a:cubicBezTo>
                  <a:pt x="115910" y="423929"/>
                  <a:pt x="231820" y="435735"/>
                  <a:pt x="309093" y="399245"/>
                </a:cubicBezTo>
                <a:cubicBezTo>
                  <a:pt x="386366" y="362755"/>
                  <a:pt x="442175" y="259724"/>
                  <a:pt x="463640" y="193183"/>
                </a:cubicBezTo>
                <a:cubicBezTo>
                  <a:pt x="485105" y="126642"/>
                  <a:pt x="461493" y="63321"/>
                  <a:pt x="437882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4" name="Voľná forma 53"/>
          <p:cNvSpPr/>
          <p:nvPr/>
        </p:nvSpPr>
        <p:spPr>
          <a:xfrm>
            <a:off x="7199290" y="5516450"/>
            <a:ext cx="450761" cy="407832"/>
          </a:xfrm>
          <a:custGeom>
            <a:avLst/>
            <a:gdLst>
              <a:gd name="connsiteX0" fmla="*/ 12879 w 450761"/>
              <a:gd name="connsiteY0" fmla="*/ 407832 h 407832"/>
              <a:gd name="connsiteX1" fmla="*/ 25758 w 450761"/>
              <a:gd name="connsiteY1" fmla="*/ 163133 h 407832"/>
              <a:gd name="connsiteX2" fmla="*/ 167425 w 450761"/>
              <a:gd name="connsiteY2" fmla="*/ 21465 h 407832"/>
              <a:gd name="connsiteX3" fmla="*/ 450761 w 450761"/>
              <a:gd name="connsiteY3" fmla="*/ 34344 h 40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761" h="407832">
                <a:moveTo>
                  <a:pt x="12879" y="407832"/>
                </a:moveTo>
                <a:cubicBezTo>
                  <a:pt x="6439" y="317679"/>
                  <a:pt x="0" y="227527"/>
                  <a:pt x="25758" y="163133"/>
                </a:cubicBezTo>
                <a:cubicBezTo>
                  <a:pt x="51516" y="98739"/>
                  <a:pt x="96591" y="42930"/>
                  <a:pt x="167425" y="21465"/>
                </a:cubicBezTo>
                <a:cubicBezTo>
                  <a:pt x="238259" y="0"/>
                  <a:pt x="344510" y="17172"/>
                  <a:pt x="450761" y="3434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5" name="Voľná forma 54"/>
          <p:cNvSpPr/>
          <p:nvPr/>
        </p:nvSpPr>
        <p:spPr>
          <a:xfrm>
            <a:off x="7697273" y="4082603"/>
            <a:ext cx="339144" cy="386366"/>
          </a:xfrm>
          <a:custGeom>
            <a:avLst/>
            <a:gdLst>
              <a:gd name="connsiteX0" fmla="*/ 17172 w 339144"/>
              <a:gd name="connsiteY0" fmla="*/ 0 h 386366"/>
              <a:gd name="connsiteX1" fmla="*/ 17172 w 339144"/>
              <a:gd name="connsiteY1" fmla="*/ 154546 h 386366"/>
              <a:gd name="connsiteX2" fmla="*/ 120203 w 339144"/>
              <a:gd name="connsiteY2" fmla="*/ 296214 h 386366"/>
              <a:gd name="connsiteX3" fmla="*/ 339144 w 339144"/>
              <a:gd name="connsiteY3" fmla="*/ 386366 h 38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144" h="386366">
                <a:moveTo>
                  <a:pt x="17172" y="0"/>
                </a:moveTo>
                <a:cubicBezTo>
                  <a:pt x="8586" y="52588"/>
                  <a:pt x="0" y="105177"/>
                  <a:pt x="17172" y="154546"/>
                </a:cubicBezTo>
                <a:cubicBezTo>
                  <a:pt x="34344" y="203915"/>
                  <a:pt x="66541" y="257577"/>
                  <a:pt x="120203" y="296214"/>
                </a:cubicBezTo>
                <a:cubicBezTo>
                  <a:pt x="173865" y="334851"/>
                  <a:pt x="256504" y="360608"/>
                  <a:pt x="339144" y="38636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Voľná forma 44"/>
          <p:cNvSpPr/>
          <p:nvPr/>
        </p:nvSpPr>
        <p:spPr>
          <a:xfrm>
            <a:off x="4396903" y="5933872"/>
            <a:ext cx="418288" cy="515566"/>
          </a:xfrm>
          <a:custGeom>
            <a:avLst/>
            <a:gdLst>
              <a:gd name="connsiteX0" fmla="*/ 9727 w 418288"/>
              <a:gd name="connsiteY0" fmla="*/ 0 h 515566"/>
              <a:gd name="connsiteX1" fmla="*/ 68093 w 418288"/>
              <a:gd name="connsiteY1" fmla="*/ 301558 h 515566"/>
              <a:gd name="connsiteX2" fmla="*/ 418288 w 418288"/>
              <a:gd name="connsiteY2" fmla="*/ 515566 h 51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288" h="515566">
                <a:moveTo>
                  <a:pt x="9727" y="0"/>
                </a:moveTo>
                <a:cubicBezTo>
                  <a:pt x="4863" y="107815"/>
                  <a:pt x="0" y="215630"/>
                  <a:pt x="68093" y="301558"/>
                </a:cubicBezTo>
                <a:cubicBezTo>
                  <a:pt x="136186" y="387486"/>
                  <a:pt x="277237" y="451526"/>
                  <a:pt x="418288" y="51556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latin typeface="Comic Sans MS" pitchFamily="66" charset="0"/>
              </a:rPr>
              <a:t>Obdĺžnik</a:t>
            </a:r>
            <a:endParaRPr lang="sk-SK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Obdĺžnik je rovnobežník, ktorého každý </a:t>
            </a:r>
          </a:p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vnútorný uhol je pravý.</a:t>
            </a:r>
            <a:endParaRPr lang="sk-SK" sz="2800" dirty="0">
              <a:latin typeface="Comic Sans MS" pitchFamily="66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928662" y="2928934"/>
            <a:ext cx="3143272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42910" y="478632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3929058" y="478632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L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4000496" y="264318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M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642910" y="264318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N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5000628" y="2857496"/>
            <a:ext cx="35092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latin typeface="Comic Sans MS" pitchFamily="66" charset="0"/>
              </a:rPr>
              <a:t>Každý obdĺžnik má </a:t>
            </a:r>
          </a:p>
          <a:p>
            <a:r>
              <a:rPr lang="sk-SK" sz="2800" dirty="0" smtClean="0">
                <a:latin typeface="Comic Sans MS" pitchFamily="66" charset="0"/>
              </a:rPr>
              <a:t>zhodné uhlopriečky.</a:t>
            </a:r>
            <a:endParaRPr lang="sk-SK" sz="2800" dirty="0">
              <a:latin typeface="Comic Sans MS" pitchFamily="66" charset="0"/>
            </a:endParaRPr>
          </a:p>
        </p:txBody>
      </p:sp>
      <p:cxnSp>
        <p:nvCxnSpPr>
          <p:cNvPr id="11" name="Rovná spojnica 10"/>
          <p:cNvCxnSpPr/>
          <p:nvPr/>
        </p:nvCxnSpPr>
        <p:spPr>
          <a:xfrm flipV="1">
            <a:off x="928662" y="2928934"/>
            <a:ext cx="3143272" cy="185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>
            <a:off x="928662" y="2928934"/>
            <a:ext cx="3143272" cy="185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latin typeface="Comic Sans MS" pitchFamily="66" charset="0"/>
              </a:rPr>
              <a:t>Štvorec</a:t>
            </a:r>
            <a:endParaRPr lang="sk-SK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Štvorec je pravouhlý rovnobežník, ktorého </a:t>
            </a:r>
          </a:p>
          <a:p>
            <a:pPr>
              <a:buNone/>
            </a:pPr>
            <a:r>
              <a:rPr lang="sk-SK" sz="2800" dirty="0" smtClean="0">
                <a:latin typeface="Comic Sans MS" pitchFamily="66" charset="0"/>
              </a:rPr>
              <a:t>všetky strany sú zhodné.</a:t>
            </a:r>
            <a:endParaRPr lang="sk-SK" sz="2800" dirty="0">
              <a:latin typeface="Comic Sans MS" pitchFamily="66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1142976" y="2857496"/>
            <a:ext cx="2428892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nica 5"/>
          <p:cNvCxnSpPr/>
          <p:nvPr/>
        </p:nvCxnSpPr>
        <p:spPr>
          <a:xfrm rot="5400000" flipH="1" flipV="1">
            <a:off x="1071538" y="2928934"/>
            <a:ext cx="2571768" cy="242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6200000" flipH="1">
            <a:off x="1071538" y="2928934"/>
            <a:ext cx="2571768" cy="2428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000100" y="53578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500430" y="52863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B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3571868" y="25717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C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857224" y="25003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D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3929058" y="3000372"/>
            <a:ext cx="5139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sk-SK" sz="2400" dirty="0" smtClean="0">
              <a:latin typeface="Comic Sans MS" pitchFamily="66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k-SK" sz="2400" dirty="0" smtClean="0">
                <a:latin typeface="Comic Sans MS" pitchFamily="66" charset="0"/>
              </a:rPr>
              <a:t>  uhlopriečky štvorca sú zhodné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k-SK" sz="2400" dirty="0" smtClean="0">
                <a:latin typeface="Comic Sans MS" pitchFamily="66" charset="0"/>
              </a:rPr>
              <a:t>  uhlopriečky sú navzájom zhodné,</a:t>
            </a:r>
          </a:p>
          <a:p>
            <a:pPr>
              <a:lnSpc>
                <a:spcPct val="150000"/>
              </a:lnSpc>
            </a:pPr>
            <a:r>
              <a:rPr lang="sk-SK" sz="2400" dirty="0" smtClean="0">
                <a:latin typeface="Comic Sans MS" pitchFamily="66" charset="0"/>
              </a:rPr>
              <a:t>    kolmé a rozpoľujú sa</a:t>
            </a:r>
            <a:endParaRPr lang="sk-SK" sz="2400" dirty="0">
              <a:latin typeface="Comic Sans MS" pitchFamily="66" charset="0"/>
            </a:endParaRPr>
          </a:p>
        </p:txBody>
      </p:sp>
      <p:sp>
        <p:nvSpPr>
          <p:cNvPr id="15" name="Voľná forma 14"/>
          <p:cNvSpPr/>
          <p:nvPr/>
        </p:nvSpPr>
        <p:spPr>
          <a:xfrm>
            <a:off x="2643174" y="3857628"/>
            <a:ext cx="177299" cy="571505"/>
          </a:xfrm>
          <a:custGeom>
            <a:avLst/>
            <a:gdLst>
              <a:gd name="connsiteX0" fmla="*/ 0 w 154546"/>
              <a:gd name="connsiteY0" fmla="*/ 0 h 528033"/>
              <a:gd name="connsiteX1" fmla="*/ 103031 w 154546"/>
              <a:gd name="connsiteY1" fmla="*/ 128788 h 528033"/>
              <a:gd name="connsiteX2" fmla="*/ 141667 w 154546"/>
              <a:gd name="connsiteY2" fmla="*/ 334850 h 528033"/>
              <a:gd name="connsiteX3" fmla="*/ 25758 w 154546"/>
              <a:gd name="connsiteY3" fmla="*/ 528033 h 52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546" h="528033">
                <a:moveTo>
                  <a:pt x="0" y="0"/>
                </a:moveTo>
                <a:cubicBezTo>
                  <a:pt x="39710" y="36490"/>
                  <a:pt x="79420" y="72980"/>
                  <a:pt x="103031" y="128788"/>
                </a:cubicBezTo>
                <a:cubicBezTo>
                  <a:pt x="126642" y="184596"/>
                  <a:pt x="154546" y="268309"/>
                  <a:pt x="141667" y="334850"/>
                </a:cubicBezTo>
                <a:cubicBezTo>
                  <a:pt x="128788" y="401391"/>
                  <a:pt x="77273" y="464712"/>
                  <a:pt x="25758" y="52803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/>
          <p:cNvSpPr txBox="1"/>
          <p:nvPr/>
        </p:nvSpPr>
        <p:spPr>
          <a:xfrm>
            <a:off x="2428860" y="3857628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70C0"/>
                </a:solidFill>
              </a:rPr>
              <a:t>.</a:t>
            </a:r>
            <a:endParaRPr lang="sk-SK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314</Words>
  <Application>Microsoft Office PowerPoint</Application>
  <PresentationFormat>Prezentácia na obrazovke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Comic Sans MS</vt:lpstr>
      <vt:lpstr>Motív Office</vt:lpstr>
      <vt:lpstr>Rovnobežník a jeho vlastnosti</vt:lpstr>
      <vt:lpstr>Štvoruholník</vt:lpstr>
      <vt:lpstr>Na obrázku sú rôzne štvoruholníky. Pre ktoré platí, že majú každé dve protiľahlé strany rovnobežné?</vt:lpstr>
      <vt:lpstr>Rovnobežník</vt:lpstr>
      <vt:lpstr>Ďalšie vlastnosti rovnobežníka</vt:lpstr>
      <vt:lpstr>Doplňte rozmery zvyšných strán  rovnobežníkov:</vt:lpstr>
      <vt:lpstr>Určte veľkosti vyznačených uhlov:</vt:lpstr>
      <vt:lpstr>Obdĺžnik</vt:lpstr>
      <vt:lpstr>Štvorec</vt:lpstr>
      <vt:lpstr>Kosodĺžnik</vt:lpstr>
      <vt:lpstr>Kosoštvorec</vt:lpstr>
      <vt:lpstr>Zopakujme si: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Rovnobežník a jeho vlastnosti</dc:title>
  <dc:creator>WIN 7</dc:creator>
  <cp:lastModifiedBy>Učiteľ-ka</cp:lastModifiedBy>
  <cp:revision>34</cp:revision>
  <dcterms:created xsi:type="dcterms:W3CDTF">2013-02-28T11:10:29Z</dcterms:created>
  <dcterms:modified xsi:type="dcterms:W3CDTF">2021-05-13T18:06:33Z</dcterms:modified>
</cp:coreProperties>
</file>