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E7EEC-2E70-459B-A42A-7D9A5E2D2A69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063A-8197-4BA6-8A2C-D328E5004FF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946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1946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AC45F-CF81-41D6-9E28-8946D25E094A}" type="slidenum">
              <a:rPr lang="sk-SK" altLang="sk-SK" sz="1200" smtClean="0"/>
              <a:pPr/>
              <a:t>1</a:t>
            </a:fld>
            <a:endParaRPr lang="sk-SK" altLang="sk-SK" sz="1200" smtClean="0"/>
          </a:p>
        </p:txBody>
      </p:sp>
    </p:spTree>
    <p:extLst>
      <p:ext uri="{BB962C8B-B14F-4D97-AF65-F5344CB8AC3E}">
        <p14:creationId xmlns:p14="http://schemas.microsoft.com/office/powerpoint/2010/main" val="264212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3789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03C813-FF06-4D2B-ACA8-E73680BFAEA7}" type="slidenum">
              <a:rPr lang="sk-SK" altLang="sk-SK" sz="1200" smtClean="0"/>
              <a:pPr/>
              <a:t>10</a:t>
            </a:fld>
            <a:endParaRPr lang="sk-SK" altLang="sk-SK" sz="1200" smtClean="0"/>
          </a:p>
        </p:txBody>
      </p:sp>
    </p:spTree>
    <p:extLst>
      <p:ext uri="{BB962C8B-B14F-4D97-AF65-F5344CB8AC3E}">
        <p14:creationId xmlns:p14="http://schemas.microsoft.com/office/powerpoint/2010/main" val="516936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dirty="0" smtClean="0"/>
          </a:p>
        </p:txBody>
      </p:sp>
      <p:sp>
        <p:nvSpPr>
          <p:cNvPr id="3994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4982B8-2789-4E15-B63F-E5A754BDC6CF}" type="slidenum">
              <a:rPr lang="sk-SK" altLang="sk-SK" sz="1200" smtClean="0"/>
              <a:pPr/>
              <a:t>11</a:t>
            </a:fld>
            <a:endParaRPr lang="sk-SK" altLang="sk-SK" sz="1200" smtClean="0"/>
          </a:p>
        </p:txBody>
      </p:sp>
    </p:spTree>
    <p:extLst>
      <p:ext uri="{BB962C8B-B14F-4D97-AF65-F5344CB8AC3E}">
        <p14:creationId xmlns:p14="http://schemas.microsoft.com/office/powerpoint/2010/main" val="758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2150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921A59-4370-497C-86D6-E62E85256F55}" type="slidenum">
              <a:rPr lang="sk-SK" altLang="sk-SK" sz="1200" smtClean="0"/>
              <a:pPr/>
              <a:t>2</a:t>
            </a:fld>
            <a:endParaRPr lang="sk-SK" altLang="sk-SK" sz="1200" smtClean="0"/>
          </a:p>
        </p:txBody>
      </p:sp>
    </p:spTree>
    <p:extLst>
      <p:ext uri="{BB962C8B-B14F-4D97-AF65-F5344CB8AC3E}">
        <p14:creationId xmlns:p14="http://schemas.microsoft.com/office/powerpoint/2010/main" val="28598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2355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0861B8-C60F-4A8B-A057-869C354C8660}" type="slidenum">
              <a:rPr lang="sk-SK" altLang="sk-SK" sz="1200" smtClean="0"/>
              <a:pPr/>
              <a:t>3</a:t>
            </a:fld>
            <a:endParaRPr lang="sk-SK" altLang="sk-SK" sz="1200" smtClean="0"/>
          </a:p>
        </p:txBody>
      </p:sp>
    </p:spTree>
    <p:extLst>
      <p:ext uri="{BB962C8B-B14F-4D97-AF65-F5344CB8AC3E}">
        <p14:creationId xmlns:p14="http://schemas.microsoft.com/office/powerpoint/2010/main" val="1549388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2560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265E0E-E6B3-4FB4-B9E3-3617F8AB3398}" type="slidenum">
              <a:rPr lang="sk-SK" altLang="sk-SK" sz="1200" smtClean="0"/>
              <a:pPr/>
              <a:t>4</a:t>
            </a:fld>
            <a:endParaRPr lang="sk-SK" altLang="sk-SK" sz="1200" smtClean="0"/>
          </a:p>
        </p:txBody>
      </p:sp>
    </p:spTree>
    <p:extLst>
      <p:ext uri="{BB962C8B-B14F-4D97-AF65-F5344CB8AC3E}">
        <p14:creationId xmlns:p14="http://schemas.microsoft.com/office/powerpoint/2010/main" val="2115088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276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B85A0C-C9DF-4FA4-A83F-9722FBD031C4}" type="slidenum">
              <a:rPr lang="sk-SK" altLang="sk-SK" sz="1200" smtClean="0"/>
              <a:pPr/>
              <a:t>5</a:t>
            </a:fld>
            <a:endParaRPr lang="sk-SK" altLang="sk-SK" sz="1200" smtClean="0"/>
          </a:p>
        </p:txBody>
      </p:sp>
    </p:spTree>
    <p:extLst>
      <p:ext uri="{BB962C8B-B14F-4D97-AF65-F5344CB8AC3E}">
        <p14:creationId xmlns:p14="http://schemas.microsoft.com/office/powerpoint/2010/main" val="1986638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2970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503929-1B31-445B-808C-2399DEB37B2C}" type="slidenum">
              <a:rPr lang="sk-SK" altLang="sk-SK" sz="1200" smtClean="0"/>
              <a:pPr/>
              <a:t>6</a:t>
            </a:fld>
            <a:endParaRPr lang="sk-SK" altLang="sk-SK" sz="1200" smtClean="0"/>
          </a:p>
        </p:txBody>
      </p:sp>
    </p:spTree>
    <p:extLst>
      <p:ext uri="{BB962C8B-B14F-4D97-AF65-F5344CB8AC3E}">
        <p14:creationId xmlns:p14="http://schemas.microsoft.com/office/powerpoint/2010/main" val="407855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3174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013B9D-CC80-40BD-BD8D-F643E8A2086D}" type="slidenum">
              <a:rPr lang="sk-SK" altLang="sk-SK" sz="1200" smtClean="0"/>
              <a:pPr/>
              <a:t>7</a:t>
            </a:fld>
            <a:endParaRPr lang="sk-SK" altLang="sk-SK" sz="1200" smtClean="0"/>
          </a:p>
        </p:txBody>
      </p:sp>
    </p:spTree>
    <p:extLst>
      <p:ext uri="{BB962C8B-B14F-4D97-AF65-F5344CB8AC3E}">
        <p14:creationId xmlns:p14="http://schemas.microsoft.com/office/powerpoint/2010/main" val="1267572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3379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F57D55-5385-42AD-97CF-7BACE3AF1017}" type="slidenum">
              <a:rPr lang="sk-SK" altLang="sk-SK" sz="1200" smtClean="0"/>
              <a:pPr/>
              <a:t>8</a:t>
            </a:fld>
            <a:endParaRPr lang="sk-SK" altLang="sk-SK" sz="1200" smtClean="0"/>
          </a:p>
        </p:txBody>
      </p:sp>
    </p:spTree>
    <p:extLst>
      <p:ext uri="{BB962C8B-B14F-4D97-AF65-F5344CB8AC3E}">
        <p14:creationId xmlns:p14="http://schemas.microsoft.com/office/powerpoint/2010/main" val="1082791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3584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508471-84AF-4EC7-992D-486430AD2269}" type="slidenum">
              <a:rPr lang="sk-SK" altLang="sk-SK" sz="1200" smtClean="0"/>
              <a:pPr/>
              <a:t>9</a:t>
            </a:fld>
            <a:endParaRPr lang="sk-SK" altLang="sk-SK" sz="1200" smtClean="0"/>
          </a:p>
        </p:txBody>
      </p:sp>
    </p:spTree>
    <p:extLst>
      <p:ext uri="{BB962C8B-B14F-4D97-AF65-F5344CB8AC3E}">
        <p14:creationId xmlns:p14="http://schemas.microsoft.com/office/powerpoint/2010/main" val="21418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5C3C-BD0F-43CD-A52F-7342A372BF76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820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5C3C-BD0F-43CD-A52F-7342A372BF76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11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5C3C-BD0F-43CD-A52F-7342A372BF76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575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Nadpis, text a obrázok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954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914400" y="2057400"/>
            <a:ext cx="50800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jektu ClipArt 3"/>
          <p:cNvSpPr>
            <a:spLocks noGrp="1"/>
          </p:cNvSpPr>
          <p:nvPr>
            <p:ph type="clipArt" sz="half" idx="2"/>
          </p:nvPr>
        </p:nvSpPr>
        <p:spPr>
          <a:xfrm>
            <a:off x="6197600" y="2057400"/>
            <a:ext cx="5080000" cy="4114800"/>
          </a:xfrm>
        </p:spPr>
        <p:txBody>
          <a:bodyPr/>
          <a:lstStyle/>
          <a:p>
            <a:pPr lvl="0"/>
            <a:endParaRPr lang="sk-SK" noProof="0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5D153-F4CB-483C-B9D3-81C637592EC8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2835507448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Tx">
  <p:cSld name="Dva objekty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954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50800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914400" y="4191000"/>
            <a:ext cx="50800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half" idx="3"/>
          </p:nvPr>
        </p:nvSpPr>
        <p:spPr>
          <a:xfrm>
            <a:off x="6197600" y="2057400"/>
            <a:ext cx="50800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88CA-A2C7-42A6-B1C2-7AC3A165E609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4184037239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ext a dva obje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954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914400" y="2057400"/>
            <a:ext cx="50800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6197600" y="2057400"/>
            <a:ext cx="50800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6197600" y="4191000"/>
            <a:ext cx="50800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B6DE4-037C-4815-AA88-F1DB1FDDAA78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4229352511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>
  <p:cSld name="Nadpis, obrázok ClipArt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954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jektu ClipArt 2"/>
          <p:cNvSpPr>
            <a:spLocks noGrp="1"/>
          </p:cNvSpPr>
          <p:nvPr>
            <p:ph type="clipArt" sz="half" idx="1"/>
          </p:nvPr>
        </p:nvSpPr>
        <p:spPr>
          <a:xfrm>
            <a:off x="914400" y="2057400"/>
            <a:ext cx="5080000" cy="4114800"/>
          </a:xfrm>
        </p:spPr>
        <p:txBody>
          <a:bodyPr/>
          <a:lstStyle/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197600" y="2057400"/>
            <a:ext cx="50800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2F997-FB9D-464A-A053-9BDD0858C358}" type="slidenum">
              <a:rPr lang="en-CA" altLang="sk-SK"/>
              <a:pPr>
                <a:defRPr/>
              </a:pPr>
              <a:t>‹#›</a:t>
            </a:fld>
            <a:endParaRPr lang="en-CA" altLang="sk-SK"/>
          </a:p>
        </p:txBody>
      </p:sp>
    </p:spTree>
    <p:extLst>
      <p:ext uri="{BB962C8B-B14F-4D97-AF65-F5344CB8AC3E}">
        <p14:creationId xmlns:p14="http://schemas.microsoft.com/office/powerpoint/2010/main" val="1657180852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5C3C-BD0F-43CD-A52F-7342A372BF76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654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5C3C-BD0F-43CD-A52F-7342A372BF76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770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5C3C-BD0F-43CD-A52F-7342A372BF76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214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5C3C-BD0F-43CD-A52F-7342A372BF76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958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5C3C-BD0F-43CD-A52F-7342A372BF76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433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5C3C-BD0F-43CD-A52F-7342A372BF76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365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5C3C-BD0F-43CD-A52F-7342A372BF76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107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5C3C-BD0F-43CD-A52F-7342A372BF76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170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E5C3C-BD0F-43CD-A52F-7342A372BF76}" type="datetimeFigureOut">
              <a:rPr lang="sk-SK" smtClean="0"/>
              <a:t>29. 1. 2021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0E72E-4808-4804-8F36-3FCC3EB5D4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411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documents.mx/algoritmus-a-problem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\Documents%20and%20Settings\Beata%20Hegerova\My%20Documents\My%20Pictures\kliparty\Business\g0500971.jpg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066800"/>
            <a:ext cx="7772400" cy="1295400"/>
          </a:xfrm>
        </p:spPr>
        <p:txBody>
          <a:bodyPr/>
          <a:lstStyle/>
          <a:p>
            <a:pPr>
              <a:defRPr/>
            </a:pPr>
            <a:r>
              <a:rPr lang="sk-SK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Základy </a:t>
            </a:r>
            <a:r>
              <a:rPr lang="sk-SK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algoritmizácie</a:t>
            </a:r>
            <a:endParaRPr lang="sk-SK" dirty="0" smtClean="0">
              <a:solidFill>
                <a:srgbClr val="0070C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sk-SK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Pojem algoritmus</a:t>
            </a:r>
          </a:p>
          <a:p>
            <a:pPr>
              <a:defRPr/>
            </a:pPr>
            <a:r>
              <a:rPr lang="sk-SK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Vlastnosti algoritmov</a:t>
            </a:r>
          </a:p>
          <a:p>
            <a:pPr>
              <a:defRPr/>
            </a:pPr>
            <a:endParaRPr lang="sk-SK" sz="2800" dirty="0"/>
          </a:p>
          <a:p>
            <a:pPr>
              <a:defRPr/>
            </a:pPr>
            <a:endParaRPr lang="sk-SK" sz="2800" dirty="0"/>
          </a:p>
        </p:txBody>
      </p:sp>
      <p:sp>
        <p:nvSpPr>
          <p:cNvPr id="2" name="Obdĺžnik 1"/>
          <p:cNvSpPr/>
          <p:nvPr/>
        </p:nvSpPr>
        <p:spPr>
          <a:xfrm>
            <a:off x="1353613" y="6128306"/>
            <a:ext cx="6042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hlinkClick r:id="rId3"/>
              </a:rPr>
              <a:t>https://vdocuments.mx/algoritmus-a-problem.html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054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620713"/>
            <a:ext cx="7772400" cy="5715000"/>
          </a:xfrm>
        </p:spPr>
        <p:txBody>
          <a:bodyPr/>
          <a:lstStyle/>
          <a:p>
            <a:pPr>
              <a:defRPr/>
            </a:pPr>
            <a:r>
              <a:rPr lang="sk-SK" sz="20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Algoritmizácia</a:t>
            </a: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sk-SK" sz="2000" dirty="0"/>
              <a:t>je postup vytvárania algoritmu (postupy) určené pre počítač. Je nevyhnutná pri vytváraní počítačových programov. </a:t>
            </a:r>
            <a:br>
              <a:rPr lang="sk-SK" sz="2000" dirty="0"/>
            </a:br>
            <a:endParaRPr lang="sk-SK" sz="2000" dirty="0"/>
          </a:p>
          <a:p>
            <a:pPr>
              <a:defRPr/>
            </a:pPr>
            <a:endParaRPr lang="sk-SK" sz="2000" dirty="0"/>
          </a:p>
          <a:p>
            <a:pPr>
              <a:defRPr/>
            </a:pPr>
            <a:endParaRPr lang="sk-SK" sz="2000" dirty="0"/>
          </a:p>
          <a:p>
            <a:pPr>
              <a:defRPr/>
            </a:pPr>
            <a:endParaRPr lang="sk-SK" sz="2000" dirty="0"/>
          </a:p>
          <a:p>
            <a:pPr>
              <a:defRPr/>
            </a:pPr>
            <a:endParaRPr lang="sk-SK" sz="2000" dirty="0"/>
          </a:p>
          <a:p>
            <a:pPr>
              <a:defRPr/>
            </a:pPr>
            <a:endParaRPr lang="sk-SK" sz="2000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 je </a:t>
            </a:r>
            <a:r>
              <a:rPr lang="sk-SK" sz="20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algoritmus napísaný 			      	  v programovacom jazyku</a:t>
            </a: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8371528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3810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sk-SK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sk-SK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Programovanie</a:t>
            </a:r>
            <a:r>
              <a:rPr lang="sk-SK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133600" y="685800"/>
            <a:ext cx="5638800" cy="5486400"/>
          </a:xfrm>
        </p:spPr>
        <p:txBody>
          <a:bodyPr/>
          <a:lstStyle/>
          <a:p>
            <a:pPr>
              <a:defRPr/>
            </a:pPr>
            <a:r>
              <a:rPr lang="sk-SK" sz="2000" dirty="0"/>
              <a:t>Je činnosť, ktorou vytvárame nové programy spustiteľné na počítači.</a:t>
            </a:r>
          </a:p>
          <a:p>
            <a:pPr>
              <a:defRPr/>
            </a:pPr>
            <a:endParaRPr lang="sk-SK" sz="2000" dirty="0"/>
          </a:p>
          <a:p>
            <a:pPr>
              <a:buFontTx/>
              <a:buNone/>
              <a:defRPr/>
            </a:pPr>
            <a:endParaRPr lang="sk-SK" sz="2000" dirty="0"/>
          </a:p>
          <a:p>
            <a:pPr>
              <a:defRPr/>
            </a:pP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Vytvorenie programu</a:t>
            </a:r>
            <a:r>
              <a:rPr lang="sk-SK" sz="2000" dirty="0"/>
              <a:t> </a:t>
            </a: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pozostáva z týchto činností :</a:t>
            </a:r>
          </a:p>
          <a:p>
            <a:pPr>
              <a:defRPr/>
            </a:pPr>
            <a:r>
              <a:rPr lang="sk-SK" sz="2000" b="1" dirty="0" err="1"/>
              <a:t>algoritmizácia</a:t>
            </a:r>
            <a:r>
              <a:rPr lang="sk-SK" sz="2000" b="1" dirty="0"/>
              <a:t> problému </a:t>
            </a:r>
            <a:r>
              <a:rPr lang="sk-SK" sz="2000" dirty="0"/>
              <a:t>– </a:t>
            </a:r>
            <a:r>
              <a:rPr lang="sk-SK" sz="2000" i="1" dirty="0"/>
              <a:t>určenie 	vstupných a výstupných podmienok</a:t>
            </a:r>
          </a:p>
          <a:p>
            <a:pPr>
              <a:defRPr/>
            </a:pPr>
            <a:r>
              <a:rPr lang="sk-SK" sz="2000" b="1" dirty="0"/>
              <a:t>vytvorenie programu a programovej dokumentácie</a:t>
            </a:r>
          </a:p>
          <a:p>
            <a:pPr>
              <a:defRPr/>
            </a:pPr>
            <a:r>
              <a:rPr lang="sk-SK" sz="2000" b="1" dirty="0"/>
              <a:t>zapísanie a odladenie programu 	   priamo na počítači</a:t>
            </a:r>
            <a:r>
              <a:rPr lang="sk-SK" sz="2000" dirty="0"/>
              <a:t>.</a:t>
            </a:r>
          </a:p>
          <a:p>
            <a:pPr>
              <a:defRPr/>
            </a:pPr>
            <a:endParaRPr lang="sk-SK" sz="2000" dirty="0"/>
          </a:p>
        </p:txBody>
      </p:sp>
      <p:graphicFrame>
        <p:nvGraphicFramePr>
          <p:cNvPr id="38916" name="Object 1024"/>
          <p:cNvGraphicFramePr>
            <a:graphicFrameLocks noChangeAspect="1"/>
          </p:cNvGraphicFramePr>
          <p:nvPr>
            <p:ph type="clipArt" sz="half" idx="1"/>
          </p:nvPr>
        </p:nvGraphicFramePr>
        <p:xfrm>
          <a:off x="7162801" y="2286000"/>
          <a:ext cx="290671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Klip" r:id="rId4" imgW="4579545" imgH="5326455" progId="MS_ClipArt_Gallery.2">
                  <p:embed/>
                </p:oleObj>
              </mc:Choice>
              <mc:Fallback>
                <p:oleObj name="Klip" r:id="rId4" imgW="4579545" imgH="5326455" progId="MS_ClipArt_Gallery.2">
                  <p:embed/>
                  <p:pic>
                    <p:nvPicPr>
                      <p:cNvPr id="3891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1" y="2286000"/>
                        <a:ext cx="2906713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40892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>
                <a:solidFill>
                  <a:srgbClr val="0070C0"/>
                </a:solidFill>
              </a:rPr>
              <a:t>Takže ešte raz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135188" y="2057400"/>
            <a:ext cx="7847012" cy="4114800"/>
          </a:xfrm>
        </p:spPr>
        <p:txBody>
          <a:bodyPr/>
          <a:lstStyle/>
          <a:p>
            <a:pPr>
              <a:defRPr/>
            </a:pPr>
            <a:r>
              <a:rPr lang="sk-SK" dirty="0">
                <a:solidFill>
                  <a:schemeClr val="tx2">
                    <a:lumMod val="75000"/>
                  </a:schemeClr>
                </a:solidFill>
              </a:rPr>
              <a:t>Algoritmus </a:t>
            </a:r>
            <a:r>
              <a:rPr lang="sk-SK" dirty="0"/>
              <a:t>– je postup, ktorým dostaneme určitý výsledok alebo vyriešime problém</a:t>
            </a:r>
          </a:p>
          <a:p>
            <a:pPr>
              <a:defRPr/>
            </a:pPr>
            <a:r>
              <a:rPr lang="sk-SK" dirty="0" err="1">
                <a:solidFill>
                  <a:srgbClr val="FF0000"/>
                </a:solidFill>
              </a:rPr>
              <a:t>Algoritmizácia</a:t>
            </a:r>
            <a:r>
              <a:rPr lang="sk-SK" dirty="0"/>
              <a:t> – je činnosť vytvárania algoritmu</a:t>
            </a:r>
          </a:p>
          <a:p>
            <a:pPr>
              <a:defRPr/>
            </a:pPr>
            <a:r>
              <a:rPr lang="sk-SK" dirty="0">
                <a:solidFill>
                  <a:srgbClr val="00B050"/>
                </a:solidFill>
              </a:rPr>
              <a:t>Program</a:t>
            </a:r>
            <a:r>
              <a:rPr lang="sk-SK" dirty="0"/>
              <a:t> – je algoritmus napísaný v programovacom jazyku</a:t>
            </a:r>
          </a:p>
          <a:p>
            <a:pPr>
              <a:defRPr/>
            </a:pPr>
            <a:r>
              <a:rPr lang="sk-SK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Programovanie</a:t>
            </a:r>
            <a:r>
              <a:rPr lang="sk-SK" dirty="0"/>
              <a:t> – je činnosť vytvárania programu</a:t>
            </a:r>
          </a:p>
        </p:txBody>
      </p:sp>
    </p:spTree>
    <p:extLst>
      <p:ext uri="{BB962C8B-B14F-4D97-AF65-F5344CB8AC3E}">
        <p14:creationId xmlns:p14="http://schemas.microsoft.com/office/powerpoint/2010/main" val="114026696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smtClean="0"/>
              <a:t>Každý algoritmus musí </a:t>
            </a:r>
            <a:br>
              <a:rPr lang="sk-SK" altLang="sk-SK" smtClean="0"/>
            </a:br>
            <a:r>
              <a:rPr lang="sk-SK" altLang="sk-SK" smtClean="0"/>
              <a:t>spĺňať hlavne:</a:t>
            </a:r>
          </a:p>
        </p:txBody>
      </p:sp>
      <p:sp>
        <p:nvSpPr>
          <p:cNvPr id="41987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208214" y="2057400"/>
            <a:ext cx="7773987" cy="4114800"/>
          </a:xfrm>
        </p:spPr>
        <p:txBody>
          <a:bodyPr/>
          <a:lstStyle/>
          <a:p>
            <a:r>
              <a:rPr lang="sk-SK" altLang="sk-SK" smtClean="0"/>
              <a:t>jednoznačnosť (viem čo nasleduje)</a:t>
            </a:r>
          </a:p>
          <a:p>
            <a:r>
              <a:rPr lang="sk-SK" altLang="sk-SK" smtClean="0"/>
              <a:t>konečnosť (musí skončiť)</a:t>
            </a:r>
          </a:p>
          <a:p>
            <a:r>
              <a:rPr lang="sk-SK" altLang="sk-SK" smtClean="0"/>
              <a:t>všeobecnosť (pre podobné úlohy)</a:t>
            </a:r>
          </a:p>
          <a:p>
            <a:r>
              <a:rPr lang="sk-SK" altLang="sk-SK" smtClean="0"/>
              <a:t>efektívnosť (v čo najkratšom čase)</a:t>
            </a:r>
          </a:p>
          <a:p>
            <a:r>
              <a:rPr lang="sk-SK" altLang="sk-SK" smtClean="0"/>
              <a:t>výsledok (mám výstup)</a:t>
            </a:r>
          </a:p>
          <a:p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423923454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35188" y="260351"/>
            <a:ext cx="7772400" cy="758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sk-SK" sz="2800" b="1" dirty="0"/>
              <a:t>Príklad algoritmu, tzv. vývojový diagram</a:t>
            </a:r>
            <a:br>
              <a:rPr lang="sk-SK" sz="2800" b="1" dirty="0"/>
            </a:br>
            <a:r>
              <a:rPr lang="sk-SK" sz="2800" b="1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problém: nájsť v knihe stranu 45</a:t>
            </a:r>
          </a:p>
        </p:txBody>
      </p:sp>
      <p:pic>
        <p:nvPicPr>
          <p:cNvPr id="46082" name="Picture 2" descr="http://www.skolyjh.cz/ict/uvod/obr/kniha.gif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34516" y="1219668"/>
            <a:ext cx="5184775" cy="5040312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8381248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Zapisujeme pomocou značiek</a:t>
            </a:r>
          </a:p>
        </p:txBody>
      </p:sp>
      <p:sp>
        <p:nvSpPr>
          <p:cNvPr id="44035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208214" y="2057400"/>
            <a:ext cx="7773987" cy="4114800"/>
          </a:xfrm>
        </p:spPr>
        <p:txBody>
          <a:bodyPr/>
          <a:lstStyle/>
          <a:p>
            <a:pPr>
              <a:buFontTx/>
              <a:buNone/>
            </a:pPr>
            <a:endParaRPr lang="sk-SK" altLang="sk-SK" smtClean="0"/>
          </a:p>
        </p:txBody>
      </p:sp>
      <p:pic>
        <p:nvPicPr>
          <p:cNvPr id="44036" name="Picture 2" descr="http://programovani.gnj.cz/_/rsrc/1322898019182/pojmy/obecne-pojmy/vyvoj_diagr_znacky.bmp?height=134&amp;width=3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2924175"/>
            <a:ext cx="51593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20078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92313" y="333375"/>
            <a:ext cx="7772400" cy="1079500"/>
          </a:xfrm>
        </p:spPr>
        <p:txBody>
          <a:bodyPr/>
          <a:lstStyle/>
          <a:p>
            <a:pPr>
              <a:defRPr/>
            </a:pPr>
            <a:r>
              <a:rPr lang="sk-SK" sz="3600" b="1" dirty="0"/>
              <a:t>Algoritmus na zistenie, </a:t>
            </a:r>
            <a:br>
              <a:rPr lang="sk-SK" sz="3600" b="1" dirty="0"/>
            </a:br>
            <a:r>
              <a:rPr lang="sk-SK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či svieti žiarovka</a:t>
            </a:r>
          </a:p>
        </p:txBody>
      </p:sp>
      <p:pic>
        <p:nvPicPr>
          <p:cNvPr id="65538" name="Picture 2" descr="http://programovani.gnj.cz/_/rsrc/1322898019182/pojmy/obecne-pojmy/vyvojovy_diagram.bmp?height=320&amp;width=2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9072" y="1611127"/>
            <a:ext cx="3600450" cy="4625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5060" name="Picture 2" descr="http://programovani.gnj.cz/_/rsrc/1322898019182/pojmy/obecne-pojmy/vyvoj_diagr_znacky.bmp?height=134&amp;width=3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7" y="2138082"/>
            <a:ext cx="3188353" cy="306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54095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z="4000"/>
              <a:t>Skúsme vymyslieť postup na uvarenie čaju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11675" y="1844675"/>
            <a:ext cx="3810000" cy="3528541"/>
          </a:xfrm>
        </p:spPr>
        <p:txBody>
          <a:bodyPr/>
          <a:lstStyle/>
          <a:p>
            <a:r>
              <a:rPr lang="sk-SK" altLang="sk-SK" dirty="0" smtClean="0"/>
              <a:t>Čo bude 1.krok?</a:t>
            </a:r>
          </a:p>
          <a:p>
            <a:endParaRPr lang="sk-SK" altLang="sk-SK" dirty="0" smtClean="0"/>
          </a:p>
          <a:p>
            <a:r>
              <a:rPr lang="sk-SK" altLang="sk-SK" dirty="0" smtClean="0"/>
              <a:t>Čo bude 2.krok?</a:t>
            </a:r>
          </a:p>
          <a:p>
            <a:endParaRPr lang="sk-SK" altLang="sk-SK" dirty="0" smtClean="0"/>
          </a:p>
          <a:p>
            <a:endParaRPr lang="sk-SK" altLang="sk-SK" dirty="0" smtClean="0"/>
          </a:p>
          <a:p>
            <a:r>
              <a:rPr lang="sk-SK" altLang="sk-SK" dirty="0" smtClean="0"/>
              <a:t>Čo bude 3.krok?</a:t>
            </a:r>
          </a:p>
        </p:txBody>
      </p:sp>
      <p:pic>
        <p:nvPicPr>
          <p:cNvPr id="66562" name="Picture 2" descr="http://www.porad.cz/image_inst/big_10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6" y="1052737"/>
            <a:ext cx="2266950" cy="2266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aoblený obdĺžnik 5"/>
          <p:cNvSpPr/>
          <p:nvPr/>
        </p:nvSpPr>
        <p:spPr bwMode="auto">
          <a:xfrm>
            <a:off x="5232400" y="2243695"/>
            <a:ext cx="2303872" cy="570385"/>
          </a:xfrm>
          <a:prstGeom prst="roundRect">
            <a:avLst>
              <a:gd name="adj" fmla="val 421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sk-SK" dirty="0">
                <a:solidFill>
                  <a:schemeClr val="tx1"/>
                </a:solidFill>
              </a:rPr>
              <a:t>Začiatok</a:t>
            </a:r>
            <a:br>
              <a:rPr lang="sk-SK" dirty="0">
                <a:solidFill>
                  <a:schemeClr val="tx1"/>
                </a:solidFill>
              </a:rPr>
            </a:b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7" name="Kosodĺžnik 6"/>
          <p:cNvSpPr/>
          <p:nvPr/>
        </p:nvSpPr>
        <p:spPr bwMode="auto">
          <a:xfrm>
            <a:off x="5159784" y="3431703"/>
            <a:ext cx="2376488" cy="936625"/>
          </a:xfrm>
          <a:prstGeom prst="parallelogram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sk-SK" dirty="0">
                <a:solidFill>
                  <a:schemeClr val="tx1"/>
                </a:solidFill>
              </a:rPr>
              <a:t>Sledujem, </a:t>
            </a:r>
          </a:p>
          <a:p>
            <a:pPr>
              <a:defRPr/>
            </a:pPr>
            <a:r>
              <a:rPr lang="sk-SK" dirty="0">
                <a:solidFill>
                  <a:schemeClr val="tx1"/>
                </a:solidFill>
              </a:rPr>
              <a:t>či vrie voda</a:t>
            </a:r>
          </a:p>
        </p:txBody>
      </p:sp>
      <p:sp>
        <p:nvSpPr>
          <p:cNvPr id="8" name="Kosoštvorec 7"/>
          <p:cNvSpPr/>
          <p:nvPr/>
        </p:nvSpPr>
        <p:spPr bwMode="auto">
          <a:xfrm>
            <a:off x="5232400" y="4754651"/>
            <a:ext cx="1800200" cy="1484784"/>
          </a:xfrm>
          <a:prstGeom prst="diamond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sk-SK" dirty="0">
                <a:solidFill>
                  <a:schemeClr val="tx1"/>
                </a:solidFill>
              </a:rPr>
              <a:t>Vrie </a:t>
            </a:r>
          </a:p>
          <a:p>
            <a:pPr>
              <a:defRPr/>
            </a:pPr>
            <a:r>
              <a:rPr lang="sk-SK" dirty="0">
                <a:solidFill>
                  <a:schemeClr val="tx1"/>
                </a:solidFill>
              </a:rPr>
              <a:t>voda?</a:t>
            </a:r>
          </a:p>
        </p:txBody>
      </p:sp>
    </p:spTree>
    <p:extLst>
      <p:ext uri="{BB962C8B-B14F-4D97-AF65-F5344CB8AC3E}">
        <p14:creationId xmlns:p14="http://schemas.microsoft.com/office/powerpoint/2010/main" val="8852215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adpis 1"/>
          <p:cNvSpPr>
            <a:spLocks noGrp="1"/>
          </p:cNvSpPr>
          <p:nvPr>
            <p:ph type="title"/>
          </p:nvPr>
        </p:nvSpPr>
        <p:spPr>
          <a:xfrm>
            <a:off x="2209800" y="228601"/>
            <a:ext cx="7772400" cy="752475"/>
          </a:xfrm>
        </p:spPr>
        <p:txBody>
          <a:bodyPr/>
          <a:lstStyle/>
          <a:p>
            <a:r>
              <a:rPr lang="sk-SK" altLang="sk-SK" smtClean="0"/>
              <a:t>Postup varenia čaju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351088" y="2057400"/>
            <a:ext cx="7631112" cy="4114800"/>
          </a:xfrm>
        </p:spPr>
        <p:txBody>
          <a:bodyPr/>
          <a:lstStyle/>
          <a:p>
            <a:pPr algn="ctr"/>
            <a:r>
              <a:rPr lang="sk-SK" altLang="sk-SK" smtClean="0"/>
              <a:t>Čo bude 4.krok</a:t>
            </a:r>
          </a:p>
          <a:p>
            <a:pPr algn="ctr"/>
            <a:r>
              <a:rPr lang="sk-SK" altLang="sk-SK" sz="2400"/>
              <a:t>               Ak áno vypni sporák a vhoď čajový sáčok</a:t>
            </a:r>
          </a:p>
          <a:p>
            <a:pPr algn="ctr"/>
            <a:endParaRPr lang="sk-SK" altLang="sk-SK" sz="2400"/>
          </a:p>
          <a:p>
            <a:pPr algn="ctr"/>
            <a:r>
              <a:rPr lang="sk-SK" altLang="sk-SK" sz="2400"/>
              <a:t>Ak nie, čakám a vrátim sa do 3.kroku</a:t>
            </a:r>
          </a:p>
          <a:p>
            <a:pPr algn="ctr"/>
            <a:r>
              <a:rPr lang="sk-SK" altLang="sk-SK" smtClean="0"/>
              <a:t>Čo bude 5.krok</a:t>
            </a:r>
          </a:p>
          <a:p>
            <a:pPr algn="ctr"/>
            <a:r>
              <a:rPr lang="sk-SK" altLang="sk-SK" sz="2400"/>
              <a:t>Koniec (čaj je uvarený)</a:t>
            </a:r>
            <a:endParaRPr lang="sk-SK" altLang="sk-SK"/>
          </a:p>
          <a:p>
            <a:endParaRPr lang="sk-SK" altLang="sk-SK" smtClean="0"/>
          </a:p>
        </p:txBody>
      </p:sp>
      <p:pic>
        <p:nvPicPr>
          <p:cNvPr id="5" name="Picture 2" descr="http://www.porad.cz/image_inst/big_10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8923" y="1233487"/>
            <a:ext cx="2266950" cy="2266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Zalomená spojnica 6"/>
          <p:cNvCxnSpPr>
            <a:cxnSpLocks noChangeShapeType="1"/>
          </p:cNvCxnSpPr>
          <p:nvPr/>
        </p:nvCxnSpPr>
        <p:spPr bwMode="auto">
          <a:xfrm>
            <a:off x="4656138" y="3068638"/>
            <a:ext cx="3168650" cy="431800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2341352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altLang="sk-SK" smtClean="0"/>
          </a:p>
        </p:txBody>
      </p:sp>
      <p:sp>
        <p:nvSpPr>
          <p:cNvPr id="48131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 altLang="sk-SK" smtClean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5" t="22595" r="42322" b="9366"/>
          <a:stretch>
            <a:fillRect/>
          </a:stretch>
        </p:blipFill>
        <p:spPr bwMode="auto">
          <a:xfrm>
            <a:off x="4079876" y="908051"/>
            <a:ext cx="3744913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37079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7883" y="990600"/>
            <a:ext cx="9368118" cy="609600"/>
          </a:xfrm>
        </p:spPr>
        <p:txBody>
          <a:bodyPr/>
          <a:lstStyle/>
          <a:p>
            <a:pPr algn="l">
              <a:defRPr/>
            </a:pPr>
            <a:r>
              <a:rPr lang="sk-SK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Čo je to algoritmus ?</a:t>
            </a:r>
            <a:endParaRPr lang="sk-SK" dirty="0" smtClean="0">
              <a:solidFill>
                <a:srgbClr val="0070C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1671" y="2312894"/>
            <a:ext cx="4078381" cy="3859306"/>
          </a:xfrm>
        </p:spPr>
        <p:txBody>
          <a:bodyPr/>
          <a:lstStyle/>
          <a:p>
            <a:pPr>
              <a:defRPr/>
            </a:pPr>
            <a:r>
              <a:rPr lang="sk-SK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igurino" pitchFamily="2" charset="0"/>
                <a:ea typeface="SimHei" pitchFamily="49" charset="-122"/>
              </a:rPr>
              <a:t>Algoritmus</a:t>
            </a:r>
            <a:r>
              <a:rPr lang="sk-SK" sz="2400" dirty="0">
                <a:latin typeface="Ligurino" pitchFamily="2" charset="0"/>
                <a:ea typeface="SimHei" pitchFamily="49" charset="-122"/>
              </a:rPr>
              <a:t> </a:t>
            </a:r>
            <a:r>
              <a:rPr lang="sk-SK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igurino" pitchFamily="2" charset="0"/>
                <a:ea typeface="SimHei" pitchFamily="49" charset="-122"/>
              </a:rPr>
              <a:t>je postup</a:t>
            </a:r>
            <a:r>
              <a:rPr lang="sk-SK" sz="2400" dirty="0">
                <a:latin typeface="Ligurino" pitchFamily="2" charset="0"/>
                <a:ea typeface="SimHei" pitchFamily="49" charset="-122"/>
              </a:rPr>
              <a:t>, ktorého realizáciou </a:t>
            </a:r>
            <a:r>
              <a:rPr lang="sk-SK" sz="2400" b="1" dirty="0">
                <a:latin typeface="Ligurino" pitchFamily="2" charset="0"/>
                <a:ea typeface="SimHei" pitchFamily="49" charset="-122"/>
              </a:rPr>
              <a:t>získame</a:t>
            </a:r>
            <a:r>
              <a:rPr lang="sk-SK" sz="2400" dirty="0">
                <a:latin typeface="Ligurino" pitchFamily="2" charset="0"/>
                <a:ea typeface="SimHei" pitchFamily="49" charset="-122"/>
              </a:rPr>
              <a:t> zo zadaných </a:t>
            </a:r>
            <a:r>
              <a:rPr lang="sk-SK" sz="2400" b="1" dirty="0">
                <a:latin typeface="Ligurino" pitchFamily="2" charset="0"/>
                <a:ea typeface="SimHei" pitchFamily="49" charset="-122"/>
              </a:rPr>
              <a:t>vstupných údajov </a:t>
            </a:r>
            <a:r>
              <a:rPr lang="sk-SK" sz="2400" dirty="0">
                <a:latin typeface="Ligurino" pitchFamily="2" charset="0"/>
                <a:ea typeface="SimHei" pitchFamily="49" charset="-122"/>
              </a:rPr>
              <a:t>po konečnom počte činností v konečnom čase </a:t>
            </a:r>
            <a:r>
              <a:rPr lang="sk-SK" sz="2400" b="1" dirty="0">
                <a:latin typeface="Ligurino" pitchFamily="2" charset="0"/>
                <a:ea typeface="SimHei" pitchFamily="49" charset="-122"/>
              </a:rPr>
              <a:t>správne výsledky </a:t>
            </a:r>
            <a:r>
              <a:rPr lang="sk-SK" sz="2400" dirty="0">
                <a:latin typeface="Ligurino" pitchFamily="2" charset="0"/>
                <a:ea typeface="SimHei" pitchFamily="49" charset="-122"/>
              </a:rPr>
              <a:t>alebo </a:t>
            </a:r>
            <a:r>
              <a:rPr lang="sk-SK" sz="2400" b="1" dirty="0">
                <a:latin typeface="Ligurino" pitchFamily="2" charset="0"/>
                <a:ea typeface="SimHei" pitchFamily="49" charset="-122"/>
              </a:rPr>
              <a:t>vyriešime problém</a:t>
            </a:r>
            <a:r>
              <a:rPr lang="sk-SK" sz="2400" dirty="0">
                <a:latin typeface="Ligurino" pitchFamily="2" charset="0"/>
                <a:ea typeface="SimHei" pitchFamily="49" charset="-122"/>
              </a:rPr>
              <a:t>.</a:t>
            </a:r>
            <a:endParaRPr lang="sk-SK" dirty="0" smtClean="0">
              <a:latin typeface="Ligurino" pitchFamily="2" charset="0"/>
              <a:ea typeface="SimHei" pitchFamily="49" charset="-122"/>
            </a:endParaRPr>
          </a:p>
        </p:txBody>
      </p:sp>
      <p:sp>
        <p:nvSpPr>
          <p:cNvPr id="2" name="Zástupný objekt pre online obrázok 1"/>
          <p:cNvSpPr>
            <a:spLocks noGrp="1"/>
          </p:cNvSpPr>
          <p:nvPr>
            <p:ph type="clipArt" sz="half" idx="2"/>
          </p:nvPr>
        </p:nvSpPr>
        <p:spPr>
          <a:xfrm>
            <a:off x="7718612" y="3455894"/>
            <a:ext cx="3558988" cy="2716306"/>
          </a:xfrm>
        </p:spPr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3" y="5145742"/>
            <a:ext cx="3790950" cy="120967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483" y="1600200"/>
            <a:ext cx="6830568" cy="463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5418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Vytvor algoritmus na prejdenie cez semafor</a:t>
            </a:r>
          </a:p>
        </p:txBody>
      </p:sp>
      <p:sp>
        <p:nvSpPr>
          <p:cNvPr id="49155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 altLang="sk-SK" smtClean="0"/>
          </a:p>
        </p:txBody>
      </p:sp>
      <p:sp>
        <p:nvSpPr>
          <p:cNvPr id="49156" name="BlokTextu 4"/>
          <p:cNvSpPr txBox="1">
            <a:spLocks noChangeArrowheads="1"/>
          </p:cNvSpPr>
          <p:nvPr/>
        </p:nvSpPr>
        <p:spPr bwMode="auto">
          <a:xfrm>
            <a:off x="2135189" y="2349501"/>
            <a:ext cx="3024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/>
          </a:p>
        </p:txBody>
      </p:sp>
      <p:sp>
        <p:nvSpPr>
          <p:cNvPr id="7" name="Zaoblený obdĺžnik 6"/>
          <p:cNvSpPr/>
          <p:nvPr/>
        </p:nvSpPr>
        <p:spPr bwMode="auto">
          <a:xfrm>
            <a:off x="1919289" y="4187825"/>
            <a:ext cx="2016125" cy="60483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sk-SK" dirty="0">
                <a:solidFill>
                  <a:schemeClr val="tx1"/>
                </a:solidFill>
              </a:rPr>
              <a:t>Začiatok</a:t>
            </a:r>
          </a:p>
        </p:txBody>
      </p:sp>
      <p:sp>
        <p:nvSpPr>
          <p:cNvPr id="8" name="Vývojový diagram: údaje 7"/>
          <p:cNvSpPr/>
          <p:nvPr/>
        </p:nvSpPr>
        <p:spPr bwMode="auto">
          <a:xfrm>
            <a:off x="1631950" y="3349625"/>
            <a:ext cx="2101850" cy="719138"/>
          </a:xfrm>
          <a:prstGeom prst="flowChartInputOutpu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sk-SK" dirty="0">
                <a:solidFill>
                  <a:schemeClr val="tx1"/>
                </a:solidFill>
              </a:rPr>
              <a:t>Stojím pred</a:t>
            </a:r>
          </a:p>
          <a:p>
            <a:pPr>
              <a:defRPr/>
            </a:pPr>
            <a:r>
              <a:rPr lang="sk-SK" dirty="0">
                <a:solidFill>
                  <a:schemeClr val="tx1"/>
                </a:solidFill>
              </a:rPr>
              <a:t>semaforom</a:t>
            </a:r>
          </a:p>
        </p:txBody>
      </p:sp>
      <p:sp>
        <p:nvSpPr>
          <p:cNvPr id="9" name="Obdĺžnik 8"/>
          <p:cNvSpPr/>
          <p:nvPr/>
        </p:nvSpPr>
        <p:spPr bwMode="auto">
          <a:xfrm>
            <a:off x="1841500" y="2193926"/>
            <a:ext cx="1657350" cy="7921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sk-SK" sz="2000" dirty="0">
                <a:solidFill>
                  <a:schemeClr val="tx1"/>
                </a:solidFill>
              </a:rPr>
              <a:t>Pozri sa na</a:t>
            </a:r>
          </a:p>
          <a:p>
            <a:pPr algn="ctr">
              <a:defRPr/>
            </a:pPr>
            <a:r>
              <a:rPr lang="sk-SK" sz="2000" dirty="0">
                <a:solidFill>
                  <a:schemeClr val="tx1"/>
                </a:solidFill>
              </a:rPr>
              <a:t>semafor</a:t>
            </a:r>
          </a:p>
        </p:txBody>
      </p:sp>
      <p:sp>
        <p:nvSpPr>
          <p:cNvPr id="49160" name="Vývojový diagram: rozhodnutie 9"/>
          <p:cNvSpPr>
            <a:spLocks noChangeArrowheads="1"/>
          </p:cNvSpPr>
          <p:nvPr/>
        </p:nvSpPr>
        <p:spPr bwMode="auto">
          <a:xfrm>
            <a:off x="3952876" y="3000376"/>
            <a:ext cx="1439863" cy="1077913"/>
          </a:xfrm>
          <a:prstGeom prst="flowChartDecision">
            <a:avLst/>
          </a:prstGeom>
          <a:solidFill>
            <a:srgbClr val="92D050"/>
          </a:solidFill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600"/>
              <a:t>Svieti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sk-SK" altLang="sk-SK" sz="1600"/>
              <a:t>zelená?</a:t>
            </a:r>
          </a:p>
        </p:txBody>
      </p:sp>
      <p:sp>
        <p:nvSpPr>
          <p:cNvPr id="12" name="Obdĺžnik 11"/>
          <p:cNvSpPr/>
          <p:nvPr/>
        </p:nvSpPr>
        <p:spPr bwMode="auto">
          <a:xfrm>
            <a:off x="4224338" y="4289426"/>
            <a:ext cx="1655762" cy="7921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sk-SK" sz="2000" dirty="0">
                <a:solidFill>
                  <a:schemeClr val="tx1"/>
                </a:solidFill>
              </a:rPr>
              <a:t>Prejdi cez </a:t>
            </a:r>
          </a:p>
          <a:p>
            <a:pPr algn="ctr">
              <a:defRPr/>
            </a:pPr>
            <a:r>
              <a:rPr lang="sk-SK" sz="2000" dirty="0">
                <a:solidFill>
                  <a:schemeClr val="tx1"/>
                </a:solidFill>
              </a:rPr>
              <a:t>cestu</a:t>
            </a:r>
          </a:p>
        </p:txBody>
      </p:sp>
      <p:sp>
        <p:nvSpPr>
          <p:cNvPr id="13" name="Obdĺžnik 12"/>
          <p:cNvSpPr/>
          <p:nvPr/>
        </p:nvSpPr>
        <p:spPr bwMode="auto">
          <a:xfrm>
            <a:off x="2424113" y="5081589"/>
            <a:ext cx="1655762" cy="6508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sk-SK" sz="2000" dirty="0">
                <a:solidFill>
                  <a:schemeClr val="tx1"/>
                </a:solidFill>
              </a:rPr>
              <a:t>stoj</a:t>
            </a:r>
          </a:p>
        </p:txBody>
      </p:sp>
      <p:sp>
        <p:nvSpPr>
          <p:cNvPr id="15" name="Zaoblený obdĺžnik 14"/>
          <p:cNvSpPr/>
          <p:nvPr/>
        </p:nvSpPr>
        <p:spPr bwMode="auto">
          <a:xfrm>
            <a:off x="3678239" y="2046289"/>
            <a:ext cx="2016125" cy="60483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sk-SK" dirty="0">
                <a:solidFill>
                  <a:schemeClr val="tx1"/>
                </a:solidFill>
              </a:rPr>
              <a:t>Koniec </a:t>
            </a:r>
          </a:p>
        </p:txBody>
      </p:sp>
    </p:spTree>
    <p:extLst>
      <p:ext uri="{BB962C8B-B14F-4D97-AF65-F5344CB8AC3E}">
        <p14:creationId xmlns:p14="http://schemas.microsoft.com/office/powerpoint/2010/main" val="669454059"/>
      </p:ext>
    </p:extLst>
  </p:cSld>
  <p:clrMapOvr>
    <a:masterClrMapping/>
  </p:clrMapOvr>
  <p:transition advClick="0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990600"/>
            <a:ext cx="7772400" cy="6096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Aby sme postup mohli považovať za algoritmus, musí mať nasledujúce vlastnosti :</a:t>
            </a:r>
            <a:endParaRPr lang="sk-SK" sz="20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0" y="2133600"/>
            <a:ext cx="5486400" cy="4038600"/>
          </a:xfrm>
        </p:spPr>
        <p:txBody>
          <a:bodyPr/>
          <a:lstStyle/>
          <a:p>
            <a:pPr>
              <a:defRPr/>
            </a:pPr>
            <a:r>
              <a:rPr lang="sk-SK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elementárnosť</a:t>
            </a:r>
          </a:p>
          <a:p>
            <a:pPr>
              <a:defRPr/>
            </a:pPr>
            <a:r>
              <a:rPr lang="sk-SK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determinovanosť</a:t>
            </a:r>
          </a:p>
          <a:p>
            <a:pPr>
              <a:defRPr/>
            </a:pPr>
            <a:r>
              <a:rPr lang="sk-SK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rezultatívnosť</a:t>
            </a:r>
          </a:p>
          <a:p>
            <a:pPr>
              <a:defRPr/>
            </a:pPr>
            <a:r>
              <a:rPr lang="sk-SK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konečnosť</a:t>
            </a:r>
          </a:p>
          <a:p>
            <a:pPr>
              <a:defRPr/>
            </a:pPr>
            <a:r>
              <a:rPr lang="sk-SK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 hromadnosť</a:t>
            </a:r>
          </a:p>
          <a:p>
            <a:pPr>
              <a:defRPr/>
            </a:pPr>
            <a:r>
              <a:rPr lang="sk-SK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 efektívnosť</a:t>
            </a:r>
            <a:endParaRPr lang="sk-SK" dirty="0"/>
          </a:p>
          <a:p>
            <a:pPr>
              <a:defRPr/>
            </a:pPr>
            <a:endParaRPr lang="sk-SK" dirty="0"/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4419600" y="1828801"/>
            <a:ext cx="4484688" cy="3687763"/>
          </a:xfrm>
          <a:prstGeom prst="roundRect">
            <a:avLst>
              <a:gd name="adj" fmla="val 16667"/>
            </a:avLst>
          </a:prstGeom>
          <a:noFill/>
          <a:ln w="762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sk-SK" altLang="sk-SK" sz="2400"/>
          </a:p>
        </p:txBody>
      </p:sp>
      <p:sp>
        <p:nvSpPr>
          <p:cNvPr id="2" name="Zástupný objekt pre online obrázok 1"/>
          <p:cNvSpPr>
            <a:spLocks noGrp="1"/>
          </p:cNvSpPr>
          <p:nvPr>
            <p:ph type="clipArt" sz="half" idx="2"/>
          </p:nvPr>
        </p:nvSpPr>
        <p:spPr/>
      </p:sp>
    </p:spTree>
    <p:extLst>
      <p:ext uri="{BB962C8B-B14F-4D97-AF65-F5344CB8AC3E}">
        <p14:creationId xmlns:p14="http://schemas.microsoft.com/office/powerpoint/2010/main" val="48899856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build="p" autoUpdateAnimBg="0"/>
      <p:bldP spid="256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5"/>
          <p:cNvGraphicFramePr>
            <a:graphicFrameLocks noChangeAspect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3096441974"/>
              </p:ext>
            </p:extLst>
          </p:nvPr>
        </p:nvGraphicFramePr>
        <p:xfrm>
          <a:off x="507787" y="300831"/>
          <a:ext cx="3254802" cy="2948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Klip" r:id="rId4" imgW="4579545" imgH="4147996" progId="MS_ClipArt_Gallery.2">
                  <p:embed/>
                </p:oleObj>
              </mc:Choice>
              <mc:Fallback>
                <p:oleObj name="Klip" r:id="rId4" imgW="4579545" imgH="4147996" progId="MS_ClipArt_Gallery.2">
                  <p:embed/>
                  <p:pic>
                    <p:nvPicPr>
                      <p:cNvPr id="2457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87" y="300831"/>
                        <a:ext cx="3254802" cy="2948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476250"/>
            <a:ext cx="7772400" cy="609600"/>
          </a:xfrm>
        </p:spPr>
        <p:txBody>
          <a:bodyPr/>
          <a:lstStyle/>
          <a:p>
            <a:pPr algn="l">
              <a:defRPr/>
            </a:pPr>
            <a:r>
              <a:rPr lang="sk-SK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   </a:t>
            </a:r>
            <a:r>
              <a:rPr lang="sk-SK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Elementárnosť (krok po kroku)</a:t>
            </a:r>
            <a:endParaRPr lang="sk-SK" sz="2800" dirty="0">
              <a:solidFill>
                <a:srgbClr val="0070C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20671" y="1085850"/>
            <a:ext cx="6190129" cy="5391150"/>
          </a:xfrm>
        </p:spPr>
        <p:txBody>
          <a:bodyPr/>
          <a:lstStyle/>
          <a:p>
            <a:pPr>
              <a:defRPr/>
            </a:pPr>
            <a:endParaRPr lang="sk-SK" sz="2000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Algoritmus je zložený z činnosti – krokov – ktoré sú pre realizátora elementárne – základné, jednoduché, ľahko realizovateľné.</a:t>
            </a:r>
            <a:endParaRPr lang="sk-SK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sk-SK" sz="2000" dirty="0"/>
          </a:p>
          <a:p>
            <a:pPr>
              <a:defRPr/>
            </a:pPr>
            <a:r>
              <a:rPr lang="sk-SK" sz="2000" dirty="0"/>
              <a:t>Človek sa dokáže učiť a vytvárať stále zložitejšie elementárne činnosti, ktoré kombinuje do ešte zložitejších postupov.</a:t>
            </a: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242" y="3424611"/>
            <a:ext cx="3179388" cy="31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31362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990600"/>
            <a:ext cx="7772400" cy="609600"/>
          </a:xfrm>
        </p:spPr>
        <p:txBody>
          <a:bodyPr/>
          <a:lstStyle/>
          <a:p>
            <a:pPr algn="l">
              <a:defRPr/>
            </a:pPr>
            <a:r>
              <a:rPr lang="sk-SK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Determinovanosť (všeobecnosť)</a:t>
            </a:r>
            <a:endParaRPr lang="sk-SK" sz="2800" dirty="0">
              <a:solidFill>
                <a:srgbClr val="0070C0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985682"/>
            <a:ext cx="5325035" cy="4262718"/>
          </a:xfrm>
        </p:spPr>
        <p:txBody>
          <a:bodyPr/>
          <a:lstStyle/>
          <a:p>
            <a:pPr>
              <a:defRPr/>
            </a:pP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Algoritmus musí byť  zostavený tak, že po každom kroku je jasné, ktorá činnosť nasleduje, alebo či sa postup skončil.</a:t>
            </a:r>
          </a:p>
          <a:p>
            <a:pPr>
              <a:defRPr/>
            </a:pPr>
            <a:r>
              <a:rPr lang="sk-SK" sz="2000" dirty="0"/>
              <a:t>Napríklad 7 x 9 je to isté ako 9 x 7. Pokiaľ sa odpútame od počítačov, tak kuracia polievka sa podľa presného návodu musí dať uvariť rovnako v Nemecku ako aj v Austrálii.</a:t>
            </a:r>
          </a:p>
          <a:p>
            <a:pPr>
              <a:defRPr/>
            </a:pPr>
            <a:endParaRPr lang="sk-SK" sz="2000" dirty="0"/>
          </a:p>
          <a:p>
            <a:pPr>
              <a:buFontTx/>
              <a:buNone/>
              <a:defRPr/>
            </a:pPr>
            <a:r>
              <a:rPr lang="sk-SK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Úloha :</a:t>
            </a:r>
            <a:r>
              <a:rPr lang="sk-SK" sz="2000" dirty="0"/>
              <a:t> Povedzte postup, ako bezpečne </a:t>
            </a:r>
            <a:r>
              <a:rPr lang="sk-SK" sz="2000" dirty="0" smtClean="0"/>
              <a:t>    </a:t>
            </a:r>
            <a:r>
              <a:rPr lang="sk-SK" sz="2000" dirty="0"/>
              <a:t>prejsť cez ulicu. 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514199925"/>
              </p:ext>
            </p:extLst>
          </p:nvPr>
        </p:nvGraphicFramePr>
        <p:xfrm>
          <a:off x="10797990" y="2976562"/>
          <a:ext cx="1203325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Klip" r:id="rId4" imgW="2033588" imgH="3390900" progId="MS_ClipArt_Gallery.2">
                  <p:embed/>
                </p:oleObj>
              </mc:Choice>
              <mc:Fallback>
                <p:oleObj name="Klip" r:id="rId4" imgW="2033588" imgH="3390900" progId="MS_ClipArt_Gallery.2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7990" y="2976562"/>
                        <a:ext cx="1203325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045045"/>
              </p:ext>
            </p:extLst>
          </p:nvPr>
        </p:nvGraphicFramePr>
        <p:xfrm>
          <a:off x="8065341" y="4191000"/>
          <a:ext cx="30448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Klip" r:id="rId6" imgW="6545263" imgH="1706563" progId="MS_ClipArt_Gallery.2">
                  <p:embed/>
                </p:oleObj>
              </mc:Choice>
              <mc:Fallback>
                <p:oleObj name="Klip" r:id="rId6" imgW="6545263" imgH="1706563" progId="MS_ClipArt_Gallery.2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5341" y="4191000"/>
                        <a:ext cx="304482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525418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6"/>
          <p:cNvGraphicFramePr>
            <a:graphicFrameLocks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96951660"/>
              </p:ext>
            </p:extLst>
          </p:nvPr>
        </p:nvGraphicFramePr>
        <p:xfrm>
          <a:off x="731838" y="1524000"/>
          <a:ext cx="3048000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Klip" r:id="rId4" imgW="4666667" imgH="3657143" progId="MS_ClipArt_Gallery.2">
                  <p:embed/>
                </p:oleObj>
              </mc:Choice>
              <mc:Fallback>
                <p:oleObj name="Klip" r:id="rId4" imgW="4666667" imgH="3657143" progId="MS_ClipArt_Gallery.2">
                  <p:embed/>
                  <p:pic>
                    <p:nvPicPr>
                      <p:cNvPr id="286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1524000"/>
                        <a:ext cx="3048000" cy="250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sk-SK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sk-SK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Rezultatívnosť (výsledok)</a:t>
            </a:r>
            <a:endParaRPr lang="sk-SK" sz="2800" dirty="0">
              <a:solidFill>
                <a:srgbClr val="0070C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4648200" y="2438400"/>
            <a:ext cx="5410200" cy="4114800"/>
          </a:xfrm>
        </p:spPr>
        <p:txBody>
          <a:bodyPr/>
          <a:lstStyle/>
          <a:p>
            <a:pPr>
              <a:defRPr/>
            </a:pP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Algoritmus dáva pre rovnaké vstupné údaje vždy rovnaké výsledky.</a:t>
            </a:r>
          </a:p>
          <a:p>
            <a:pPr>
              <a:defRPr/>
            </a:pPr>
            <a:endParaRPr lang="sk-SK" sz="2000" dirty="0"/>
          </a:p>
          <a:p>
            <a:pPr>
              <a:buFontTx/>
              <a:buNone/>
              <a:defRPr/>
            </a:pPr>
            <a:r>
              <a:rPr lang="sk-SK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Príklad :</a:t>
            </a:r>
            <a:r>
              <a:rPr lang="sk-SK" sz="2000" dirty="0"/>
              <a:t> Na matematike sa všetci učíte tie isté algoritmy – postupy rôznych výpočtov. Napriek tomu nemajú v písomke všetci žiaci  rovnaké výsledky. Prečo ?</a:t>
            </a:r>
          </a:p>
          <a:p>
            <a:pPr>
              <a:defRPr/>
            </a:pPr>
            <a:r>
              <a:rPr lang="sk-SK" sz="2000" dirty="0"/>
              <a:t>Chyba nie je v algoritmoch, ale v ľuďoch. Buď sa algoritmy nenaučili správne, alebo použili nesprávne algoritmy – určené na riešenie iného typu úloh. </a:t>
            </a:r>
          </a:p>
        </p:txBody>
      </p:sp>
      <p:graphicFrame>
        <p:nvGraphicFramePr>
          <p:cNvPr id="28677" name="Object 9"/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35571766"/>
              </p:ext>
            </p:extLst>
          </p:nvPr>
        </p:nvGraphicFramePr>
        <p:xfrm>
          <a:off x="1600201" y="3567953"/>
          <a:ext cx="20732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Klip" r:id="rId6" imgW="4579545" imgH="6224257" progId="MS_ClipArt_Gallery.2">
                  <p:embed/>
                </p:oleObj>
              </mc:Choice>
              <mc:Fallback>
                <p:oleObj name="Klip" r:id="rId6" imgW="4579545" imgH="6224257" progId="MS_ClipArt_Gallery.2">
                  <p:embed/>
                  <p:pic>
                    <p:nvPicPr>
                      <p:cNvPr id="286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3567953"/>
                        <a:ext cx="2073275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8334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0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7772400" cy="533400"/>
          </a:xfrm>
        </p:spPr>
        <p:txBody>
          <a:bodyPr/>
          <a:lstStyle/>
          <a:p>
            <a:pPr algn="l">
              <a:defRPr/>
            </a:pPr>
            <a:r>
              <a:rPr lang="sk-SK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Konečnosť</a:t>
            </a:r>
            <a:endParaRPr lang="sk-SK" sz="2800" dirty="0">
              <a:solidFill>
                <a:srgbClr val="0070C0"/>
              </a:solidFill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2209800" y="1143000"/>
            <a:ext cx="8077200" cy="5105400"/>
          </a:xfrm>
        </p:spPr>
        <p:txBody>
          <a:bodyPr/>
          <a:lstStyle/>
          <a:p>
            <a:pPr>
              <a:defRPr/>
            </a:pP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Algoritmus skončí vždy po vykonaní konečného počtu krokov a v konečnom ( reálnom ) čase.</a:t>
            </a:r>
          </a:p>
          <a:p>
            <a:pPr>
              <a:defRPr/>
            </a:pPr>
            <a:endParaRPr lang="sk-SK" sz="20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sk-SK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Príklad :</a:t>
            </a:r>
            <a:r>
              <a:rPr lang="sk-SK" sz="2000" dirty="0"/>
              <a:t> Počítajte podľa nasledovného postupu :</a:t>
            </a:r>
          </a:p>
          <a:p>
            <a:pPr>
              <a:spcBef>
                <a:spcPct val="0"/>
              </a:spcBef>
              <a:defRPr/>
            </a:pPr>
            <a:r>
              <a:rPr lang="sk-SK" sz="2000" dirty="0"/>
              <a:t>pomyslite si nejaké číslo</a:t>
            </a:r>
          </a:p>
          <a:p>
            <a:pPr>
              <a:spcBef>
                <a:spcPct val="0"/>
              </a:spcBef>
              <a:defRPr/>
            </a:pPr>
            <a:r>
              <a:rPr lang="sk-SK" sz="2000" dirty="0"/>
              <a:t>k tomu číslu opakovane pripočítajte jednotku ...</a:t>
            </a:r>
          </a:p>
          <a:p>
            <a:pPr>
              <a:spcBef>
                <a:spcPct val="0"/>
              </a:spcBef>
              <a:defRPr/>
            </a:pPr>
            <a:r>
              <a:rPr lang="sk-SK" sz="2000" dirty="0"/>
              <a:t>... počítajte ...</a:t>
            </a:r>
          </a:p>
          <a:p>
            <a:pPr>
              <a:spcBef>
                <a:spcPct val="0"/>
              </a:spcBef>
              <a:defRPr/>
            </a:pPr>
            <a:r>
              <a:rPr lang="sk-SK" sz="2000" dirty="0"/>
              <a:t>... až kým váš výsledok nebude rovný -10,3</a:t>
            </a:r>
          </a:p>
          <a:p>
            <a:pPr>
              <a:spcBef>
                <a:spcPct val="0"/>
              </a:spcBef>
              <a:defRPr/>
            </a:pPr>
            <a:r>
              <a:rPr lang="sk-SK" sz="2000" dirty="0"/>
              <a:t>Budeme to počítať donekonečna?!.</a:t>
            </a:r>
          </a:p>
          <a:p>
            <a:pPr>
              <a:buFontTx/>
              <a:buNone/>
              <a:defRPr/>
            </a:pPr>
            <a:endParaRPr lang="sk-SK" sz="2000" dirty="0"/>
          </a:p>
          <a:p>
            <a:pPr>
              <a:defRPr/>
            </a:pPr>
            <a:r>
              <a:rPr lang="sk-SK" sz="2000" dirty="0"/>
              <a:t>Keď vidíme, že postup nevedie k požadovanému výsledku – skončíme činnosť, počítač v rovnakej situácii pracuje ďalej – pokiaľ má zdroj energie.</a:t>
            </a:r>
          </a:p>
        </p:txBody>
      </p:sp>
    </p:spTree>
    <p:extLst>
      <p:ext uri="{BB962C8B-B14F-4D97-AF65-F5344CB8AC3E}">
        <p14:creationId xmlns:p14="http://schemas.microsoft.com/office/powerpoint/2010/main" val="21991394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990600"/>
            <a:ext cx="7772400" cy="609600"/>
          </a:xfrm>
        </p:spPr>
        <p:txBody>
          <a:bodyPr/>
          <a:lstStyle/>
          <a:p>
            <a:pPr algn="l">
              <a:defRPr/>
            </a:pPr>
            <a:r>
              <a:rPr lang="sk-SK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sk-SK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 Hromadnosť</a:t>
            </a:r>
            <a:endParaRPr lang="sk-SK" dirty="0" smtClean="0">
              <a:solidFill>
                <a:srgbClr val="0070C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38600" y="2438400"/>
            <a:ext cx="5943600" cy="4114800"/>
          </a:xfrm>
        </p:spPr>
        <p:txBody>
          <a:bodyPr/>
          <a:lstStyle/>
          <a:p>
            <a:pPr>
              <a:defRPr/>
            </a:pP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Algoritmus je určený na riešenie veľkého počtu úloh rovnakého ( podobného ) typu. </a:t>
            </a:r>
            <a:endParaRPr lang="sk-SK" sz="2000" dirty="0"/>
          </a:p>
          <a:p>
            <a:pPr>
              <a:defRPr/>
            </a:pPr>
            <a:r>
              <a:rPr lang="sk-SK" sz="2000" dirty="0"/>
              <a:t>Dobrý algoritmus pripúšťa premenlivé vstupné údaje. </a:t>
            </a:r>
          </a:p>
          <a:p>
            <a:pPr>
              <a:defRPr/>
            </a:pPr>
            <a:r>
              <a:rPr lang="sk-SK" sz="2000" dirty="0"/>
              <a:t>Existujú algoritmy na riešenie jedinej úlohy.</a:t>
            </a:r>
          </a:p>
          <a:p>
            <a:pPr>
              <a:defRPr/>
            </a:pPr>
            <a:endParaRPr lang="sk-SK" sz="2000" dirty="0"/>
          </a:p>
          <a:p>
            <a:pPr>
              <a:buFontTx/>
              <a:buNone/>
              <a:defRPr/>
            </a:pPr>
            <a:r>
              <a:rPr lang="sk-SK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Úloha :</a:t>
            </a:r>
            <a:r>
              <a:rPr lang="sk-SK" sz="2000" dirty="0"/>
              <a:t> Napíšte algoritmus na riešenie rovnice  a.x+b=0, kde x je neznáma a </a:t>
            </a:r>
            <a:r>
              <a:rPr lang="sk-SK" sz="2000" dirty="0" err="1"/>
              <a:t>a,b</a:t>
            </a:r>
            <a:r>
              <a:rPr lang="sk-SK" sz="2000" dirty="0"/>
              <a:t> sú ľubovoľné reálne čísla.                   </a:t>
            </a:r>
          </a:p>
        </p:txBody>
      </p:sp>
      <p:pic>
        <p:nvPicPr>
          <p:cNvPr id="31763" name="g0500971.jpg">
            <a:hlinkClick r:id="" action="ppaction://media"/>
          </p:cNvPr>
          <p:cNvPicPr>
            <a:picLocks noGrp="1" noChangeAspect="1" noChangeArrowheads="1"/>
          </p:cNvPicPr>
          <p:nvPr>
            <p:ph type="clipArt" sz="half" idx="2"/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981200"/>
            <a:ext cx="1496930" cy="3545541"/>
          </a:xfrm>
        </p:spPr>
      </p:pic>
    </p:spTree>
    <p:extLst>
      <p:ext uri="{BB962C8B-B14F-4D97-AF65-F5344CB8AC3E}">
        <p14:creationId xmlns:p14="http://schemas.microsoft.com/office/powerpoint/2010/main" val="318105804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17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 nodeType="clickPar">
                      <p:stCondLst>
                        <p:cond delay="0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317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763"/>
                  </p:tgtEl>
                </p:cond>
              </p:nextCondLst>
            </p:seq>
            <p:video>
              <p:cMediaNode>
                <p:cTn id="2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1763"/>
                </p:tgtEl>
              </p:cMediaNode>
            </p:video>
          </p:childTnLst>
        </p:cTn>
      </p:par>
    </p:tnLst>
    <p:bldLst>
      <p:bldP spid="31746" grpId="0" autoUpdateAnimBg="0"/>
      <p:bldP spid="317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990600"/>
            <a:ext cx="7772400" cy="609600"/>
          </a:xfrm>
        </p:spPr>
        <p:txBody>
          <a:bodyPr/>
          <a:lstStyle/>
          <a:p>
            <a:pPr algn="l">
              <a:defRPr/>
            </a:pPr>
            <a:r>
              <a:rPr lang="sk-SK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 Efektívnosť</a:t>
            </a:r>
            <a:endParaRPr lang="sk-SK" dirty="0" smtClean="0">
              <a:solidFill>
                <a:srgbClr val="0070C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2057400"/>
            <a:ext cx="6096000" cy="4114800"/>
          </a:xfrm>
        </p:spPr>
        <p:txBody>
          <a:bodyPr/>
          <a:lstStyle/>
          <a:p>
            <a:pPr>
              <a:defRPr/>
            </a:pPr>
            <a:r>
              <a:rPr lang="sk-SK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Táto vlastnosť sa často považuje za doplnkovú. </a:t>
            </a:r>
            <a:endParaRPr lang="sk-SK" sz="2000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Algoritmus umožňuje získať výsledok v čo najkratšom čase a s využitím čo najmenšieho počtu prostriedkov </a:t>
            </a:r>
            <a:r>
              <a:rPr lang="sk-SK" sz="2000" dirty="0"/>
              <a:t>– finančných, technických, ľudských.</a:t>
            </a:r>
            <a:r>
              <a:rPr lang="sk-SK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defRPr/>
            </a:pPr>
            <a:r>
              <a:rPr lang="sk-SK" sz="2000" dirty="0"/>
              <a:t>Požiadavka získať výsledok čo najrýchlejšie je často v rozpore s požiadavkou minimalizovať použité prostriedky..</a:t>
            </a:r>
            <a:endParaRPr lang="sk-SK" sz="2000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Zástupný objekt pre online obrázok 1"/>
          <p:cNvSpPr>
            <a:spLocks noGrp="1"/>
          </p:cNvSpPr>
          <p:nvPr>
            <p:ph type="clipArt" sz="half" idx="2"/>
          </p:nvPr>
        </p:nvSpPr>
        <p:spPr/>
      </p:sp>
    </p:spTree>
    <p:extLst>
      <p:ext uri="{BB962C8B-B14F-4D97-AF65-F5344CB8AC3E}">
        <p14:creationId xmlns:p14="http://schemas.microsoft.com/office/powerpoint/2010/main" val="2580442261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build="p" autoUpdateAnimBg="0"/>
    </p:bld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716</Words>
  <Application>Microsoft Office PowerPoint</Application>
  <PresentationFormat>Širokouhlá</PresentationFormat>
  <Paragraphs>120</Paragraphs>
  <Slides>20</Slides>
  <Notes>11</Notes>
  <HiddenSlides>0</HiddenSlides>
  <MMClips>1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Ligurino</vt:lpstr>
      <vt:lpstr>SimHei</vt:lpstr>
      <vt:lpstr>Motív balíka Office</vt:lpstr>
      <vt:lpstr>Microsoft Clip Gallery</vt:lpstr>
      <vt:lpstr>Základy algoritmizácie</vt:lpstr>
      <vt:lpstr>Čo je to algoritmus ?</vt:lpstr>
      <vt:lpstr>Aby sme postup mohli považovať za algoritmus, musí mať nasledujúce vlastnosti :</vt:lpstr>
      <vt:lpstr>     1. Elementárnosť (krok po kroku)</vt:lpstr>
      <vt:lpstr>2. Determinovanosť (všeobecnosť)</vt:lpstr>
      <vt:lpstr> 3. Rezultatívnosť (výsledok)</vt:lpstr>
      <vt:lpstr>4. Konečnosť</vt:lpstr>
      <vt:lpstr>  5. Hromadnosť</vt:lpstr>
      <vt:lpstr>6. Efektívnosť</vt:lpstr>
      <vt:lpstr>Prezentácia programu PowerPoint</vt:lpstr>
      <vt:lpstr>   Programovanie </vt:lpstr>
      <vt:lpstr>Takže ešte raz</vt:lpstr>
      <vt:lpstr>Každý algoritmus musí  spĺňať hlavne:</vt:lpstr>
      <vt:lpstr>Príklad algoritmu, tzv. vývojový diagram problém: nájsť v knihe stranu 45</vt:lpstr>
      <vt:lpstr>Zapisujeme pomocou značiek</vt:lpstr>
      <vt:lpstr>Algoritmus na zistenie,  či svieti žiarovka</vt:lpstr>
      <vt:lpstr>Skúsme vymyslieť postup na uvarenie čaju</vt:lpstr>
      <vt:lpstr>Postup varenia čaju</vt:lpstr>
      <vt:lpstr>Prezentácia programu PowerPoint</vt:lpstr>
      <vt:lpstr>Vytvor algoritmus na prejdenie cez semafor</vt:lpstr>
    </vt:vector>
  </TitlesOfParts>
  <Company>EVSRSSR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Anton Pisko</dc:creator>
  <cp:lastModifiedBy>Anton Pisko</cp:lastModifiedBy>
  <cp:revision>3</cp:revision>
  <dcterms:created xsi:type="dcterms:W3CDTF">2021-01-29T11:10:09Z</dcterms:created>
  <dcterms:modified xsi:type="dcterms:W3CDTF">2021-01-29T11:24:51Z</dcterms:modified>
</cp:coreProperties>
</file>