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12.2.2018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Výsledok vyhľadávania obrázkov pre dopyt dieta v sko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1"/>
            <a:ext cx="4430530" cy="4953000"/>
          </a:xfrm>
          <a:prstGeom prst="rect">
            <a:avLst/>
          </a:prstGeom>
          <a:noFill/>
        </p:spPr>
      </p:pic>
      <p:sp>
        <p:nvSpPr>
          <p:cNvPr id="2" name="Obdĺžnik 1"/>
          <p:cNvSpPr/>
          <p:nvPr/>
        </p:nvSpPr>
        <p:spPr>
          <a:xfrm>
            <a:off x="2667000" y="5410200"/>
            <a:ext cx="614463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6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rPr>
              <a:t>Školská zrelosť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454449" y="1066800"/>
            <a:ext cx="828374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6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rPr>
              <a:t>Želám veľa úspechov!</a:t>
            </a:r>
          </a:p>
        </p:txBody>
      </p:sp>
      <p:pic>
        <p:nvPicPr>
          <p:cNvPr id="22530" name="Picture 2" descr="Výsledok vyhľadávania obrázkov pre dopyt school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181224"/>
            <a:ext cx="3352800" cy="4676776"/>
          </a:xfrm>
          <a:prstGeom prst="rect">
            <a:avLst/>
          </a:prstGeom>
          <a:noFill/>
        </p:spPr>
      </p:pic>
      <p:sp>
        <p:nvSpPr>
          <p:cNvPr id="4" name="Obdĺžnik 3"/>
          <p:cNvSpPr/>
          <p:nvPr/>
        </p:nvSpPr>
        <p:spPr>
          <a:xfrm>
            <a:off x="2309990" y="5715000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sk-SK" sz="32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66800" y="685800"/>
            <a:ext cx="283282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sk-SK" sz="6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rte" pitchFamily="66" charset="0"/>
              </a:rPr>
              <a:t>Zdroje: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143000" y="2133600"/>
            <a:ext cx="5105400" cy="123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sk-SK" sz="2000" dirty="0">
                <a:latin typeface="Book Antiqua" pitchFamily="18" charset="0"/>
              </a:rPr>
              <a:t> Mgr. Mária </a:t>
            </a:r>
            <a:r>
              <a:rPr lang="sk-SK" sz="2000" dirty="0" err="1">
                <a:latin typeface="Book Antiqua" pitchFamily="18" charset="0"/>
              </a:rPr>
              <a:t>Bajusová</a:t>
            </a:r>
            <a:endParaRPr lang="sk-SK" sz="2000" dirty="0">
              <a:latin typeface="Book Antiqua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sk-SK" sz="2000" dirty="0">
                <a:latin typeface="Book Antiqua" pitchFamily="18" charset="0"/>
              </a:rPr>
              <a:t> Mgr. Gabriela LESKOVJANSKÁ, PhD.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1000" y="685800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800" dirty="0">
                <a:latin typeface="Forte" pitchFamily="66" charset="0"/>
              </a:rPr>
              <a:t>	Predpoklady, ktoré de</a:t>
            </a:r>
            <a:r>
              <a:rPr lang="sk-SK" sz="2800" b="1" dirty="0">
                <a:latin typeface="Forte" pitchFamily="66" charset="0"/>
              </a:rPr>
              <a:t>ť</a:t>
            </a:r>
            <a:r>
              <a:rPr lang="sk-SK" sz="2800" dirty="0">
                <a:latin typeface="Forte" pitchFamily="66" charset="0"/>
              </a:rPr>
              <a:t>om umož</a:t>
            </a:r>
            <a:r>
              <a:rPr lang="sk-SK" sz="2800" b="1" dirty="0">
                <a:latin typeface="Forte" pitchFamily="66" charset="0"/>
              </a:rPr>
              <a:t>ň</a:t>
            </a:r>
            <a:r>
              <a:rPr lang="sk-SK" sz="2800" dirty="0">
                <a:latin typeface="Forte" pitchFamily="66" charset="0"/>
              </a:rPr>
              <a:t>ujú absolvova</a:t>
            </a:r>
            <a:r>
              <a:rPr lang="sk-SK" sz="2800" b="1" dirty="0">
                <a:latin typeface="Forte" pitchFamily="66" charset="0"/>
              </a:rPr>
              <a:t>ť</a:t>
            </a:r>
            <a:r>
              <a:rPr lang="sk-SK" sz="2800" dirty="0">
                <a:latin typeface="Forte" pitchFamily="66" charset="0"/>
              </a:rPr>
              <a:t> výchovno-vzdelávací program základnej školy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2895600" y="3505200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sk-S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Telesná zrelosť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k-S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Kognitívna zrelosť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k-S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Sociálna zrelosť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sk-SK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Emocionálna zrelosť</a:t>
            </a:r>
          </a:p>
          <a:p>
            <a:pPr marL="342900" indent="-342900">
              <a:lnSpc>
                <a:spcPct val="150000"/>
              </a:lnSpc>
            </a:pPr>
            <a:endParaRPr lang="sk-SK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 Antiqua" pitchFamily="18" charset="0"/>
            </a:endParaRPr>
          </a:p>
        </p:txBody>
      </p:sp>
      <p:pic>
        <p:nvPicPr>
          <p:cNvPr id="4" name="Picture 2" descr="Výsledok vyh&amp;lcaron;adávania obrázkov pre dopyt skolska zrelo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52400"/>
            <a:ext cx="3505200" cy="26256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883097" y="990600"/>
            <a:ext cx="4771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orte" pitchFamily="66" charset="0"/>
              </a:rPr>
              <a:t>Telesná zrelosť</a:t>
            </a:r>
          </a:p>
        </p:txBody>
      </p:sp>
      <p:sp>
        <p:nvSpPr>
          <p:cNvPr id="4101" name="AutoShape 5" descr="Výsledok vyh&amp;lcaron;adávania obrázkov pre dopyt die&amp;tcaron;a 6 roc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3" name="AutoShape 7" descr="Výsledok vyh&amp;lcaron;adávania obrázkov pre dopyt die&amp;tcaron;a 6 roc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5" name="Picture 9" descr="Výsledok vyh&amp;lcaron;adávania obrázkov pre dopyt die&amp;tcaron;a 6 roc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997200"/>
            <a:ext cx="3962400" cy="2641601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304800" y="2971800"/>
            <a:ext cx="403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Posúdenie telesnej  stavby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Výška, váha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„Filipínska miera“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V rukách pediatra</a:t>
            </a:r>
          </a:p>
        </p:txBody>
      </p:sp>
      <p:pic>
        <p:nvPicPr>
          <p:cNvPr id="4107" name="Picture 11" descr="Súvisiaci obráz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04800"/>
            <a:ext cx="2733675" cy="2733676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4953000" y="2667000"/>
            <a:ext cx="1981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Výsledok vyhľadávania obrázkov pre dopyt zrakova percepc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15969">
            <a:off x="6072676" y="577598"/>
            <a:ext cx="2842074" cy="1682256"/>
          </a:xfrm>
          <a:prstGeom prst="rect">
            <a:avLst/>
          </a:prstGeom>
          <a:noFill/>
        </p:spPr>
      </p:pic>
      <p:sp>
        <p:nvSpPr>
          <p:cNvPr id="3" name="Obdĺžnik 2"/>
          <p:cNvSpPr/>
          <p:nvPr/>
        </p:nvSpPr>
        <p:spPr>
          <a:xfrm>
            <a:off x="408386" y="990600"/>
            <a:ext cx="5720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orte" pitchFamily="66" charset="0"/>
              </a:rPr>
              <a:t>Kognitívna zrelosť</a:t>
            </a:r>
          </a:p>
        </p:txBody>
      </p:sp>
      <p:sp>
        <p:nvSpPr>
          <p:cNvPr id="3076" name="AutoShape 4" descr="Výsledok vyh&amp;lcaron;adávania obrázkov pre dopyt pohyb det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86" name="Picture 14" descr="Výsledok vyhľadávania obrázkov pre dopyt clo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72312">
            <a:off x="609600" y="4038600"/>
            <a:ext cx="1962150" cy="2333626"/>
          </a:xfrm>
          <a:prstGeom prst="rect">
            <a:avLst/>
          </a:prstGeom>
          <a:noFill/>
        </p:spPr>
      </p:pic>
      <p:pic>
        <p:nvPicPr>
          <p:cNvPr id="12" name="Picture 6" descr="Výsledok vyh&amp;lcaron;adávania obrázkov pre dopyt skolska zrelo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581400"/>
            <a:ext cx="4114800" cy="27480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BlokTextu 3"/>
          <p:cNvSpPr txBox="1"/>
          <p:nvPr/>
        </p:nvSpPr>
        <p:spPr>
          <a:xfrm>
            <a:off x="685800" y="2057400"/>
            <a:ext cx="449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Zraková a sluchová percepcia</a:t>
            </a:r>
          </a:p>
          <a:p>
            <a:pPr algn="just">
              <a:lnSpc>
                <a:spcPct val="20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Analýza, syntéza materiálu</a:t>
            </a:r>
          </a:p>
          <a:p>
            <a:pPr algn="just">
              <a:lnSpc>
                <a:spcPct val="20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Vnímanie času a časovej postupnosti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ýsledok vyh&amp;lcaron;adávania obrázkov pre dopyt pohyb deti"/>
          <p:cNvPicPr>
            <a:picLocks noChangeAspect="1" noChangeArrowheads="1"/>
          </p:cNvPicPr>
          <p:nvPr/>
        </p:nvPicPr>
        <p:blipFill>
          <a:blip r:embed="rId2" cstate="print"/>
          <a:srcRect r="16216"/>
          <a:stretch>
            <a:fillRect/>
          </a:stretch>
        </p:blipFill>
        <p:spPr bwMode="auto">
          <a:xfrm>
            <a:off x="3886200" y="1752600"/>
            <a:ext cx="3352800" cy="2662484"/>
          </a:xfrm>
          <a:prstGeom prst="rect">
            <a:avLst/>
          </a:prstGeom>
          <a:noFill/>
        </p:spPr>
      </p:pic>
      <p:sp>
        <p:nvSpPr>
          <p:cNvPr id="3" name="Obdĺžnik 2"/>
          <p:cNvSpPr/>
          <p:nvPr/>
        </p:nvSpPr>
        <p:spPr>
          <a:xfrm>
            <a:off x="457200" y="685800"/>
            <a:ext cx="5720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orte" pitchFamily="66" charset="0"/>
              </a:rPr>
              <a:t>Kognitívna zrelosť</a:t>
            </a:r>
          </a:p>
        </p:txBody>
      </p:sp>
      <p:sp>
        <p:nvSpPr>
          <p:cNvPr id="3076" name="AutoShape 4" descr="Výsledok vyh&amp;lcaron;adávania obrázkov pre dopyt pohyb det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8" name="Picture 6" descr="Výsledok vyh&amp;lcaron;adávania obrázkov pre dopyt pohyb det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05249"/>
            <a:ext cx="2857500" cy="2952751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304800" y="16764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Motorika (hrubá, jemná), </a:t>
            </a:r>
            <a:r>
              <a:rPr lang="sk-SK" sz="2000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senzomotorika</a:t>
            </a:r>
            <a:endParaRPr lang="sk-SK" sz="20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</a:t>
            </a:r>
            <a:r>
              <a:rPr lang="sk-SK" sz="2000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Grafomotorika</a:t>
            </a: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Reč 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Pamäť a pozornosť</a:t>
            </a:r>
          </a:p>
        </p:txBody>
      </p:sp>
      <p:pic>
        <p:nvPicPr>
          <p:cNvPr id="19460" name="Picture 4" descr="Výsledok vyhľadávania obrázkov pre dopyt dieta a rozpravk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4572000"/>
            <a:ext cx="2533650" cy="1996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066800"/>
            <a:ext cx="2143125" cy="2143125"/>
          </a:xfrm>
          <a:prstGeom prst="rect">
            <a:avLst/>
          </a:prstGeom>
          <a:noFill/>
        </p:spPr>
      </p:pic>
      <p:sp>
        <p:nvSpPr>
          <p:cNvPr id="2" name="Obdĺžnik 1"/>
          <p:cNvSpPr/>
          <p:nvPr/>
        </p:nvSpPr>
        <p:spPr>
          <a:xfrm>
            <a:off x="228600" y="533400"/>
            <a:ext cx="6489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orte" pitchFamily="66" charset="0"/>
              </a:rPr>
              <a:t>Emocionálna zrelosť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838200" y="1752600"/>
            <a:ext cx="426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Motivácia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Vytrvalosť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Odpútanie sa od rodičov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Zvládanie </a:t>
            </a:r>
            <a:r>
              <a:rPr lang="sk-SK" sz="2000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afektivity</a:t>
            </a:r>
            <a:endParaRPr lang="sk-SK" sz="20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Book Antiqua" pitchFamily="18" charset="0"/>
            </a:endParaRPr>
          </a:p>
        </p:txBody>
      </p:sp>
      <p:pic>
        <p:nvPicPr>
          <p:cNvPr id="2050" name="Picture 2" descr="Výsledok vyh&amp;lcaron;adávania obrázkov pre dopyt telesna zrelo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733800"/>
            <a:ext cx="422156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Výsledok vyh&amp;lcaron;adávania obrázkov pre dopyt deti skol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000500"/>
            <a:ext cx="2771775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609600" y="685800"/>
            <a:ext cx="5153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orte" pitchFamily="66" charset="0"/>
              </a:rPr>
              <a:t>Sociálna zrelosť</a:t>
            </a:r>
          </a:p>
        </p:txBody>
      </p:sp>
      <p:pic>
        <p:nvPicPr>
          <p:cNvPr id="1026" name="Picture 2" descr="Výsledok vyh&amp;lcaron;adávania obrázkov pre dopyt die&amp;tcaron;a 6 roc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905000"/>
            <a:ext cx="4381500" cy="2876551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381000" y="2590800"/>
            <a:ext cx="2514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schopnosť nadväzovať vzťahy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sk-SK" sz="20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Book Antiqua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byť súčasťou    kolektívu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7010400" y="3505200"/>
            <a:ext cx="228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rozlíšenie a rešpektovanie autorít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sk-SK" sz="20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Book Antiqua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prijímanie pravidiel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657600" y="25146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latin typeface="Book Antiqua" pitchFamily="18" charset="0"/>
              </a:rPr>
              <a:t> s</a:t>
            </a: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amostatnosť a koncentrácia</a:t>
            </a:r>
          </a:p>
          <a:p>
            <a:pPr>
              <a:lnSpc>
                <a:spcPct val="150000"/>
              </a:lnSpc>
            </a:pPr>
            <a:endParaRPr lang="sk-SK" sz="2000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- samoobslužné činnosti</a:t>
            </a:r>
          </a:p>
        </p:txBody>
      </p:sp>
      <p:sp>
        <p:nvSpPr>
          <p:cNvPr id="3" name="Obdĺžnik 2"/>
          <p:cNvSpPr/>
          <p:nvPr/>
        </p:nvSpPr>
        <p:spPr>
          <a:xfrm>
            <a:off x="609600" y="685800"/>
            <a:ext cx="5153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orte" pitchFamily="66" charset="0"/>
              </a:rPr>
              <a:t>Sociálna zrelosť</a:t>
            </a:r>
          </a:p>
        </p:txBody>
      </p:sp>
      <p:pic>
        <p:nvPicPr>
          <p:cNvPr id="4" name="Picture 4" descr="Súvisiaci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657600"/>
            <a:ext cx="1905000" cy="2703872"/>
          </a:xfrm>
          <a:prstGeom prst="rect">
            <a:avLst/>
          </a:prstGeom>
          <a:noFill/>
        </p:spPr>
      </p:pic>
      <p:pic>
        <p:nvPicPr>
          <p:cNvPr id="20482" name="Picture 2" descr="Výsledok vyh&amp;lcaron;adávania obrázkov pre dopyt die&amp;tcaron;a 6 roc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05000"/>
            <a:ext cx="3333750" cy="2390775"/>
          </a:xfrm>
          <a:prstGeom prst="rect">
            <a:avLst/>
          </a:prstGeom>
          <a:noFill/>
        </p:spPr>
      </p:pic>
      <p:sp>
        <p:nvSpPr>
          <p:cNvPr id="20484" name="AutoShape 4" descr="Výsledok vyhľadávania obrázkov pre dopyt fami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60375" y="4800600"/>
            <a:ext cx="6245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nadviazanie kontaktu s inou osobou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poznať svoje meno, adresu, základné údaje o rodine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sk-SK" sz="20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diferencia a pomenovanie farieb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67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Výsledok vyhľadávania obrázkov pre dopyt fami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08" name="AutoShape 4" descr="Výsledok vyhľadávania obrázkov pre dopyt fami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10" name="AutoShape 6" descr="Výsledok vyhľadávania obrázkov pre dopyt famil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936213" y="0"/>
            <a:ext cx="2634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orte" pitchFamily="66" charset="0"/>
              </a:rPr>
              <a:t>Úspech...</a:t>
            </a:r>
          </a:p>
        </p:txBody>
      </p:sp>
      <p:sp>
        <p:nvSpPr>
          <p:cNvPr id="7" name="Obdĺžnik 6"/>
          <p:cNvSpPr/>
          <p:nvPr/>
        </p:nvSpPr>
        <p:spPr>
          <a:xfrm>
            <a:off x="4618402" y="6088559"/>
            <a:ext cx="45255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ook Antiqua" pitchFamily="18" charset="0"/>
              </a:rPr>
              <a:t>...z</a:t>
            </a:r>
            <a:r>
              <a:rPr lang="sk-SK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Book Antiqua" pitchFamily="18" charset="0"/>
              </a:rPr>
              <a:t>ačína v rodine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1905000" y="2133600"/>
            <a:ext cx="5334000" cy="3970318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sk-SK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Rodina je oboje, ako základnou jednotkou spoločnosti, tak koreňom kultúry.  </a:t>
            </a:r>
          </a:p>
          <a:p>
            <a:pPr algn="ctr">
              <a:lnSpc>
                <a:spcPct val="200000"/>
              </a:lnSpc>
            </a:pPr>
            <a:r>
              <a:rPr lang="sk-SK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Je to neutíchajúci zdroj podpory, obhajoby, uistenia a emocionálneho dobitia, ktoré dodáva dieťaťu silu, aby sa sebavedome odvážilo do väčšieho sveta a stalo sa všetkým, čím môže byť.</a:t>
            </a:r>
          </a:p>
          <a:p>
            <a:pPr algn="r">
              <a:lnSpc>
                <a:spcPct val="200000"/>
              </a:lnSpc>
            </a:pPr>
            <a:r>
              <a:rPr lang="sk-SK" dirty="0" err="1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Book Antiqua" pitchFamily="18" charset="0"/>
              </a:rPr>
              <a:t>Mariance</a:t>
            </a:r>
            <a:r>
              <a:rPr lang="sk-SK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Book Antiqua" pitchFamily="18" charset="0"/>
              </a:rPr>
              <a:t> </a:t>
            </a:r>
            <a:r>
              <a:rPr lang="sk-SK" dirty="0" err="1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Book Antiqua" pitchFamily="18" charset="0"/>
              </a:rPr>
              <a:t>NeiFert</a:t>
            </a:r>
            <a:endParaRPr lang="sk-SK" dirty="0">
              <a:effectLst>
                <a:glow rad="139700">
                  <a:schemeClr val="bg1">
                    <a:alpha val="40000"/>
                  </a:schemeClr>
                </a:glow>
              </a:effectLst>
              <a:latin typeface="Book Antiqu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204</Words>
  <Application>Microsoft Office PowerPoint</Application>
  <PresentationFormat>Prezentácia na obrazovke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Forte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Michelle</dc:creator>
  <cp:lastModifiedBy>Gabriela</cp:lastModifiedBy>
  <cp:revision>29</cp:revision>
  <dcterms:created xsi:type="dcterms:W3CDTF">2017-03-23T07:24:51Z</dcterms:created>
  <dcterms:modified xsi:type="dcterms:W3CDTF">2018-02-12T19:05:13Z</dcterms:modified>
</cp:coreProperties>
</file>