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5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23. 11. 2023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23. 11. 2023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23. 11. 2023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23. 11. 2023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sk/url?sa=i&amp;rct=j&amp;q=&amp;esrc=s&amp;source=images&amp;cd=&amp;cad=rja&amp;uact=8&amp;ved=0ahUKEwiyuozcwY7YAhXLblAKHeFlDAkQjRwIBw&amp;url=https://akela.mendelu.cz/~xjakubc5/Projekt%20na%20informatiku%20Trnava.html&amp;psig=AOvVaw16_MxWK3x1l77s_HmklsVZ&amp;ust=1513513072961637" TargetMode="External"/><Relationship Id="rId13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3.jpeg"/><Relationship Id="rId12" Type="http://schemas.openxmlformats.org/officeDocument/2006/relationships/hyperlink" Target="http://www.google.sk/url?sa=i&amp;rct=j&amp;q=&amp;esrc=s&amp;source=images&amp;cd=&amp;cad=rja&amp;uact=8&amp;ved=0ahUKEwjdh5WFwo7YAhWPJ1AKHaPaCWsQjRwIBw&amp;url=http://www.trnava.estranky.sk/clanky/Historia.html&amp;psig=AOvVaw16_MxWK3x1l77s_HmklsVZ&amp;ust=1513513072961637" TargetMode="External"/><Relationship Id="rId2" Type="http://schemas.openxmlformats.org/officeDocument/2006/relationships/hyperlink" Target="http://www.google.sk/url?sa=i&amp;rct=j&amp;q=&amp;esrc=s&amp;source=images&amp;cd=&amp;cad=rja&amp;uact=8&amp;ved=0ahUKEwjzk8fbwI7YAhUOZVAKHQMHCnEQjRwIBw&amp;url=http://www.magistra-historia.sk/ondrej-ii-a-jeho-zlata-bula/&amp;psig=AOvVaw3alLwrlSNzEad1geVOgWlE&amp;ust=151351280242379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google.sk/url?sa=i&amp;rct=j&amp;q=&amp;esrc=s&amp;source=images&amp;cd=&amp;cad=rja&amp;uact=8&amp;ved=0ahUKEwjV3r7DwY7YAhWOL1AKHap_D2YQjRwIBw&amp;url=http://www.arte.estranky.sk/fotoalbum/3.-mince--uhorsko/1235-belo-iv.html&amp;psig=AOvVaw0eO7cqWNcidTzWJvUBWTiU&amp;ust=1513512967076534" TargetMode="External"/><Relationship Id="rId11" Type="http://schemas.openxmlformats.org/officeDocument/2006/relationships/image" Target="../media/image5.jpeg"/><Relationship Id="rId5" Type="http://schemas.openxmlformats.org/officeDocument/2006/relationships/image" Target="../media/image2.jpeg"/><Relationship Id="rId10" Type="http://schemas.openxmlformats.org/officeDocument/2006/relationships/hyperlink" Target="http://www.google.sk/url?sa=i&amp;rct=j&amp;q=&amp;esrc=s&amp;source=images&amp;cd=&amp;cad=rja&amp;uact=8&amp;ved=0ahUKEwiWifPqwY7YAhVFLFAKHSCkDfEQjRwIBw&amp;url=http://www.trnava.estranky.sk/clanky/Historia.html&amp;psig=AOvVaw16_MxWK3x1l77s_HmklsVZ&amp;ust=1513513072961637" TargetMode="External"/><Relationship Id="rId4" Type="http://schemas.openxmlformats.org/officeDocument/2006/relationships/hyperlink" Target="https://www.google.sk/url?sa=i&amp;rct=j&amp;q=&amp;esrc=s&amp;source=images&amp;cd=&amp;cad=rja&amp;uact=8&amp;ved=0ahUKEwjH2vKqwY7YAhVKPFAKHRW9Dw0QjRwIBw&amp;url=https://www.bystricoviny.sk/spravy/kralovske-mesto-by-malo-mat-sochu-zakladatela-bela-iv-z-verejnej-zbierky/&amp;psig=AOvVaw0eO7cqWNcidTzWJvUBWTiU&amp;ust=1513512967076534" TargetMode="External"/><Relationship Id="rId9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sk/url?sa=i&amp;rct=j&amp;q=&amp;esrc=s&amp;source=images&amp;cd=&amp;cad=rja&amp;uact=8&amp;ved=0ahUKEwit7aTxuo7YAhVOIlAKHXZUBrwQjRwIBw&amp;url=http://www.magistra-historia.sk/ondrej-ii-a-jeho-zlata-bula/&amp;psig=AOvVaw2OX5-Ai9rjIXVSz1SbLu4E&amp;ust=151351122020743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google.sk/url?sa=i&amp;rct=j&amp;q=&amp;esrc=s&amp;source=images&amp;cd=&amp;cad=rja&amp;uact=8&amp;ved=0ahUKEwjS-q60vo7YAhXMZFAKHZn-CZwQjRwIBw&amp;url=https://www.youtube.com/watch?v=DwMyGEilB_4&amp;psig=AOvVaw29jEhK8OnCIAjG0evfvofO&amp;ust=151351210740008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google.sk/url?sa=i&amp;rct=j&amp;q=&amp;esrc=s&amp;source=images&amp;cd=&amp;cad=rja&amp;uact=8&amp;ved=0ahUKEwjAsqSuv47YAhVKYlAKHZUuCeQQjRwIBw&amp;url=http://encyklopedia.sme.sk/c/2422822/belo-iv.html&amp;psig=AOvVaw0F0m0w90mpIyjCok8h7ru1&amp;ust=151351242188781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hyperlink" Target="http://www.google.sk/url?sa=i&amp;rct=j&amp;q=&amp;esrc=s&amp;source=images&amp;cd=&amp;cad=rja&amp;uact=8&amp;ved=0ahUKEwi-yvzCv47YAhVFZ1AKHY5aDHEQjRwIBw&amp;url=http://www.trnavskyhlas.sk/c/19095-listinu-krala-bela-iv-vytiahli-z-trezoru.htm&amp;psig=AOvVaw20iYrTH2iJUK9iPOHr_B4I&amp;ust=151351247796797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2819399"/>
          </a:xfrm>
        </p:spPr>
        <p:txBody>
          <a:bodyPr/>
          <a:lstStyle/>
          <a:p>
            <a:r>
              <a:rPr lang="sk-SK" b="1" dirty="0" smtClean="0">
                <a:solidFill>
                  <a:srgbClr val="00B050"/>
                </a:solidFill>
              </a:rPr>
              <a:t>Ústupčivý panovník </a:t>
            </a:r>
            <a:endParaRPr lang="sk-SK" b="1" dirty="0">
              <a:solidFill>
                <a:srgbClr val="00B05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505200" y="5943600"/>
            <a:ext cx="2895600" cy="609600"/>
          </a:xfrm>
        </p:spPr>
        <p:txBody>
          <a:bodyPr>
            <a:normAutofit/>
          </a:bodyPr>
          <a:lstStyle/>
          <a:p>
            <a:endParaRPr lang="sk-SK" dirty="0"/>
          </a:p>
        </p:txBody>
      </p:sp>
      <p:pic>
        <p:nvPicPr>
          <p:cNvPr id="2050" name="Picture 2" descr="Výsledok vyhľadávania obrázkov pre dopyt ondrej ii zlata bula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3276600"/>
            <a:ext cx="2505075" cy="3381375"/>
          </a:xfrm>
          <a:prstGeom prst="rect">
            <a:avLst/>
          </a:prstGeom>
          <a:noFill/>
        </p:spPr>
      </p:pic>
      <p:pic>
        <p:nvPicPr>
          <p:cNvPr id="2052" name="Picture 4" descr="Výsledok vyhľadávania obrázkov pre dopyt belo iv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114675"/>
            <a:ext cx="3343275" cy="3743325"/>
          </a:xfrm>
          <a:prstGeom prst="rect">
            <a:avLst/>
          </a:prstGeom>
          <a:noFill/>
        </p:spPr>
      </p:pic>
      <p:pic>
        <p:nvPicPr>
          <p:cNvPr id="2054" name="Picture 6" descr="Výsledok vyhľadávania obrázkov pre dopyt belo iv">
            <a:hlinkClick r:id="rId6"/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30900" y="0"/>
            <a:ext cx="3213100" cy="2305050"/>
          </a:xfrm>
          <a:prstGeom prst="rect">
            <a:avLst/>
          </a:prstGeom>
          <a:noFill/>
        </p:spPr>
      </p:pic>
      <p:pic>
        <p:nvPicPr>
          <p:cNvPr id="2056" name="Picture 8" descr="Výsledok vyhľadávania obrázkov pre dopyt belo iv trnava">
            <a:hlinkClick r:id="rId8"/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0" y="1"/>
            <a:ext cx="2070391" cy="2895600"/>
          </a:xfrm>
          <a:prstGeom prst="rect">
            <a:avLst/>
          </a:prstGeom>
          <a:noFill/>
        </p:spPr>
      </p:pic>
      <p:pic>
        <p:nvPicPr>
          <p:cNvPr id="2058" name="Picture 10" descr="Výsledok vyhľadávania obrázkov pre dopyt belo iv trnava">
            <a:hlinkClick r:id="rId10"/>
          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200400" y="3505200"/>
            <a:ext cx="2857500" cy="2000251"/>
          </a:xfrm>
          <a:prstGeom prst="rect">
            <a:avLst/>
          </a:prstGeom>
          <a:noFill/>
        </p:spPr>
      </p:pic>
      <p:pic>
        <p:nvPicPr>
          <p:cNvPr id="2060" name="Picture 12" descr="Výsledok vyhľadávania obrázkov pre dopyt belo iv trnava">
            <a:hlinkClick r:id="rId12"/>
          </p:cNvPr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590800" y="228600"/>
            <a:ext cx="2857500" cy="1914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sk-SK" dirty="0" smtClean="0"/>
              <a:t>13 st. – Uhorsko – vnútorná kríza = na tróne sa vystriedalo viacero slabých panovníkov, oslabenie kráľovskej moci, posilnenie moci šľachty</a:t>
            </a:r>
          </a:p>
          <a:p>
            <a:r>
              <a:rPr lang="sk-SK" b="1" dirty="0" smtClean="0">
                <a:solidFill>
                  <a:srgbClr val="00B050"/>
                </a:solidFill>
              </a:rPr>
              <a:t>vláda Ondreja II</a:t>
            </a:r>
            <a:r>
              <a:rPr lang="sk-SK" dirty="0" smtClean="0"/>
              <a:t>.  - nedostatok financií, vojenské výpravy, prenájom </a:t>
            </a:r>
          </a:p>
          <a:p>
            <a:pPr>
              <a:buNone/>
            </a:pPr>
            <a:r>
              <a:rPr lang="sk-SK" dirty="0" smtClean="0"/>
              <a:t>    kráľovských majetkov </a:t>
            </a:r>
          </a:p>
          <a:p>
            <a:r>
              <a:rPr lang="sk-SK" dirty="0" smtClean="0"/>
              <a:t>zlá vláda viedla k nespokojnosti</a:t>
            </a:r>
          </a:p>
          <a:p>
            <a:pPr>
              <a:buNone/>
            </a:pPr>
            <a:r>
              <a:rPr lang="sk-SK" dirty="0" smtClean="0"/>
              <a:t>    šľachty – mohli prísť o</a:t>
            </a:r>
          </a:p>
          <a:p>
            <a:pPr>
              <a:buNone/>
            </a:pPr>
            <a:r>
              <a:rPr lang="sk-SK" dirty="0" smtClean="0"/>
              <a:t>    výsady</a:t>
            </a:r>
            <a:endParaRPr lang="sk-SK" dirty="0"/>
          </a:p>
        </p:txBody>
      </p:sp>
      <p:pic>
        <p:nvPicPr>
          <p:cNvPr id="1026" name="Picture 2" descr="Výsledok vyhľadávania obrázkov pre dopyt Ondrej II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3124200"/>
            <a:ext cx="2590800" cy="34970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sk-SK" dirty="0" smtClean="0"/>
              <a:t>šľachta v r.</a:t>
            </a:r>
            <a:r>
              <a:rPr lang="sk-SK" b="1" dirty="0" smtClean="0">
                <a:solidFill>
                  <a:srgbClr val="FFC000"/>
                </a:solidFill>
              </a:rPr>
              <a:t>1222</a:t>
            </a:r>
            <a:r>
              <a:rPr lang="sk-SK" dirty="0" smtClean="0"/>
              <a:t> prinútila Ondreja II. podpísať </a:t>
            </a:r>
            <a:r>
              <a:rPr lang="sk-SK" b="1" dirty="0" smtClean="0">
                <a:solidFill>
                  <a:srgbClr val="FFC000"/>
                </a:solidFill>
              </a:rPr>
              <a:t>Zlatú bulu </a:t>
            </a:r>
            <a:r>
              <a:rPr lang="sk-SK" dirty="0" smtClean="0"/>
              <a:t>= listinu , ktorá šľachte zaručovala dedičnosť majetkov , posilnenie jej právomocí a prísľub nerozdávať cudzincom majetky. Šľachta mohla vystúpiť proti kráľovi.</a:t>
            </a:r>
          </a:p>
          <a:p>
            <a:r>
              <a:rPr lang="sk-SK" b="1" dirty="0" smtClean="0">
                <a:solidFill>
                  <a:srgbClr val="00B050"/>
                </a:solidFill>
              </a:rPr>
              <a:t>Bula</a:t>
            </a:r>
            <a:r>
              <a:rPr lang="sk-SK" dirty="0" smtClean="0"/>
              <a:t> = listina s kovovou pečaťou (bulou)</a:t>
            </a:r>
          </a:p>
          <a:p>
            <a:r>
              <a:rPr lang="sk-SK" dirty="0" smtClean="0"/>
              <a:t>kráľ záväzky neplnil</a:t>
            </a:r>
            <a:endParaRPr lang="sk-SK" dirty="0"/>
          </a:p>
        </p:txBody>
      </p:sp>
      <p:pic>
        <p:nvPicPr>
          <p:cNvPr id="15362" name="Picture 2" descr="Súvisiaci obrázok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94200" y="3581400"/>
            <a:ext cx="4368799" cy="3276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sk-SK" dirty="0" smtClean="0"/>
              <a:t>Syn Ondreja II. – </a:t>
            </a:r>
            <a:r>
              <a:rPr lang="sk-SK" b="1" dirty="0" smtClean="0">
                <a:solidFill>
                  <a:srgbClr val="00B050"/>
                </a:solidFill>
              </a:rPr>
              <a:t>Belo IV. </a:t>
            </a:r>
            <a:r>
              <a:rPr lang="sk-SK" dirty="0" smtClean="0"/>
              <a:t>sa snažil posilniť štát, podporoval </a:t>
            </a:r>
            <a:r>
              <a:rPr lang="sk-SK" b="1" dirty="0" smtClean="0">
                <a:solidFill>
                  <a:srgbClr val="00B050"/>
                </a:solidFill>
              </a:rPr>
              <a:t>rozvoj kráľovských miest s mestskými výsadami</a:t>
            </a:r>
            <a:r>
              <a:rPr lang="sk-SK" dirty="0" smtClean="0"/>
              <a:t> ( privilégiami). </a:t>
            </a:r>
          </a:p>
          <a:p>
            <a:r>
              <a:rPr lang="sk-SK" dirty="0" smtClean="0"/>
              <a:t>udelil</a:t>
            </a:r>
            <a:r>
              <a:rPr lang="sk-SK" b="1" dirty="0" smtClean="0">
                <a:solidFill>
                  <a:srgbClr val="00B050"/>
                </a:solidFill>
              </a:rPr>
              <a:t> mestské privilégiá  Trnave</a:t>
            </a:r>
            <a:endParaRPr lang="sk-SK" dirty="0"/>
          </a:p>
        </p:txBody>
      </p:sp>
      <p:pic>
        <p:nvPicPr>
          <p:cNvPr id="16386" name="Picture 2" descr="Výsledok vyhľadávania obrázkov pre dopyt Belo IV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200400"/>
            <a:ext cx="2590800" cy="3286316"/>
          </a:xfrm>
          <a:prstGeom prst="rect">
            <a:avLst/>
          </a:prstGeom>
          <a:noFill/>
        </p:spPr>
      </p:pic>
      <p:pic>
        <p:nvPicPr>
          <p:cNvPr id="16388" name="Picture 4" descr="Výsledok vyhľadávania obrázkov pre dopyt belo iv trnava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33800" y="3124200"/>
            <a:ext cx="5132725" cy="3218510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4572000" y="64008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Listina uhorského kráľa Bela IV. (1238</a:t>
            </a:r>
            <a:r>
              <a:rPr lang="sk-SK" dirty="0" smtClean="0"/>
              <a:t>) </a:t>
            </a:r>
            <a:endParaRPr lang="sk-S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83</Words>
  <Application>Microsoft Office PowerPoint</Application>
  <PresentationFormat>Prezentácia na obrazovke (4:3)</PresentationFormat>
  <Paragraphs>13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7" baseType="lpstr">
      <vt:lpstr>Arial</vt:lpstr>
      <vt:lpstr>Calibri</vt:lpstr>
      <vt:lpstr>Motív Office</vt:lpstr>
      <vt:lpstr>Ústupčivý panovník 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Ústupčivý panovník</dc:title>
  <dc:creator>Zuzka</dc:creator>
  <cp:lastModifiedBy>Radúz</cp:lastModifiedBy>
  <cp:revision>2</cp:revision>
  <dcterms:created xsi:type="dcterms:W3CDTF">2017-12-16T11:26:40Z</dcterms:created>
  <dcterms:modified xsi:type="dcterms:W3CDTF">2023-11-23T19:45:58Z</dcterms:modified>
</cp:coreProperties>
</file>