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1" r:id="rId2"/>
    <p:sldId id="258" r:id="rId3"/>
    <p:sldId id="263" r:id="rId4"/>
    <p:sldId id="259" r:id="rId5"/>
    <p:sldId id="264" r:id="rId6"/>
    <p:sldId id="265" r:id="rId7"/>
    <p:sldId id="266" r:id="rId8"/>
    <p:sldId id="262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00"/>
    <a:srgbClr val="FF99FF"/>
    <a:srgbClr val="FFFFCC"/>
    <a:srgbClr val="CCFFFF"/>
    <a:srgbClr val="99FFCC"/>
    <a:srgbClr val="FF0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59" autoAdjust="0"/>
    <p:restoredTop sz="94660"/>
  </p:normalViewPr>
  <p:slideViewPr>
    <p:cSldViewPr>
      <p:cViewPr varScale="1">
        <p:scale>
          <a:sx n="68" d="100"/>
          <a:sy n="68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C649F-BD51-49EF-86C2-CA082EAF774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D89BF-3F99-45C0-A69F-C0B52F5022E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5D4AE-E647-4806-ACC9-D55F71F9A35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AC3BA-42BE-4395-8578-5FA3A0615F6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99BBD-EAC5-4EB9-9636-B50EECC6943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59887-5101-41CE-8E0E-C08BA224778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C88B9-206E-4E55-925D-4491F887198F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26D8D-74C9-4F82-8B26-0CF99FFA379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5E64E-81F2-49B3-BED2-81B0DFE6650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FC340-C2B3-4626-9A55-B2EEE9D63C0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BFF0-2507-4423-85DA-0FFC16E21DC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ED3B2A-451C-4D98-A50A-EA1A45463D82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187450" y="0"/>
            <a:ext cx="6769100" cy="6858000"/>
          </a:xfrm>
          <a:prstGeom prst="rect">
            <a:avLst/>
          </a:prstGeom>
          <a:solidFill>
            <a:srgbClr val="CCFFFF">
              <a:alpha val="78999"/>
            </a:srgbClr>
          </a:solidFill>
          <a:ln w="158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1908175" y="2420938"/>
            <a:ext cx="5257800" cy="715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2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Comic Sans MS"/>
              </a:rPr>
              <a:t>P R I R O DZ E N É   Č Í S L A</a:t>
            </a:r>
            <a:endParaRPr lang="sk-SK" sz="3200" kern="1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Comic Sans MS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979613" y="3500438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>
                <a:latin typeface="Comic Sans MS" pitchFamily="66" charset="0"/>
              </a:rPr>
              <a:t>K r i t é r i á  d e l i t e ľ n o s t i</a:t>
            </a:r>
          </a:p>
        </p:txBody>
      </p:sp>
      <p:pic>
        <p:nvPicPr>
          <p:cNvPr id="10244" name="Picture 4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476250"/>
            <a:ext cx="2016125" cy="1462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ZVONKY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sz="3200" b="1">
                <a:solidFill>
                  <a:schemeClr val="hlink"/>
                </a:solidFill>
                <a:latin typeface="Comic Sans MS" pitchFamily="66" charset="0"/>
              </a:rPr>
              <a:t>Zopakujme si:</a:t>
            </a: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400" dirty="0" err="1">
                <a:latin typeface="Comic Sans MS" pitchFamily="66" charset="0"/>
              </a:rPr>
              <a:t>Prirodzené</a:t>
            </a:r>
            <a:r>
              <a:rPr lang="cs-CZ" sz="2400" dirty="0">
                <a:latin typeface="Comic Sans MS" pitchFamily="66" charset="0"/>
              </a:rPr>
              <a:t> čísla...1,2,3,4,5,6,7,8,9,10,11....</a:t>
            </a:r>
          </a:p>
          <a:p>
            <a:endParaRPr lang="cs-CZ" sz="2400" dirty="0">
              <a:latin typeface="Comic Sans MS" pitchFamily="66" charset="0"/>
            </a:endParaRPr>
          </a:p>
          <a:p>
            <a:r>
              <a:rPr lang="cs-CZ" sz="2400" dirty="0">
                <a:latin typeface="Comic Sans MS" pitchFamily="66" charset="0"/>
              </a:rPr>
              <a:t>Pozor    </a:t>
            </a:r>
            <a:r>
              <a:rPr lang="cs-CZ" sz="2400" dirty="0">
                <a:solidFill>
                  <a:srgbClr val="FF0000"/>
                </a:solidFill>
                <a:latin typeface="Comic Sans MS" pitchFamily="66" charset="0"/>
              </a:rPr>
              <a:t>! 0 </a:t>
            </a:r>
            <a:r>
              <a:rPr lang="cs-CZ" sz="2400" dirty="0" err="1">
                <a:solidFill>
                  <a:srgbClr val="FF0000"/>
                </a:solidFill>
                <a:latin typeface="Comic Sans MS" pitchFamily="66" charset="0"/>
              </a:rPr>
              <a:t>nie</a:t>
            </a:r>
            <a:r>
              <a:rPr lang="cs-CZ" sz="2400" dirty="0">
                <a:solidFill>
                  <a:srgbClr val="FF0000"/>
                </a:solidFill>
                <a:latin typeface="Comic Sans MS" pitchFamily="66" charset="0"/>
              </a:rPr>
              <a:t> je </a:t>
            </a:r>
            <a:r>
              <a:rPr lang="cs-CZ" sz="2400" dirty="0" err="1">
                <a:solidFill>
                  <a:srgbClr val="FF0000"/>
                </a:solidFill>
                <a:latin typeface="Comic Sans MS" pitchFamily="66" charset="0"/>
              </a:rPr>
              <a:t>prirodzené</a:t>
            </a:r>
            <a:r>
              <a:rPr lang="cs-CZ" sz="2400" dirty="0">
                <a:solidFill>
                  <a:srgbClr val="FF0000"/>
                </a:solidFill>
                <a:latin typeface="Comic Sans MS" pitchFamily="66" charset="0"/>
              </a:rPr>
              <a:t> číslo!</a:t>
            </a:r>
            <a:endParaRPr lang="cs-CZ" sz="2400" dirty="0">
              <a:latin typeface="Comic Sans MS" pitchFamily="66" charset="0"/>
            </a:endParaRPr>
          </a:p>
          <a:p>
            <a:endParaRPr lang="cs-CZ" sz="2400" dirty="0">
              <a:latin typeface="Comic Sans MS" pitchFamily="66" charset="0"/>
            </a:endParaRPr>
          </a:p>
          <a:p>
            <a:r>
              <a:rPr lang="cs-CZ" sz="2400" dirty="0" err="1">
                <a:latin typeface="Comic Sans MS" pitchFamily="66" charset="0"/>
              </a:rPr>
              <a:t>Deliteľ</a:t>
            </a:r>
            <a:r>
              <a:rPr lang="cs-CZ" sz="2400" dirty="0">
                <a:latin typeface="Comic Sans MS" pitchFamily="66" charset="0"/>
              </a:rPr>
              <a:t> </a:t>
            </a:r>
            <a:r>
              <a:rPr lang="cs-CZ" sz="2400" dirty="0" err="1">
                <a:latin typeface="Comic Sans MS" pitchFamily="66" charset="0"/>
              </a:rPr>
              <a:t>prirodzeného</a:t>
            </a:r>
            <a:r>
              <a:rPr lang="cs-CZ" sz="2400" dirty="0">
                <a:latin typeface="Comic Sans MS" pitchFamily="66" charset="0"/>
              </a:rPr>
              <a:t> čísla: </a:t>
            </a:r>
            <a:r>
              <a:rPr lang="cs-CZ" sz="2400" dirty="0" err="1">
                <a:latin typeface="Comic Sans MS" pitchFamily="66" charset="0"/>
              </a:rPr>
              <a:t>prirodzené</a:t>
            </a:r>
            <a:r>
              <a:rPr lang="cs-CZ" sz="2400" dirty="0">
                <a:latin typeface="Comic Sans MS" pitchFamily="66" charset="0"/>
              </a:rPr>
              <a:t> číslo, </a:t>
            </a:r>
            <a:r>
              <a:rPr lang="cs-CZ" sz="2400" dirty="0" err="1">
                <a:latin typeface="Comic Sans MS" pitchFamily="66" charset="0"/>
              </a:rPr>
              <a:t>ktoré</a:t>
            </a:r>
            <a:r>
              <a:rPr lang="cs-CZ" sz="2400" dirty="0">
                <a:latin typeface="Comic Sans MS" pitchFamily="66" charset="0"/>
              </a:rPr>
              <a:t> dané číslo </a:t>
            </a:r>
            <a:r>
              <a:rPr lang="cs-CZ" sz="2400" dirty="0" err="1">
                <a:latin typeface="Comic Sans MS" pitchFamily="66" charset="0"/>
              </a:rPr>
              <a:t>vydelí</a:t>
            </a:r>
            <a:r>
              <a:rPr lang="cs-CZ" sz="2400" dirty="0">
                <a:latin typeface="Comic Sans MS" pitchFamily="66" charset="0"/>
              </a:rPr>
              <a:t> bez </a:t>
            </a:r>
            <a:r>
              <a:rPr lang="cs-CZ" sz="2400" dirty="0" err="1">
                <a:latin typeface="Comic Sans MS" pitchFamily="66" charset="0"/>
              </a:rPr>
              <a:t>zvyšku</a:t>
            </a:r>
            <a:endParaRPr lang="cs-CZ" sz="2400" dirty="0">
              <a:latin typeface="Comic Sans MS" pitchFamily="66" charset="0"/>
            </a:endParaRPr>
          </a:p>
          <a:p>
            <a:endParaRPr lang="cs-CZ" sz="2400" dirty="0">
              <a:latin typeface="Comic Sans MS" pitchFamily="66" charset="0"/>
            </a:endParaRPr>
          </a:p>
          <a:p>
            <a:r>
              <a:rPr lang="cs-CZ" sz="2400" dirty="0">
                <a:latin typeface="Comic Sans MS" pitchFamily="66" charset="0"/>
              </a:rPr>
              <a:t>Aby </a:t>
            </a:r>
            <a:r>
              <a:rPr lang="cs-CZ" sz="2400" dirty="0" err="1">
                <a:latin typeface="Comic Sans MS" pitchFamily="66" charset="0"/>
              </a:rPr>
              <a:t>sme</a:t>
            </a:r>
            <a:r>
              <a:rPr lang="cs-CZ" sz="2400" dirty="0">
                <a:latin typeface="Comic Sans MS" pitchFamily="66" charset="0"/>
              </a:rPr>
              <a:t> </a:t>
            </a:r>
            <a:r>
              <a:rPr lang="cs-CZ" sz="2400" dirty="0" err="1">
                <a:latin typeface="Comic Sans MS" pitchFamily="66" charset="0"/>
              </a:rPr>
              <a:t>vedeli</a:t>
            </a:r>
            <a:r>
              <a:rPr lang="cs-CZ" sz="2400" dirty="0">
                <a:latin typeface="Comic Sans MS" pitchFamily="66" charset="0"/>
              </a:rPr>
              <a:t>, či dané číslo má </a:t>
            </a:r>
            <a:r>
              <a:rPr lang="cs-CZ" sz="2400" dirty="0" err="1">
                <a:latin typeface="Comic Sans MS" pitchFamily="66" charset="0"/>
              </a:rPr>
              <a:t>prirodzených</a:t>
            </a:r>
            <a:r>
              <a:rPr lang="cs-CZ" sz="2400" dirty="0">
                <a:latin typeface="Comic Sans MS" pitchFamily="66" charset="0"/>
              </a:rPr>
              <a:t> </a:t>
            </a:r>
            <a:r>
              <a:rPr lang="cs-CZ" sz="2400" dirty="0" err="1">
                <a:latin typeface="Comic Sans MS" pitchFamily="66" charset="0"/>
              </a:rPr>
              <a:t>deliteľov</a:t>
            </a:r>
            <a:r>
              <a:rPr lang="cs-CZ" sz="2400" dirty="0">
                <a:latin typeface="Comic Sans MS" pitchFamily="66" charset="0"/>
              </a:rPr>
              <a:t>, naučíme </a:t>
            </a:r>
            <a:r>
              <a:rPr lang="cs-CZ" sz="2400" dirty="0" err="1">
                <a:latin typeface="Comic Sans MS" pitchFamily="66" charset="0"/>
              </a:rPr>
              <a:t>sa</a:t>
            </a:r>
            <a:r>
              <a:rPr lang="cs-CZ" sz="2400" dirty="0">
                <a:latin typeface="Comic Sans MS" pitchFamily="66" charset="0"/>
              </a:rPr>
              <a:t> </a:t>
            </a:r>
            <a:r>
              <a:rPr lang="cs-CZ" sz="2400" dirty="0" err="1">
                <a:latin typeface="Comic Sans MS" pitchFamily="66" charset="0"/>
              </a:rPr>
              <a:t>pravidlá</a:t>
            </a:r>
            <a:r>
              <a:rPr lang="cs-CZ" sz="2400" dirty="0">
                <a:latin typeface="Comic Sans MS" pitchFamily="66" charset="0"/>
              </a:rPr>
              <a:t> - </a:t>
            </a:r>
            <a:r>
              <a:rPr lang="cs-CZ" sz="2000" dirty="0" err="1">
                <a:solidFill>
                  <a:srgbClr val="FF0000"/>
                </a:solidFill>
                <a:latin typeface="Comic Sans MS" pitchFamily="66" charset="0"/>
              </a:rPr>
              <a:t>kritériá</a:t>
            </a:r>
            <a:r>
              <a:rPr lang="cs-CZ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mic Sans MS" pitchFamily="66" charset="0"/>
              </a:rPr>
              <a:t>deliteľnosti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505200" y="381000"/>
            <a:ext cx="3581400" cy="2760663"/>
          </a:xfrm>
          <a:prstGeom prst="cloudCallout">
            <a:avLst>
              <a:gd name="adj1" fmla="val -81116"/>
              <a:gd name="adj2" fmla="val 4925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95738" y="1125538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>
                <a:latin typeface="Comic Sans MS" pitchFamily="66" charset="0"/>
              </a:rPr>
              <a:t>Mňa budete mať radi! Ja vydelím všetky prirodzené čísla. Som univerzálny deliteľ.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3850" y="4724400"/>
            <a:ext cx="8496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cs-CZ" sz="2200">
                <a:solidFill>
                  <a:schemeClr val="hlink"/>
                </a:solidFill>
                <a:latin typeface="Comic Sans MS" pitchFamily="66" charset="0"/>
              </a:rPr>
              <a:t>1  15   123  36  409  1145 2030  105 362   100000  2223356</a:t>
            </a:r>
            <a:endParaRPr lang="cs-CZ" sz="2200"/>
          </a:p>
        </p:txBody>
      </p:sp>
      <p:sp>
        <p:nvSpPr>
          <p:cNvPr id="16390" name="WordArt 6"/>
          <p:cNvSpPr>
            <a:spLocks noChangeArrowheads="1" noChangeShapeType="1" noTextEdit="1"/>
          </p:cNvSpPr>
          <p:nvPr/>
        </p:nvSpPr>
        <p:spPr bwMode="auto">
          <a:xfrm>
            <a:off x="381000" y="2743200"/>
            <a:ext cx="1600200" cy="1363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1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utoUpdateAnimBg="0"/>
      <p:bldP spid="163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505200" y="381000"/>
            <a:ext cx="3581400" cy="3429000"/>
          </a:xfrm>
          <a:prstGeom prst="cloudCallout">
            <a:avLst>
              <a:gd name="adj1" fmla="val -81116"/>
              <a:gd name="adj2" fmla="val 2990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95738" y="1125538"/>
            <a:ext cx="2590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>
                <a:latin typeface="Comic Sans MS" pitchFamily="66" charset="0"/>
              </a:rPr>
              <a:t>Ahojte! Ja som dvojka. Ja vydelím len tie čísla, ktoré sú párne a to sú tie, ktoré sa končia číslicami </a:t>
            </a:r>
            <a:r>
              <a:rPr lang="cs-CZ" sz="1800">
                <a:solidFill>
                  <a:srgbClr val="FF0000"/>
                </a:solidFill>
                <a:latin typeface="Comic Sans MS" pitchFamily="66" charset="0"/>
              </a:rPr>
              <a:t>0, 2, 4, 6, 8 !</a:t>
            </a:r>
            <a:endParaRPr lang="cs-CZ" sz="180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355725" y="4953000"/>
            <a:ext cx="640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 15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123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365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4502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8198" name="WordArt 6"/>
          <p:cNvSpPr>
            <a:spLocks noChangeArrowheads="1" noChangeShapeType="1" noTextEdit="1"/>
          </p:cNvSpPr>
          <p:nvPr/>
        </p:nvSpPr>
        <p:spPr bwMode="auto">
          <a:xfrm>
            <a:off x="381000" y="2743200"/>
            <a:ext cx="1600200" cy="1363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utoUpdateAnimBg="0"/>
      <p:bldP spid="8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2700338" y="404813"/>
            <a:ext cx="2447925" cy="2160587"/>
          </a:xfrm>
          <a:prstGeom prst="cloudCallout">
            <a:avLst>
              <a:gd name="adj1" fmla="val -74968"/>
              <a:gd name="adj2" fmla="val 18111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18438" name="WordArt 6"/>
          <p:cNvSpPr>
            <a:spLocks noChangeArrowheads="1" noChangeShapeType="1" noTextEdit="1"/>
          </p:cNvSpPr>
          <p:nvPr/>
        </p:nvSpPr>
        <p:spPr bwMode="auto">
          <a:xfrm>
            <a:off x="250825" y="1268413"/>
            <a:ext cx="1512888" cy="1076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3</a:t>
            </a:r>
          </a:p>
        </p:txBody>
      </p:sp>
      <p:sp>
        <p:nvSpPr>
          <p:cNvPr id="18439" name="WordArt 7"/>
          <p:cNvSpPr>
            <a:spLocks noChangeArrowheads="1" noChangeShapeType="1" noTextEdit="1"/>
          </p:cNvSpPr>
          <p:nvPr/>
        </p:nvSpPr>
        <p:spPr bwMode="auto">
          <a:xfrm>
            <a:off x="5219700" y="476250"/>
            <a:ext cx="1441450" cy="1147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9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987675" y="765175"/>
            <a:ext cx="1871663" cy="1368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400" b="1">
                <a:latin typeface="Comic Sans MS" pitchFamily="66" charset="0"/>
              </a:rPr>
              <a:t>Ja vydelím len tie čísla, ktorých ciferný súčet je deliteľný trojkou! Pozrite sa ešte na môjho kamaráta.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 rot="7893905">
            <a:off x="6431756" y="1316832"/>
            <a:ext cx="2160587" cy="2349500"/>
          </a:xfrm>
          <a:prstGeom prst="cloudCallout">
            <a:avLst>
              <a:gd name="adj1" fmla="val 9347"/>
              <a:gd name="adj2" fmla="val 7287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vert="eaVert"/>
          <a:lstStyle/>
          <a:p>
            <a:pPr algn="ctr"/>
            <a:endParaRPr lang="sk-SK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804025" y="1844675"/>
            <a:ext cx="1728788" cy="1155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400" b="1">
                <a:latin typeface="Comic Sans MS" pitchFamily="66" charset="0"/>
              </a:rPr>
              <a:t>Ja vydelím zas len tie čísla, ktorých ciferný súčet je deliteľný deviatkou.</a:t>
            </a:r>
            <a:r>
              <a:rPr lang="sk-SK" sz="1400">
                <a:latin typeface="Comic Sans MS" pitchFamily="66" charset="0"/>
              </a:rPr>
              <a:t> 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 rot="19800000">
            <a:off x="1331913" y="2420938"/>
            <a:ext cx="719137" cy="1063625"/>
          </a:xfrm>
          <a:prstGeom prst="downArrow">
            <a:avLst>
              <a:gd name="adj1" fmla="val 50000"/>
              <a:gd name="adj2" fmla="val 36976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39750" y="3644900"/>
            <a:ext cx="25923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latin typeface="Comic Sans MS" pitchFamily="66" charset="0"/>
              </a:rPr>
              <a:t>64 281 : 3 ???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55650" y="4221163"/>
            <a:ext cx="1944688" cy="396875"/>
          </a:xfrm>
          <a:prstGeom prst="rect">
            <a:avLst/>
          </a:prstGeom>
          <a:solidFill>
            <a:srgbClr val="FF99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Comic Sans MS" pitchFamily="66" charset="0"/>
              </a:rPr>
              <a:t>ciferný súčet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95288" y="4724400"/>
            <a:ext cx="2951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  <a:latin typeface="Comic Sans MS" pitchFamily="66" charset="0"/>
              </a:rPr>
              <a:t>6+4+2+8+1 = 21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50825" y="5445125"/>
            <a:ext cx="36734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>
                <a:latin typeface="Comic Sans MS" pitchFamily="66" charset="0"/>
              </a:rPr>
              <a:t>21 : 3 = 7, preto číslo 3 vydelí 64 281 bez  zvyšku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500563" y="2420938"/>
            <a:ext cx="1296987" cy="431800"/>
          </a:xfrm>
          <a:prstGeom prst="curvedUpArrow">
            <a:avLst>
              <a:gd name="adj1" fmla="val 60074"/>
              <a:gd name="adj2" fmla="val 120147"/>
              <a:gd name="adj3" fmla="val 33333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 rot="600000">
            <a:off x="7235825" y="3141663"/>
            <a:ext cx="719138" cy="1063625"/>
          </a:xfrm>
          <a:prstGeom prst="downArrow">
            <a:avLst>
              <a:gd name="adj1" fmla="val 50000"/>
              <a:gd name="adj2" fmla="val 36976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643438" y="3644900"/>
            <a:ext cx="25923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>
                <a:latin typeface="Comic Sans MS" pitchFamily="66" charset="0"/>
              </a:rPr>
              <a:t>64 782 : 9 ???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076825" y="4221163"/>
            <a:ext cx="1944688" cy="396875"/>
          </a:xfrm>
          <a:prstGeom prst="rect">
            <a:avLst/>
          </a:prstGeom>
          <a:solidFill>
            <a:srgbClr val="FF99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Comic Sans MS" pitchFamily="66" charset="0"/>
              </a:rPr>
              <a:t>ciferný súčet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500563" y="4724400"/>
            <a:ext cx="2951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FF0000"/>
                </a:solidFill>
                <a:latin typeface="Comic Sans MS" pitchFamily="66" charset="0"/>
              </a:rPr>
              <a:t>6+4+7+8+2 = 27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356100" y="5445125"/>
            <a:ext cx="36718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>
                <a:latin typeface="Comic Sans MS" pitchFamily="66" charset="0"/>
              </a:rPr>
              <a:t>27 : 9 = 3, preto číslo 9 vydelí 64 782 bez  zvyšku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0"/>
                            </p:stCondLst>
                            <p:childTnLst>
                              <p:par>
                                <p:cTn id="80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8" grpId="0" animBg="1"/>
      <p:bldP spid="18439" grpId="0" animBg="1"/>
      <p:bldP spid="18440" grpId="0"/>
      <p:bldP spid="18442" grpId="0" animBg="1"/>
      <p:bldP spid="18444" grpId="0"/>
      <p:bldP spid="18445" grpId="0" animBg="1"/>
      <p:bldP spid="18446" grpId="0"/>
      <p:bldP spid="18447" grpId="0" animBg="1"/>
      <p:bldP spid="18448" grpId="0"/>
      <p:bldP spid="18450" grpId="0"/>
      <p:bldP spid="18451" grpId="0" animBg="1"/>
      <p:bldP spid="18452" grpId="0" animBg="1"/>
      <p:bldP spid="18453" grpId="0"/>
      <p:bldP spid="18454" grpId="0" animBg="1"/>
      <p:bldP spid="18455" grpId="0"/>
      <p:bldP spid="184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3505200" y="381000"/>
            <a:ext cx="3581400" cy="2832100"/>
          </a:xfrm>
          <a:prstGeom prst="cloudCallout">
            <a:avLst>
              <a:gd name="adj1" fmla="val -81116"/>
              <a:gd name="adj2" fmla="val 4675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95738" y="981075"/>
            <a:ext cx="2520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>
                <a:latin typeface="Comic Sans MS" pitchFamily="66" charset="0"/>
              </a:rPr>
              <a:t>Mňa nezaujíma celé číslo. Stačí, ak jeho  posledné dvojčíslie bude deliteľné 4.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04863" y="4953000"/>
            <a:ext cx="7512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12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1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24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4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36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10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00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36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56</a:t>
            </a:r>
            <a:r>
              <a:rPr lang="cs-CZ" sz="3200">
                <a:solidFill>
                  <a:schemeClr val="hlink"/>
                </a:solidFill>
                <a:latin typeface="Comic Sans MS" pitchFamily="66" charset="0"/>
              </a:rPr>
              <a:t>    450</a:t>
            </a:r>
            <a:r>
              <a:rPr lang="cs-CZ" sz="3200">
                <a:solidFill>
                  <a:srgbClr val="FF0000"/>
                </a:solidFill>
                <a:latin typeface="Comic Sans MS" pitchFamily="66" charset="0"/>
              </a:rPr>
              <a:t>28</a:t>
            </a:r>
          </a:p>
        </p:txBody>
      </p:sp>
      <p:sp>
        <p:nvSpPr>
          <p:cNvPr id="19462" name="WordArt 6"/>
          <p:cNvSpPr>
            <a:spLocks noChangeArrowheads="1" noChangeShapeType="1" noTextEdit="1"/>
          </p:cNvSpPr>
          <p:nvPr/>
        </p:nvSpPr>
        <p:spPr bwMode="auto">
          <a:xfrm>
            <a:off x="381000" y="2743200"/>
            <a:ext cx="1600200" cy="1363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4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 autoUpdateAnimBg="0"/>
      <p:bldP spid="19460" grpId="0" autoUpdateAnimBg="0"/>
      <p:bldP spid="19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492500" y="188913"/>
            <a:ext cx="3959225" cy="1871662"/>
          </a:xfrm>
          <a:prstGeom prst="cloudCallout">
            <a:avLst>
              <a:gd name="adj1" fmla="val -70889"/>
              <a:gd name="adj2" fmla="val 6560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211638" y="620713"/>
            <a:ext cx="2520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>
                <a:latin typeface="Comic Sans MS" pitchFamily="66" charset="0"/>
              </a:rPr>
              <a:t>Ani mňa nezaujíma celé číslo. Stačí, ak jeho  posledná číslica je 0 alebo 5.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00113" y="2997200"/>
            <a:ext cx="672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2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2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34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456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10 00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456985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20486" name="WordArt 6"/>
          <p:cNvSpPr>
            <a:spLocks noChangeArrowheads="1" noChangeShapeType="1" noTextEdit="1"/>
          </p:cNvSpPr>
          <p:nvPr/>
        </p:nvSpPr>
        <p:spPr bwMode="auto">
          <a:xfrm>
            <a:off x="611188" y="1125538"/>
            <a:ext cx="1439862" cy="11477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5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284663" y="3644900"/>
            <a:ext cx="3095625" cy="1871663"/>
          </a:xfrm>
          <a:prstGeom prst="cloudCallout">
            <a:avLst>
              <a:gd name="adj1" fmla="val -98306"/>
              <a:gd name="adj2" fmla="val 8356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643438" y="4076700"/>
            <a:ext cx="2520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>
                <a:latin typeface="Comic Sans MS" pitchFamily="66" charset="0"/>
              </a:rPr>
              <a:t>A ja vydelím len tie čísla, ktoré sa končia nulou!</a:t>
            </a:r>
          </a:p>
        </p:txBody>
      </p:sp>
      <p:sp>
        <p:nvSpPr>
          <p:cNvPr id="20489" name="WordArt 9"/>
          <p:cNvSpPr>
            <a:spLocks noChangeArrowheads="1" noChangeShapeType="1" noTextEdit="1"/>
          </p:cNvSpPr>
          <p:nvPr/>
        </p:nvSpPr>
        <p:spPr bwMode="auto">
          <a:xfrm>
            <a:off x="611188" y="4221163"/>
            <a:ext cx="1511300" cy="11477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10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827088" y="5949950"/>
            <a:ext cx="71072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1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2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30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64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456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10 00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r>
              <a:rPr lang="cs-CZ" sz="2800">
                <a:solidFill>
                  <a:schemeClr val="hlink"/>
                </a:solidFill>
                <a:latin typeface="Comic Sans MS" pitchFamily="66" charset="0"/>
              </a:rPr>
              <a:t>  456985</a:t>
            </a:r>
            <a:r>
              <a:rPr lang="cs-CZ" sz="28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sk-SK" sz="28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  <p:bldP spid="20484" grpId="0" autoUpdateAnimBg="0"/>
      <p:bldP spid="20485" grpId="0"/>
      <p:bldP spid="20487" grpId="0" animBg="1" autoUpdateAnimBg="0"/>
      <p:bldP spid="20488" grpId="0" autoUpdateAnimBg="0"/>
      <p:bldP spid="204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26654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0000"/>
                </a:solidFill>
                <a:latin typeface="Comic Sans MS" pitchFamily="66" charset="0"/>
              </a:rPr>
              <a:t>P O Z O R !!!</a:t>
            </a:r>
          </a:p>
        </p:txBody>
      </p:sp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755650" y="2060575"/>
            <a:ext cx="1584325" cy="1296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2162"/>
              </a:avLst>
            </a:prstTxWarp>
          </a:bodyPr>
          <a:lstStyle/>
          <a:p>
            <a:pPr algn="ctr"/>
            <a:r>
              <a:rPr lang="sk-SK" sz="3600" b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Georgia"/>
              </a:rPr>
              <a:t>0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419475" y="2060575"/>
            <a:ext cx="4176713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Comic Sans MS" pitchFamily="66" charset="0"/>
              </a:rPr>
              <a:t>0 nie je prirodzené číslo</a:t>
            </a:r>
          </a:p>
          <a:p>
            <a:pPr>
              <a:spcBef>
                <a:spcPct val="50000"/>
              </a:spcBef>
            </a:pPr>
            <a:r>
              <a:rPr lang="sk-SK">
                <a:latin typeface="Comic Sans MS" pitchFamily="66" charset="0"/>
              </a:rPr>
              <a:t>číslom 0 nikdy nedelíme</a:t>
            </a:r>
          </a:p>
          <a:p>
            <a:pPr>
              <a:spcBef>
                <a:spcPct val="50000"/>
              </a:spcBef>
            </a:pPr>
            <a:r>
              <a:rPr lang="sk-SK">
                <a:latin typeface="Comic Sans MS" pitchFamily="66" charset="0"/>
              </a:rPr>
              <a:t>delenie číslom 0 nie je definované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2843213" y="2205038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843213" y="2781300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2843213" y="3357563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11188" y="4365625"/>
            <a:ext cx="1028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ALE: 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700338" y="4652963"/>
            <a:ext cx="3529012" cy="1004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Comic Sans MS" pitchFamily="66" charset="0"/>
              </a:rPr>
              <a:t>0 : 2 = 0</a:t>
            </a:r>
          </a:p>
          <a:p>
            <a:pPr>
              <a:spcBef>
                <a:spcPct val="50000"/>
              </a:spcBef>
            </a:pPr>
            <a:r>
              <a:rPr lang="sk-SK">
                <a:latin typeface="Comic Sans MS" pitchFamily="66" charset="0"/>
              </a:rPr>
              <a:t>0 : 70 = 0</a:t>
            </a:r>
          </a:p>
        </p:txBody>
      </p:sp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4652963"/>
            <a:ext cx="358775" cy="3302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4354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5229225"/>
            <a:ext cx="358775" cy="330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932363" y="4868863"/>
            <a:ext cx="4032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>
                <a:latin typeface="Comic Sans MS" pitchFamily="66" charset="0"/>
              </a:rPr>
              <a:t>0 môže stáť na mieste delenca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 animBg="1"/>
      <p:bldP spid="14342" grpId="0"/>
      <p:bldP spid="14343" grpId="0" animBg="1"/>
      <p:bldP spid="14345" grpId="0" animBg="1"/>
      <p:bldP spid="14346" grpId="0" animBg="1"/>
      <p:bldP spid="14347" grpId="0"/>
      <p:bldP spid="14348" grpId="0"/>
      <p:bldP spid="143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476250"/>
            <a:ext cx="2089150" cy="151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6628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468313" y="836613"/>
            <a:ext cx="5759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sk-SK" b="1">
                <a:solidFill>
                  <a:schemeClr val="hlink"/>
                </a:solidFill>
                <a:latin typeface="Comic Sans MS" pitchFamily="66" charset="0"/>
              </a:rPr>
              <a:t>K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sk-SK" b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sk-SK" b="1">
                <a:solidFill>
                  <a:srgbClr val="00CC00"/>
                </a:solidFill>
                <a:latin typeface="Comic Sans MS" pitchFamily="66" charset="0"/>
              </a:rPr>
              <a:t>T</a:t>
            </a:r>
            <a:r>
              <a:rPr lang="sk-SK" b="1">
                <a:solidFill>
                  <a:srgbClr val="FFCC66"/>
                </a:solidFill>
                <a:latin typeface="Comic Sans MS" pitchFamily="66" charset="0"/>
              </a:rPr>
              <a:t>É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RI</a:t>
            </a:r>
            <a:r>
              <a:rPr lang="sk-SK" b="1">
                <a:solidFill>
                  <a:schemeClr val="hlink"/>
                </a:solidFill>
                <a:latin typeface="Comic Sans MS" pitchFamily="66" charset="0"/>
              </a:rPr>
              <a:t>Á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 D</a:t>
            </a:r>
            <a:r>
              <a:rPr lang="sk-SK" b="1">
                <a:solidFill>
                  <a:srgbClr val="FFCC66"/>
                </a:solidFill>
                <a:latin typeface="Comic Sans MS" pitchFamily="66" charset="0"/>
              </a:rPr>
              <a:t>E</a:t>
            </a:r>
            <a:r>
              <a:rPr lang="sk-SK" b="1">
                <a:solidFill>
                  <a:srgbClr val="00CC00"/>
                </a:solidFill>
                <a:latin typeface="Comic Sans MS" pitchFamily="66" charset="0"/>
              </a:rPr>
              <a:t>L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sk-SK" b="1">
                <a:solidFill>
                  <a:schemeClr val="accent2"/>
                </a:solidFill>
                <a:latin typeface="Comic Sans MS" pitchFamily="66" charset="0"/>
              </a:rPr>
              <a:t>T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sk-SK" b="1">
                <a:solidFill>
                  <a:schemeClr val="hlink"/>
                </a:solidFill>
                <a:latin typeface="Comic Sans MS" pitchFamily="66" charset="0"/>
              </a:rPr>
              <a:t>Ľ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sk-SK" b="1">
                <a:solidFill>
                  <a:schemeClr val="accent2"/>
                </a:solidFill>
                <a:latin typeface="Comic Sans MS" pitchFamily="66" charset="0"/>
              </a:rPr>
              <a:t>O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sk-SK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 – </a:t>
            </a:r>
            <a:r>
              <a:rPr lang="sk-SK" b="1">
                <a:solidFill>
                  <a:schemeClr val="accent2"/>
                </a:solidFill>
                <a:latin typeface="Comic Sans MS" pitchFamily="66" charset="0"/>
              </a:rPr>
              <a:t>S</a:t>
            </a:r>
            <a:r>
              <a:rPr lang="sk-SK" b="1">
                <a:solidFill>
                  <a:srgbClr val="00CC00"/>
                </a:solidFill>
                <a:latin typeface="Comic Sans MS" pitchFamily="66" charset="0"/>
              </a:rPr>
              <a:t>Ú</a:t>
            </a:r>
            <a:r>
              <a:rPr lang="sk-SK" b="1">
                <a:solidFill>
                  <a:srgbClr val="FFCC66"/>
                </a:solidFill>
                <a:latin typeface="Comic Sans MS" pitchFamily="66" charset="0"/>
              </a:rPr>
              <a:t>H</a:t>
            </a:r>
            <a:r>
              <a:rPr lang="sk-SK" b="1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sk-SK" b="1">
                <a:solidFill>
                  <a:schemeClr val="hlink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50825" y="2205038"/>
            <a:ext cx="8893175" cy="3662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2</a:t>
            </a:r>
            <a:r>
              <a:rPr lang="sk-SK" sz="1800">
                <a:latin typeface="Comic Sans MS" pitchFamily="66" charset="0"/>
              </a:rPr>
              <a:t> -  Číslo je deliteľné dvomi, ak je párne – číslo je zakončené 0,2,4,6,8.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3</a:t>
            </a:r>
            <a:r>
              <a:rPr lang="sk-SK" sz="1800">
                <a:latin typeface="Comic Sans MS" pitchFamily="66" charset="0"/>
              </a:rPr>
              <a:t> – Číslo je deliteľné tromi, ak jeho ciferný súčet je deliteľný tromi.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4</a:t>
            </a:r>
            <a:r>
              <a:rPr lang="sk-SK" sz="1800">
                <a:latin typeface="Comic Sans MS" pitchFamily="66" charset="0"/>
              </a:rPr>
              <a:t> – Číslo je deliteľné štyrmi, ak jeho posledné dvojčíslie je deliteľné štyrmi.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5</a:t>
            </a:r>
            <a:r>
              <a:rPr lang="sk-SK" sz="1800">
                <a:latin typeface="Comic Sans MS" pitchFamily="66" charset="0"/>
              </a:rPr>
              <a:t> – Číslo je deliteľné piatimi, ak sa končí číslicami 0 a 5.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6</a:t>
            </a:r>
            <a:r>
              <a:rPr lang="sk-SK" sz="1800">
                <a:latin typeface="Comic Sans MS" pitchFamily="66" charset="0"/>
              </a:rPr>
              <a:t> – Číslo je deliteľné šiestimi, ak je deliteľné dvomi a tromi zároveň.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9</a:t>
            </a:r>
            <a:r>
              <a:rPr lang="sk-SK" sz="1800">
                <a:latin typeface="Comic Sans MS" pitchFamily="66" charset="0"/>
              </a:rPr>
              <a:t> – Číslo je deliteľné deviatimi, ak jeho ciferný súčet je deliteľný deviatimi.</a:t>
            </a:r>
          </a:p>
          <a:p>
            <a:pPr lvl="1"/>
            <a:endParaRPr lang="sk-SK" sz="1800">
              <a:latin typeface="Comic Sans MS" pitchFamily="66" charset="0"/>
            </a:endParaRPr>
          </a:p>
          <a:p>
            <a:pPr lvl="1"/>
            <a:r>
              <a:rPr lang="sk-SK" sz="1800">
                <a:solidFill>
                  <a:schemeClr val="hlink"/>
                </a:solidFill>
                <a:latin typeface="Comic Sans MS" pitchFamily="66" charset="0"/>
              </a:rPr>
              <a:t>10</a:t>
            </a:r>
            <a:r>
              <a:rPr lang="sk-SK" sz="1800">
                <a:latin typeface="Comic Sans MS" pitchFamily="66" charset="0"/>
              </a:rPr>
              <a:t> – Číslo je deliteľné desiatimi, ak sa končí číslicou 0.</a:t>
            </a:r>
          </a:p>
        </p:txBody>
      </p:sp>
      <p:pic>
        <p:nvPicPr>
          <p:cNvPr id="26632" name="Picture 8" descr="s67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5661025"/>
            <a:ext cx="454025" cy="5762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75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theme/theme1.xml><?xml version="1.0" encoding="utf-8"?>
<a:theme xmlns:a="http://schemas.openxmlformats.org/drawingml/2006/main" name="Predvolený návr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CC"/>
      </a:accent1>
      <a:accent2>
        <a:srgbClr val="0000FF"/>
      </a:accent2>
      <a:accent3>
        <a:srgbClr val="FFFFFF"/>
      </a:accent3>
      <a:accent4>
        <a:srgbClr val="000000"/>
      </a:accent4>
      <a:accent5>
        <a:srgbClr val="E2FFE2"/>
      </a:accent5>
      <a:accent6>
        <a:srgbClr val="0000E7"/>
      </a:accent6>
      <a:hlink>
        <a:srgbClr val="CC00CC"/>
      </a:hlink>
      <a:folHlink>
        <a:srgbClr val="C0C0C0"/>
      </a:folHlink>
    </a:clrScheme>
    <a:fontScheme name="Predvolený návr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497</TotalTime>
  <Words>448</Words>
  <Application>Microsoft PowerPoint</Application>
  <PresentationFormat>Prezentácia na obrazovke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Times New Roman</vt:lpstr>
      <vt:lpstr>Comic Sans MS</vt:lpstr>
      <vt:lpstr>Predvolený návrh</vt:lpstr>
      <vt:lpstr>Snímka 1</vt:lpstr>
      <vt:lpstr>Zopakujme si:</vt:lpstr>
      <vt:lpstr>Snímka 3</vt:lpstr>
      <vt:lpstr>Snímka 4</vt:lpstr>
      <vt:lpstr>Snímka 5</vt:lpstr>
      <vt:lpstr>Snímka 6</vt:lpstr>
      <vt:lpstr>Snímka 7</vt:lpstr>
      <vt:lpstr>Snímka 8</vt:lpstr>
      <vt:lpstr>Snímka 9</vt:lpstr>
    </vt:vector>
  </TitlesOfParts>
  <Company>MI5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James Blond</dc:creator>
  <cp:lastModifiedBy>Jarka Viťazková</cp:lastModifiedBy>
  <cp:revision>19</cp:revision>
  <dcterms:created xsi:type="dcterms:W3CDTF">2005-07-03T11:20:07Z</dcterms:created>
  <dcterms:modified xsi:type="dcterms:W3CDTF">2020-10-15T08:03:06Z</dcterms:modified>
</cp:coreProperties>
</file>