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24"/>
  </p:notesMasterIdLst>
  <p:handoutMasterIdLst>
    <p:handoutMasterId r:id="rId25"/>
  </p:handoutMasterIdLst>
  <p:sldIdLst>
    <p:sldId id="258" r:id="rId5"/>
    <p:sldId id="276" r:id="rId6"/>
    <p:sldId id="277" r:id="rId7"/>
    <p:sldId id="278" r:id="rId8"/>
    <p:sldId id="279" r:id="rId9"/>
    <p:sldId id="280" r:id="rId10"/>
    <p:sldId id="281" r:id="rId11"/>
    <p:sldId id="283" r:id="rId12"/>
    <p:sldId id="284" r:id="rId13"/>
    <p:sldId id="285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302" r:id="rId22"/>
    <p:sldId id="30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20" autoAdjust="0"/>
    <p:restoredTop sz="94983" autoAdjust="0"/>
  </p:normalViewPr>
  <p:slideViewPr>
    <p:cSldViewPr snapToGrid="0">
      <p:cViewPr varScale="1">
        <p:scale>
          <a:sx n="41" d="100"/>
          <a:sy n="41" d="100"/>
        </p:scale>
        <p:origin x="72" y="3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2040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sk-SK" sz="1200"/>
            </a:lvl1pPr>
          </a:lstStyle>
          <a:p>
            <a:endParaRPr lang="sk-SK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sk-SK" sz="1200"/>
            </a:lvl1pPr>
          </a:lstStyle>
          <a:p>
            <a:fld id="{11AE53D6-2481-4FDC-9784-2558FCE608E2}" type="datetime1">
              <a:rPr lang="sk-SK" smtClean="0"/>
              <a:pPr/>
              <a:t>30.09.2021</a:t>
            </a:fld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sk-SK" sz="1200"/>
            </a:lvl1pPr>
          </a:lstStyle>
          <a:p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sk-SK" sz="1200"/>
            </a:lvl1pPr>
          </a:lstStyle>
          <a:p>
            <a:fld id="{B828588A-5C4E-401A-AECC-B6F63A9DE965}" type="slidenum">
              <a:rPr lang="sk-SK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59979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sk-SK" sz="1200"/>
            </a:lvl1pPr>
          </a:lstStyle>
          <a:p>
            <a:endParaRPr lang="sk-SK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sk-SK" sz="1200"/>
            </a:lvl1pPr>
          </a:lstStyle>
          <a:p>
            <a:fld id="{92244213-F0D0-4288-8868-11E1E6BF3A02}" type="datetime1">
              <a:rPr lang="sk-SK" smtClean="0"/>
              <a:pPr/>
              <a:t>30.09.2021</a:t>
            </a:fld>
            <a:endParaRPr lang="sk-SK" dirty="0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 dirty="0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dirty="0"/>
              <a:t>Upravte štýl predlohy textu.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sk-SK" sz="1200"/>
            </a:lvl1pPr>
          </a:lstStyle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sk-SK" sz="1200"/>
            </a:lvl1pPr>
          </a:lstStyle>
          <a:p>
            <a:fld id="{77542409-6A04-4DC6-AC3A-D3758287A8F2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4115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sk-SK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sk-SK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sk-SK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sk-SK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sk-SK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sk-SK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sk-SK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sk-SK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sk-SK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sk-SK" smtClean="0"/>
              <a:pPr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0082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sk-SK" dirty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k-SK" dirty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2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dirty="0"/>
              <a:t>Upraviť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F143-18EF-4A20-B7D0-0CD6CC365FD2}" type="datetime4">
              <a:rPr lang="sk-SK" smtClean="0"/>
              <a:pPr/>
              <a:t>30. septembra 2021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Text päty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3981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sk-SK" dirty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sk-SK" dirty="0"/>
              <a:t>Upraviť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5371-FBEE-488F-85FA-D17E21F124A1}" type="datetime4">
              <a:rPr lang="sk-SK" smtClean="0"/>
              <a:pPr/>
              <a:t>30. septembra 2021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Text päty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8100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dirty="0"/>
              <a:t>Upraviť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E266-B388-46DF-B271-8C757E8E291C}" type="datetime4">
              <a:rPr lang="sk-SK" smtClean="0"/>
              <a:pPr/>
              <a:t>30. septembra 2021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Text päty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8677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sk-SK" dirty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dirty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21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dirty="0"/>
              <a:t>Upraviť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dirty="0"/>
              <a:t>Upraviť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68D6-56BE-42B4-A164-F2D370E1B9FB}" type="datetime4">
              <a:rPr lang="sk-SK" smtClean="0"/>
              <a:pPr/>
              <a:t>30. septembra 2021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Text päty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4177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dirty="0"/>
              <a:t>Upraviť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dirty="0"/>
              <a:t>Upraviť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7BD-19E0-4A61-A7AD-9C9780219998}" type="datetime4">
              <a:rPr lang="sk-SK" smtClean="0"/>
              <a:pPr/>
              <a:t>30. septembra 2021</a:t>
            </a:fld>
            <a:endParaRPr lang="sk-SK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Text päty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3154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5BBB-4D64-43FC-B36B-727A76D820A6}" type="datetime4">
              <a:rPr lang="sk-SK" smtClean="0"/>
              <a:pPr/>
              <a:t>30. septembra 2021</a:t>
            </a:fld>
            <a:endParaRPr lang="sk-S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Text päty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0374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3C9AA-C671-4FD4-B26E-9E9E7E228B3B}" type="datetime4">
              <a:rPr lang="sk-SK" smtClean="0"/>
              <a:pPr/>
              <a:t>30. septembra 2021</a:t>
            </a:fld>
            <a:endParaRPr lang="sk-S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Text päty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0525112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sk-SK" dirty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dirty="0"/>
              <a:t>Upraviť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dirty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BC5A2-33F8-4CEB-92CA-C0DF7C2C56B0}" type="datetime4">
              <a:rPr lang="sk-SK" smtClean="0"/>
              <a:pPr/>
              <a:t>30. septembra 2021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Text päty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3323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sk-SK" dirty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dirty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dirty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F8CF8-B26E-41AC-80DF-75AF82ADD65B}" type="datetime4">
              <a:rPr lang="sk-SK" smtClean="0"/>
              <a:pPr/>
              <a:t>30. septembra 2021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Text päty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5928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dirty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dirty="0"/>
              <a:t>Upraviť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B523C9AA-C671-4FD4-B26E-9E9E7E228B3B}" type="datetime4">
              <a:rPr lang="sk-SK" smtClean="0"/>
              <a:pPr/>
              <a:t>30. septembra 2021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sk-SK" dirty="0"/>
              <a:t>Text päty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CD8D479-8942-46E8-A226-A4E01F7A105C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50770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sk-SK" sz="1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Staroveké </a:t>
            </a:r>
            <a:r>
              <a:rPr lang="sk-SK" sz="115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grécko</a:t>
            </a:r>
            <a:endParaRPr lang="sk-SK" sz="1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3000 pred Kristom  – 146 pred Kristom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6154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0_9e94a_32673443_orig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385763" y="633046"/>
            <a:ext cx="8029575" cy="56357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Zástupný symbol obsahu 5"/>
          <p:cNvSpPr>
            <a:spLocks noGrp="1"/>
          </p:cNvSpPr>
          <p:nvPr>
            <p:ph sz="half" idx="2"/>
          </p:nvPr>
        </p:nvSpPr>
        <p:spPr>
          <a:xfrm>
            <a:off x="8567899" y="2214562"/>
            <a:ext cx="3290726" cy="4023360"/>
          </a:xfrm>
        </p:spPr>
        <p:txBody>
          <a:bodyPr>
            <a:normAutofit lnSpcReduction="10000"/>
          </a:bodyPr>
          <a:lstStyle/>
          <a:p>
            <a:r>
              <a:rPr 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Tečúca voda</a:t>
            </a:r>
          </a:p>
          <a:p>
            <a:r>
              <a:rPr 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Splachovacie toalety </a:t>
            </a:r>
          </a:p>
          <a:p>
            <a:r>
              <a:rPr 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Kanalizácie</a:t>
            </a:r>
          </a:p>
          <a:p>
            <a:r>
              <a:rPr 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Sklady obilia, olivového oleja, vína</a:t>
            </a:r>
          </a:p>
          <a:p>
            <a:r>
              <a:rPr 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30 000 ľudí </a:t>
            </a:r>
            <a:endParaRPr lang="sk-SK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1280px-Palace_of_Knossu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98120"/>
            <a:ext cx="12192000" cy="66598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nejzn_m_j___minojskou_pam_tkou_jsou_zbytky_starov__519b57b656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1723" y="250736"/>
            <a:ext cx="11727827" cy="63024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8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Báje</a:t>
            </a:r>
            <a:r>
              <a:rPr lang="sk-SK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sk-SK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8" descr="D:\PINK HARMONY\HODINY\DEJEPIS\1\minotaurus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1477" y="2060848"/>
            <a:ext cx="5546835" cy="39604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7" descr="D:\PINK HARMONY\HODINY\DEJEPIS\1\freska-byk-akrobat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84033" y="3573016"/>
            <a:ext cx="5140457" cy="28204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Obrázok 7" descr="800px-Phaistos_0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88021" y="332656"/>
            <a:ext cx="5418667" cy="30327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214144" y="476672"/>
            <a:ext cx="6977856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sk-SK" sz="6000" b="1" dirty="0" err="1" smtClean="0">
                <a:solidFill>
                  <a:srgbClr val="D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Mykénska</a:t>
            </a:r>
            <a:r>
              <a:rPr lang="sk-SK" sz="6000" b="1" dirty="0" smtClean="0">
                <a:solidFill>
                  <a:srgbClr val="D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kultúra</a:t>
            </a:r>
            <a:endParaRPr lang="cs-CZ" sz="6000" b="1" dirty="0" smtClean="0">
              <a:solidFill>
                <a:srgbClr val="D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1904" y="1628800"/>
            <a:ext cx="6689824" cy="4114800"/>
          </a:xfrm>
        </p:spPr>
        <p:txBody>
          <a:bodyPr/>
          <a:lstStyle/>
          <a:p>
            <a:pPr eaLnBrk="1" hangingPunct="1"/>
            <a:r>
              <a:rPr lang="sk-SK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Grécka pevnina</a:t>
            </a:r>
          </a:p>
          <a:p>
            <a:pPr eaLnBrk="1" hangingPunct="1"/>
            <a:r>
              <a:rPr lang="sk-SK" sz="4400" b="1" dirty="0" err="1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Achájci</a:t>
            </a:r>
            <a:endParaRPr lang="sk-SK" sz="4400" b="1" dirty="0" smtClean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/>
            <a:r>
              <a:rPr lang="sk-SK" sz="2800" b="1" dirty="0" smtClean="0">
                <a:solidFill>
                  <a:schemeClr val="tx2"/>
                </a:solidFill>
              </a:rPr>
              <a:t>Centrá: </a:t>
            </a:r>
            <a:r>
              <a:rPr lang="sk-SK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Mykény</a:t>
            </a:r>
            <a:r>
              <a:rPr lang="sk-SK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Atény, Argos, Sparta, </a:t>
            </a:r>
            <a:r>
              <a:rPr lang="sk-SK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Tébe</a:t>
            </a:r>
            <a:endParaRPr lang="sk-SK" sz="28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/>
            <a:r>
              <a:rPr lang="sk-SK" sz="2800" b="1" dirty="0" smtClean="0">
                <a:solidFill>
                  <a:srgbClr val="D00000"/>
                </a:solidFill>
              </a:rPr>
              <a:t>Hradby z </a:t>
            </a:r>
            <a:r>
              <a:rPr lang="sk-SK" sz="3200" b="1" dirty="0" smtClean="0">
                <a:solidFill>
                  <a:srgbClr val="D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kamenných blokov</a:t>
            </a:r>
            <a:endParaRPr lang="sk-SK" sz="2800" b="1" dirty="0" smtClean="0">
              <a:solidFill>
                <a:srgbClr val="D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/>
            <a:r>
              <a:rPr lang="sk-SK" sz="2800" b="1" dirty="0" smtClean="0">
                <a:solidFill>
                  <a:srgbClr val="D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MEGARON</a:t>
            </a:r>
            <a:r>
              <a:rPr lang="sk-SK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sz="2800" b="1" dirty="0" smtClean="0">
                <a:solidFill>
                  <a:schemeClr val="tx2"/>
                </a:solidFill>
              </a:rPr>
              <a:t>= základný typ domu </a:t>
            </a:r>
            <a:r>
              <a:rPr lang="sk-SK" sz="2400" b="1" i="1" dirty="0" smtClean="0">
                <a:solidFill>
                  <a:schemeClr val="tx2"/>
                </a:solidFill>
              </a:rPr>
              <a:t>(budova s pravidelným pôdorysom s miestnosťou, krbom, predsieňou a vchodom so stĺpmi)</a:t>
            </a:r>
            <a:endParaRPr lang="cs-CZ" sz="2800" b="1" i="1" dirty="0" smtClean="0">
              <a:solidFill>
                <a:schemeClr val="tx2"/>
              </a:solidFill>
            </a:endParaRPr>
          </a:p>
        </p:txBody>
      </p:sp>
      <p:pic>
        <p:nvPicPr>
          <p:cNvPr id="4" name="Obrázok 3" descr="MegaronMycena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7381" y="1340769"/>
            <a:ext cx="4367808" cy="23248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Obrázok 4" descr="19.Megar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1431593">
            <a:off x="527381" y="4077072"/>
            <a:ext cx="4711600" cy="22056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15414" y="260648"/>
            <a:ext cx="6593813" cy="1143000"/>
          </a:xfrm>
        </p:spPr>
        <p:txBody>
          <a:bodyPr/>
          <a:lstStyle/>
          <a:p>
            <a:pPr eaLnBrk="1" hangingPunct="1"/>
            <a:r>
              <a:rPr lang="sk-SK" b="1" dirty="0" err="1" smtClean="0">
                <a:solidFill>
                  <a:srgbClr val="D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Mykénska</a:t>
            </a:r>
            <a:r>
              <a:rPr lang="sk-SK" b="1" dirty="0" smtClean="0">
                <a:solidFill>
                  <a:srgbClr val="D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kultúra</a:t>
            </a:r>
            <a:endParaRPr lang="cs-CZ" b="1" dirty="0" smtClean="0">
              <a:solidFill>
                <a:srgbClr val="D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403" y="1556792"/>
            <a:ext cx="3465139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k-SK" sz="2800" b="1" dirty="0" smtClean="0">
                <a:solidFill>
                  <a:schemeClr val="tx2"/>
                </a:solidFill>
              </a:rPr>
              <a:t>vchod do pevnosti v </a:t>
            </a:r>
            <a:r>
              <a:rPr lang="sk-SK" sz="2800" b="1" dirty="0" err="1" smtClean="0">
                <a:solidFill>
                  <a:schemeClr val="tx2"/>
                </a:solidFill>
              </a:rPr>
              <a:t>Mykénach</a:t>
            </a:r>
            <a:r>
              <a:rPr lang="sk-SK" sz="2800" b="1" dirty="0" smtClean="0">
                <a:solidFill>
                  <a:schemeClr val="tx2"/>
                </a:solidFill>
              </a:rPr>
              <a:t> tvorila tzv. </a:t>
            </a:r>
            <a:r>
              <a:rPr lang="sk-SK" sz="2800" b="1" dirty="0" smtClean="0">
                <a:solidFill>
                  <a:srgbClr val="D00000"/>
                </a:solidFill>
              </a:rPr>
              <a:t>„Levia brána“</a:t>
            </a:r>
          </a:p>
          <a:p>
            <a:pPr eaLnBrk="1" hangingPunct="1">
              <a:lnSpc>
                <a:spcPct val="90000"/>
              </a:lnSpc>
            </a:pPr>
            <a:r>
              <a:rPr lang="sk-SK" sz="2800" b="1" dirty="0" smtClean="0">
                <a:solidFill>
                  <a:srgbClr val="D00000"/>
                </a:solidFill>
              </a:rPr>
              <a:t>Príčina zániku: vpád Dórov</a:t>
            </a:r>
            <a:r>
              <a:rPr lang="sk-SK" sz="2800" b="1" dirty="0" smtClean="0">
                <a:solidFill>
                  <a:schemeClr val="tx2"/>
                </a:solidFill>
              </a:rPr>
              <a:t> alebo útok tzv. „morských národov</a:t>
            </a:r>
            <a:r>
              <a:rPr lang="sk-SK" b="1" dirty="0" smtClean="0">
                <a:solidFill>
                  <a:schemeClr val="tx2"/>
                </a:solidFill>
              </a:rPr>
              <a:t>“</a:t>
            </a:r>
            <a:endParaRPr lang="cs-CZ" b="1" dirty="0" smtClean="0">
              <a:solidFill>
                <a:schemeClr val="tx2"/>
              </a:solidFill>
            </a:endParaRPr>
          </a:p>
        </p:txBody>
      </p:sp>
      <p:pic>
        <p:nvPicPr>
          <p:cNvPr id="4" name="Picture 5" descr="D:\PINK HARMONY\HODINY\DEJEPIS\1\gre_01_1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7861" y="1340768"/>
            <a:ext cx="6916688" cy="34583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Obrázok 4" descr="recko-mykeny_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4528" y="250633"/>
            <a:ext cx="11658170" cy="638361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5528" y="677456"/>
            <a:ext cx="10363200" cy="1143000"/>
          </a:xfrm>
        </p:spPr>
        <p:txBody>
          <a:bodyPr>
            <a:normAutofit/>
          </a:bodyPr>
          <a:lstStyle/>
          <a:p>
            <a:r>
              <a:rPr lang="sk-SK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Homérove eposy </a:t>
            </a:r>
            <a:r>
              <a:rPr lang="sk-SK" sz="60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Ilias</a:t>
            </a:r>
            <a:r>
              <a:rPr lang="sk-SK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Odysea</a:t>
            </a:r>
            <a:endParaRPr lang="sk-SK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Zástupný symbol obsahu 3" descr="i41426w460h276xyz100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23392" y="2060848"/>
            <a:ext cx="5842000" cy="2628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Obrázok 4" descr="tv-tipy-troja-jursky-66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31904" y="3717033"/>
            <a:ext cx="6655461" cy="28183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BlokTextu 5"/>
          <p:cNvSpPr txBox="1"/>
          <p:nvPr/>
        </p:nvSpPr>
        <p:spPr>
          <a:xfrm rot="354771">
            <a:off x="6683784" y="2107638"/>
            <a:ext cx="50846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Zdroj poznatkov</a:t>
            </a:r>
          </a:p>
          <a:p>
            <a:r>
              <a:rPr lang="sk-SK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živote a kultúre Grécka</a:t>
            </a:r>
            <a:endParaRPr lang="sk-SK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01040" y="640080"/>
            <a:ext cx="11201400" cy="1356360"/>
          </a:xfrm>
        </p:spPr>
        <p:txBody>
          <a:bodyPr>
            <a:noAutofit/>
          </a:bodyPr>
          <a:lstStyle/>
          <a:p>
            <a:pPr eaLnBrk="1" hangingPunct="1"/>
            <a:r>
              <a:rPr lang="sk-SK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Homérske (temné) obdobie</a:t>
            </a:r>
            <a:endParaRPr lang="cs-CZ" sz="7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902417"/>
            <a:ext cx="9872871" cy="4038600"/>
          </a:xfrm>
        </p:spPr>
        <p:txBody>
          <a:bodyPr/>
          <a:lstStyle/>
          <a:p>
            <a:pPr eaLnBrk="1" hangingPunct="1"/>
            <a:r>
              <a:rPr lang="cs-CZ" sz="2800" b="1" dirty="0" smtClean="0">
                <a:solidFill>
                  <a:srgbClr val="D00000"/>
                </a:solidFill>
              </a:rPr>
              <a:t>1200 </a:t>
            </a:r>
            <a:r>
              <a:rPr lang="cs-CZ" sz="2800" b="1" dirty="0" err="1" smtClean="0">
                <a:solidFill>
                  <a:srgbClr val="D00000"/>
                </a:solidFill>
              </a:rPr>
              <a:t>pred</a:t>
            </a:r>
            <a:r>
              <a:rPr lang="cs-CZ" sz="2800" b="1" dirty="0" smtClean="0">
                <a:solidFill>
                  <a:srgbClr val="D00000"/>
                </a:solidFill>
              </a:rPr>
              <a:t> </a:t>
            </a:r>
            <a:r>
              <a:rPr lang="cs-CZ" sz="2800" b="1" dirty="0" err="1" smtClean="0">
                <a:solidFill>
                  <a:srgbClr val="D00000"/>
                </a:solidFill>
              </a:rPr>
              <a:t>Kr</a:t>
            </a:r>
            <a:r>
              <a:rPr lang="cs-CZ" sz="2800" b="1" dirty="0" smtClean="0">
                <a:solidFill>
                  <a:srgbClr val="D00000"/>
                </a:solidFill>
              </a:rPr>
              <a:t>. </a:t>
            </a:r>
          </a:p>
          <a:p>
            <a:pPr eaLnBrk="1" hangingPunct="1"/>
            <a:r>
              <a:rPr lang="cs-CZ" sz="3600" b="1" dirty="0" smtClean="0">
                <a:solidFill>
                  <a:srgbClr val="D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TRÓJSKA VOJNA </a:t>
            </a:r>
            <a:r>
              <a:rPr lang="cs-CZ" sz="2800" b="1" dirty="0" smtClean="0">
                <a:solidFill>
                  <a:srgbClr val="D00000"/>
                </a:solidFill>
              </a:rPr>
              <a:t>- </a:t>
            </a:r>
            <a:r>
              <a:rPr lang="cs-CZ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,, </a:t>
            </a:r>
            <a:r>
              <a:rPr lang="cs-CZ" sz="3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labutia</a:t>
            </a:r>
            <a:r>
              <a:rPr lang="cs-CZ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cs-CZ" sz="3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pieseň</a:t>
            </a:r>
            <a:r>
              <a:rPr lang="cs-CZ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endParaRPr lang="cs-CZ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cs-CZ" sz="2600" b="1" dirty="0" err="1" smtClean="0">
                <a:solidFill>
                  <a:srgbClr val="D00000"/>
                </a:solidFill>
              </a:rPr>
              <a:t>Achájci</a:t>
            </a:r>
            <a:r>
              <a:rPr lang="cs-CZ" sz="2600" b="1" dirty="0" smtClean="0">
                <a:solidFill>
                  <a:srgbClr val="D00000"/>
                </a:solidFill>
              </a:rPr>
              <a:t> X Trója </a:t>
            </a:r>
          </a:p>
          <a:p>
            <a:pPr eaLnBrk="1" hangingPunct="1">
              <a:buNone/>
            </a:pPr>
            <a:r>
              <a:rPr lang="cs-CZ" sz="2800" b="1" dirty="0" smtClean="0">
                <a:solidFill>
                  <a:srgbClr val="D00000"/>
                </a:solidFill>
              </a:rPr>
              <a:t>Heinrich </a:t>
            </a:r>
            <a:r>
              <a:rPr lang="cs-CZ" sz="2800" b="1" dirty="0" err="1" smtClean="0">
                <a:solidFill>
                  <a:srgbClr val="D00000"/>
                </a:solidFill>
              </a:rPr>
              <a:t>Schliemann</a:t>
            </a:r>
            <a:r>
              <a:rPr lang="cs-CZ" sz="2800" b="1" dirty="0" smtClean="0">
                <a:solidFill>
                  <a:srgbClr val="D00000"/>
                </a:solidFill>
              </a:rPr>
              <a:t> – </a:t>
            </a:r>
            <a:r>
              <a:rPr lang="cs-CZ" sz="2800" b="1" dirty="0" err="1" smtClean="0">
                <a:solidFill>
                  <a:srgbClr val="D00000"/>
                </a:solidFill>
              </a:rPr>
              <a:t>nemecký</a:t>
            </a:r>
            <a:r>
              <a:rPr lang="cs-CZ" sz="2800" b="1" dirty="0" smtClean="0">
                <a:solidFill>
                  <a:srgbClr val="D00000"/>
                </a:solidFill>
              </a:rPr>
              <a:t> obchodník</a:t>
            </a:r>
          </a:p>
          <a:p>
            <a:pPr eaLnBrk="1" hangingPunct="1">
              <a:buNone/>
            </a:pPr>
            <a:r>
              <a:rPr lang="cs-CZ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cs-CZ" sz="2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Objavil</a:t>
            </a:r>
            <a:r>
              <a:rPr lang="cs-CZ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Tróju a Mykény</a:t>
            </a:r>
          </a:p>
        </p:txBody>
      </p:sp>
      <p:pic>
        <p:nvPicPr>
          <p:cNvPr id="3074" name="Picture 2" descr="Greece scene of the trojan war vas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83696" y="1813836"/>
            <a:ext cx="3610514" cy="26808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76" name="Picture 4" descr="Akhilleus Patroklos Antikensammlung Berlin F227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1898" y="4107052"/>
            <a:ext cx="2424797" cy="2394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14425" y="372524"/>
            <a:ext cx="9875520" cy="1356360"/>
          </a:xfrm>
        </p:spPr>
        <p:txBody>
          <a:bodyPr>
            <a:normAutofit/>
          </a:bodyPr>
          <a:lstStyle/>
          <a:p>
            <a:r>
              <a:rPr lang="sk-SK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13. – 12. storočie pred Kr. </a:t>
            </a:r>
            <a:endParaRPr lang="sk-SK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43000" y="1596325"/>
            <a:ext cx="9872871" cy="4881967"/>
          </a:xfrm>
        </p:spPr>
        <p:txBody>
          <a:bodyPr>
            <a:normAutofit fontScale="92500" lnSpcReduction="10000"/>
          </a:bodyPr>
          <a:lstStyle/>
          <a:p>
            <a:r>
              <a:rPr lang="sk-SK" sz="2600" dirty="0" smtClean="0"/>
              <a:t>Migrácia indoeurópskych kmeňov </a:t>
            </a:r>
          </a:p>
          <a:p>
            <a:r>
              <a:rPr lang="sk-SK" sz="2600" dirty="0" smtClean="0"/>
              <a:t>Príchod </a:t>
            </a:r>
            <a:r>
              <a:rPr lang="sk-SK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Dórov </a:t>
            </a:r>
            <a:r>
              <a:rPr lang="sk-SK" sz="2600" dirty="0" smtClean="0"/>
              <a:t>– rozvrátili </a:t>
            </a:r>
            <a:r>
              <a:rPr lang="sk-SK" sz="2600" dirty="0" err="1" smtClean="0"/>
              <a:t>mykenskú</a:t>
            </a:r>
            <a:r>
              <a:rPr lang="sk-SK" sz="2600" dirty="0" smtClean="0"/>
              <a:t> civilizáciu</a:t>
            </a:r>
          </a:p>
          <a:p>
            <a:pPr lvl="1"/>
            <a:r>
              <a:rPr lang="sk-SK" sz="2200" dirty="0" smtClean="0"/>
              <a:t>Potomkovia </a:t>
            </a:r>
            <a:r>
              <a:rPr lang="sk-SK" sz="2200" dirty="0" err="1" smtClean="0"/>
              <a:t>Herakla</a:t>
            </a:r>
            <a:r>
              <a:rPr lang="sk-SK" sz="2200" dirty="0" smtClean="0"/>
              <a:t> </a:t>
            </a:r>
          </a:p>
          <a:p>
            <a:pPr lvl="1"/>
            <a:r>
              <a:rPr lang="sk-SK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Sparta, Korint </a:t>
            </a:r>
          </a:p>
          <a:p>
            <a:pPr lvl="1"/>
            <a:r>
              <a:rPr lang="sk-SK" sz="2600" dirty="0" smtClean="0"/>
              <a:t>Koniec bronzovej doby </a:t>
            </a:r>
          </a:p>
          <a:p>
            <a:r>
              <a:rPr lang="sk-SK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400 rokov v tme  </a:t>
            </a:r>
            <a:r>
              <a:rPr 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sk-SK" sz="35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OBDOBIE TEMNA </a:t>
            </a:r>
            <a:endParaRPr lang="sk-SK" sz="4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sk-SK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74320" lvl="1" indent="0">
              <a:buNone/>
            </a:pPr>
            <a:r>
              <a:rPr lang="sk-SK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sk-SK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veľká grécka kolonizácia </a:t>
            </a:r>
          </a:p>
          <a:p>
            <a:pPr lvl="1"/>
            <a:r>
              <a:rPr lang="sk-SK" sz="2600" dirty="0" smtClean="0"/>
              <a:t>800  - 550 pred Kr. </a:t>
            </a:r>
          </a:p>
          <a:p>
            <a:pPr lvl="1"/>
            <a:r>
              <a:rPr lang="sk-SK" sz="2600" dirty="0" smtClean="0"/>
              <a:t>Gréci kolonizovali </a:t>
            </a:r>
            <a:r>
              <a:rPr lang="sk-SK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Krym, sever Čierneho mora, južné Talianska, Sicíliu</a:t>
            </a:r>
            <a:endParaRPr lang="sk-SK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Vývojový diagram: proces 3"/>
          <p:cNvSpPr/>
          <p:nvPr/>
        </p:nvSpPr>
        <p:spPr>
          <a:xfrm>
            <a:off x="1162372" y="4293031"/>
            <a:ext cx="8679051" cy="12398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Šípka doprava 3"/>
          <p:cNvSpPr/>
          <p:nvPr/>
        </p:nvSpPr>
        <p:spPr>
          <a:xfrm>
            <a:off x="588936" y="2138766"/>
            <a:ext cx="11096787" cy="9298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Obdĺžnik 4"/>
          <p:cNvSpPr/>
          <p:nvPr/>
        </p:nvSpPr>
        <p:spPr>
          <a:xfrm>
            <a:off x="852407" y="3471620"/>
            <a:ext cx="2123268" cy="1642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Ranné obdobie gréckych dejín </a:t>
            </a:r>
            <a:endParaRPr lang="sk-SK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3407044" y="3484535"/>
            <a:ext cx="2123268" cy="1642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Homérske  obdobie </a:t>
            </a:r>
            <a:endParaRPr lang="sk-SK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5979763" y="3500034"/>
            <a:ext cx="2123268" cy="1642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Archaické obdobie </a:t>
            </a:r>
            <a:endParaRPr lang="sk-SK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Šípka dolu 8"/>
          <p:cNvSpPr/>
          <p:nvPr/>
        </p:nvSpPr>
        <p:spPr>
          <a:xfrm>
            <a:off x="1722120" y="1859280"/>
            <a:ext cx="335280" cy="1447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Šípka dolu 9"/>
          <p:cNvSpPr/>
          <p:nvPr/>
        </p:nvSpPr>
        <p:spPr>
          <a:xfrm>
            <a:off x="4297680" y="1828800"/>
            <a:ext cx="335280" cy="1447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Šípka dolu 10"/>
          <p:cNvSpPr/>
          <p:nvPr/>
        </p:nvSpPr>
        <p:spPr>
          <a:xfrm>
            <a:off x="6858000" y="1859280"/>
            <a:ext cx="335280" cy="1447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21243788">
            <a:off x="442913" y="266700"/>
            <a:ext cx="3914775" cy="3633788"/>
          </a:xfrm>
        </p:spPr>
        <p:txBody>
          <a:bodyPr>
            <a:noAutofit/>
          </a:bodyPr>
          <a:lstStyle/>
          <a:p>
            <a:r>
              <a:rPr lang="sk-SK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Kde sa rozprestieralo staroveké Grécko? </a:t>
            </a:r>
            <a:endParaRPr lang="sk-SK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Výsledok vyhľadávania obrázkov pre dopyt staroveké gréck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7688" y="225772"/>
            <a:ext cx="7622535" cy="6403628"/>
          </a:xfrm>
          <a:prstGeom prst="rect">
            <a:avLst/>
          </a:prstGeom>
          <a:noFill/>
        </p:spPr>
      </p:pic>
      <p:pic>
        <p:nvPicPr>
          <p:cNvPr id="1028" name="Picture 4" descr="C:\Users\Jana\AppData\Local\Microsoft\Windows\INetCache\IE\6LQ7D7KN\SJ-BubbleGirl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7172" y="3520440"/>
            <a:ext cx="2033016" cy="30480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Výsledok vyhľadávania obrázkov pre dopyt think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97040" y="3199130"/>
            <a:ext cx="5152391" cy="3428684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57200"/>
            <a:ext cx="9875520" cy="1356360"/>
          </a:xfrm>
        </p:spPr>
        <p:txBody>
          <a:bodyPr>
            <a:normAutofit/>
          </a:bodyPr>
          <a:lstStyle/>
          <a:p>
            <a:pPr eaLnBrk="1" hangingPunct="1"/>
            <a:r>
              <a:rPr lang="sk-SK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Charakteristika</a:t>
            </a:r>
            <a:endParaRPr lang="cs-CZ" sz="8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6000" y="1859280"/>
            <a:ext cx="8051800" cy="461772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k-SK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južná časť Balkánskeho polostrova + </a:t>
            </a:r>
            <a:r>
              <a:rPr lang="sk-SK" sz="32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Peloponézský</a:t>
            </a:r>
            <a:r>
              <a:rPr lang="sk-SK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polostrov + ostrovy v Egejskom a Stredozemnom mori + západné pobrežia Malej Ázie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sk-SK" dirty="0" smtClean="0">
              <a:solidFill>
                <a:srgbClr val="D0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sk-SK" dirty="0" smtClean="0">
              <a:solidFill>
                <a:srgbClr val="D0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sk-SK" sz="3200" b="1" dirty="0" smtClean="0">
                <a:solidFill>
                  <a:srgbClr val="D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subtropické podnebie, hornatá krajina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sk-SK" sz="2400" dirty="0" smtClean="0">
                <a:solidFill>
                  <a:srgbClr val="D00000"/>
                </a:solidFill>
              </a:rPr>
              <a:t>nerovný reliéf krajiny znemožňoval centralizáciu </a:t>
            </a:r>
            <a:r>
              <a:rPr lang="sk-SK" dirty="0" smtClean="0">
                <a:solidFill>
                  <a:srgbClr val="D00000"/>
                </a:solidFill>
              </a:rPr>
              <a:t>– </a:t>
            </a:r>
            <a:r>
              <a:rPr lang="sk-SK" sz="4800" b="1" dirty="0" smtClean="0">
                <a:solidFill>
                  <a:srgbClr val="D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MESTSKÉ ŠTÁTY</a:t>
            </a:r>
            <a:endParaRPr lang="cs-CZ" b="1" dirty="0" smtClean="0">
              <a:solidFill>
                <a:srgbClr val="D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PINK HARMONY\HODINY\DEJEPIS\1\ancientGreec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609600"/>
            <a:ext cx="115824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Oval 3"/>
          <p:cNvSpPr>
            <a:spLocks noChangeArrowheads="1"/>
          </p:cNvSpPr>
          <p:nvPr/>
        </p:nvSpPr>
        <p:spPr bwMode="auto">
          <a:xfrm>
            <a:off x="1422400" y="914400"/>
            <a:ext cx="5588000" cy="2590800"/>
          </a:xfrm>
          <a:prstGeom prst="ellipse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029" name="Oval 5"/>
          <p:cNvSpPr>
            <a:spLocks noChangeArrowheads="1"/>
          </p:cNvSpPr>
          <p:nvPr/>
        </p:nvSpPr>
        <p:spPr bwMode="auto">
          <a:xfrm>
            <a:off x="2946400" y="3581400"/>
            <a:ext cx="3251200" cy="1828800"/>
          </a:xfrm>
          <a:prstGeom prst="ellipse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030" name="Oval 6"/>
          <p:cNvSpPr>
            <a:spLocks noChangeArrowheads="1"/>
          </p:cNvSpPr>
          <p:nvPr/>
        </p:nvSpPr>
        <p:spPr bwMode="auto">
          <a:xfrm>
            <a:off x="6502400" y="1676400"/>
            <a:ext cx="2438400" cy="4876800"/>
          </a:xfrm>
          <a:prstGeom prst="ellipse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031" name="Oval 7"/>
          <p:cNvSpPr>
            <a:spLocks noChangeArrowheads="1"/>
          </p:cNvSpPr>
          <p:nvPr/>
        </p:nvSpPr>
        <p:spPr bwMode="auto">
          <a:xfrm>
            <a:off x="9144000" y="1447800"/>
            <a:ext cx="2641600" cy="4267200"/>
          </a:xfrm>
          <a:prstGeom prst="ellipse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Výsledok vyhľadávania obrázkov pre dopyt think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9520" y="3331370"/>
            <a:ext cx="4382133" cy="3286600"/>
          </a:xfrm>
          <a:prstGeom prst="rect">
            <a:avLst/>
          </a:prstGeom>
          <a:noFill/>
        </p:spPr>
      </p:pic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1960"/>
            <a:ext cx="11079480" cy="1356360"/>
          </a:xfrm>
        </p:spPr>
        <p:txBody>
          <a:bodyPr>
            <a:noAutofit/>
          </a:bodyPr>
          <a:lstStyle/>
          <a:p>
            <a:pPr eaLnBrk="1" hangingPunct="1"/>
            <a:r>
              <a:rPr lang="sk-SK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Periodizácia starogréckych dejín</a:t>
            </a:r>
            <a:endParaRPr lang="cs-CZ" sz="6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2101850"/>
            <a:ext cx="11074400" cy="4375150"/>
          </a:xfrm>
        </p:spPr>
        <p:txBody>
          <a:bodyPr/>
          <a:lstStyle/>
          <a:p>
            <a:pPr marL="812800" indent="-812800" eaLnBrk="1" hangingPunct="1">
              <a:buFont typeface="Wingdings" pitchFamily="2" charset="2"/>
              <a:buAutoNum type="romanUcPeriod"/>
            </a:pPr>
            <a:r>
              <a:rPr lang="sk-SK" sz="2800" dirty="0" smtClean="0">
                <a:solidFill>
                  <a:srgbClr val="D00000"/>
                </a:solidFill>
              </a:rPr>
              <a:t>Rané obdobie gréckych dejín (3000 – 1200 pred Kristom)</a:t>
            </a:r>
          </a:p>
          <a:p>
            <a:pPr marL="812800" indent="-812800" eaLnBrk="1" hangingPunct="1">
              <a:buFont typeface="Wingdings" pitchFamily="2" charset="2"/>
              <a:buNone/>
            </a:pPr>
            <a:r>
              <a:rPr lang="sk-SK" dirty="0" smtClean="0">
                <a:solidFill>
                  <a:srgbClr val="D00000"/>
                </a:solidFill>
              </a:rPr>
              <a:t>	</a:t>
            </a:r>
            <a:r>
              <a:rPr lang="sk-SK" sz="2000" dirty="0" smtClean="0">
                <a:solidFill>
                  <a:srgbClr val="D00000"/>
                </a:solidFill>
              </a:rPr>
              <a:t>Kykladská kultúra</a:t>
            </a:r>
          </a:p>
          <a:p>
            <a:pPr marL="812800" indent="-812800" eaLnBrk="1" hangingPunct="1">
              <a:buFont typeface="Wingdings" pitchFamily="2" charset="2"/>
              <a:buNone/>
            </a:pPr>
            <a:r>
              <a:rPr lang="sk-SK" sz="2000" dirty="0" smtClean="0">
                <a:solidFill>
                  <a:srgbClr val="D00000"/>
                </a:solidFill>
              </a:rPr>
              <a:t>	Minojská kultúra</a:t>
            </a:r>
          </a:p>
          <a:p>
            <a:pPr marL="812800" indent="-812800" eaLnBrk="1" hangingPunct="1">
              <a:buFont typeface="Wingdings" pitchFamily="2" charset="2"/>
              <a:buNone/>
            </a:pPr>
            <a:r>
              <a:rPr lang="sk-SK" sz="2000" dirty="0" smtClean="0">
                <a:solidFill>
                  <a:srgbClr val="D00000"/>
                </a:solidFill>
              </a:rPr>
              <a:t>	</a:t>
            </a:r>
            <a:r>
              <a:rPr lang="sk-SK" sz="2000" dirty="0" err="1" smtClean="0">
                <a:solidFill>
                  <a:srgbClr val="D00000"/>
                </a:solidFill>
              </a:rPr>
              <a:t>Mykénska</a:t>
            </a:r>
            <a:r>
              <a:rPr lang="sk-SK" sz="2000" dirty="0" smtClean="0">
                <a:solidFill>
                  <a:srgbClr val="D00000"/>
                </a:solidFill>
              </a:rPr>
              <a:t> kultúra</a:t>
            </a:r>
          </a:p>
          <a:p>
            <a:pPr marL="812800" indent="-812800" eaLnBrk="1" hangingPunct="1">
              <a:buFont typeface="Wingdings" pitchFamily="2" charset="2"/>
              <a:buAutoNum type="romanUcPeriod" startAt="2"/>
            </a:pPr>
            <a:r>
              <a:rPr lang="sk-SK" sz="2800" dirty="0" smtClean="0">
                <a:solidFill>
                  <a:srgbClr val="D00000"/>
                </a:solidFill>
              </a:rPr>
              <a:t>Homérske obdobie (1200 – 800 pred Kristom)</a:t>
            </a:r>
          </a:p>
          <a:p>
            <a:pPr marL="812800" indent="-812800" eaLnBrk="1" hangingPunct="1">
              <a:buFont typeface="Wingdings" pitchFamily="2" charset="2"/>
              <a:buAutoNum type="romanUcPeriod" startAt="2"/>
            </a:pPr>
            <a:r>
              <a:rPr lang="sk-SK" sz="2800" dirty="0" smtClean="0">
                <a:solidFill>
                  <a:srgbClr val="D00000"/>
                </a:solidFill>
              </a:rPr>
              <a:t>Archaické obdobie (800 – 500 pred Kristom)</a:t>
            </a:r>
          </a:p>
          <a:p>
            <a:pPr marL="812800" indent="-812800" eaLnBrk="1" hangingPunct="1">
              <a:buFont typeface="Wingdings" pitchFamily="2" charset="2"/>
              <a:buAutoNum type="romanUcPeriod" startAt="2"/>
            </a:pPr>
            <a:r>
              <a:rPr lang="sk-SK" sz="2800" dirty="0" smtClean="0">
                <a:solidFill>
                  <a:srgbClr val="D00000"/>
                </a:solidFill>
              </a:rPr>
              <a:t>Klasické obdobie (500 – 338 pred Kristom)</a:t>
            </a:r>
          </a:p>
          <a:p>
            <a:pPr marL="812800" indent="-812800" eaLnBrk="1" hangingPunct="1">
              <a:buFont typeface="Wingdings" pitchFamily="2" charset="2"/>
              <a:buAutoNum type="romanUcPeriod" startAt="2"/>
            </a:pPr>
            <a:r>
              <a:rPr lang="sk-SK" sz="2800" dirty="0" smtClean="0">
                <a:solidFill>
                  <a:srgbClr val="D00000"/>
                </a:solidFill>
              </a:rPr>
              <a:t>Helenistické obdobie (338 – 146 pred Kristom)</a:t>
            </a:r>
          </a:p>
          <a:p>
            <a:pPr marL="812800" indent="-812800" eaLnBrk="1" hangingPunct="1">
              <a:buFont typeface="Wingdings" pitchFamily="2" charset="2"/>
              <a:buNone/>
            </a:pPr>
            <a:endParaRPr lang="cs-CZ" sz="2800" dirty="0" smtClean="0">
              <a:solidFill>
                <a:srgbClr val="D000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" y="594360"/>
            <a:ext cx="11978640" cy="1356360"/>
          </a:xfrm>
        </p:spPr>
        <p:txBody>
          <a:bodyPr>
            <a:noAutofit/>
          </a:bodyPr>
          <a:lstStyle/>
          <a:p>
            <a:pPr eaLnBrk="1" hangingPunct="1"/>
            <a:r>
              <a:rPr lang="sk-SK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Rané a homérske obdobie</a:t>
            </a:r>
            <a:endParaRPr lang="cs-CZ" sz="8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21" y="2225040"/>
            <a:ext cx="4069080" cy="4038600"/>
          </a:xfrm>
        </p:spPr>
        <p:txBody>
          <a:bodyPr>
            <a:normAutofit/>
          </a:bodyPr>
          <a:lstStyle/>
          <a:p>
            <a:pPr eaLnBrk="1" hangingPunct="1"/>
            <a:r>
              <a:rPr lang="sk-SK" sz="3200" b="1" dirty="0" smtClean="0">
                <a:solidFill>
                  <a:srgbClr val="D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 3. a 2. tisícročí </a:t>
            </a:r>
          </a:p>
          <a:p>
            <a:pPr lvl="1"/>
            <a:r>
              <a:rPr lang="sk-SK" sz="3200" b="1" dirty="0" smtClean="0">
                <a:solidFill>
                  <a:srgbClr val="D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príchod gréckych kmeňov</a:t>
            </a:r>
          </a:p>
          <a:p>
            <a:pPr eaLnBrk="1" hangingPunct="1"/>
            <a:r>
              <a:rPr lang="sk-SK" sz="3200" b="1" dirty="0" smtClean="0">
                <a:solidFill>
                  <a:srgbClr val="D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Striedanie tzv. gréckych kultúr, ktoré sa navzájom ovplyvňovali</a:t>
            </a:r>
            <a:endParaRPr lang="cs-CZ" sz="3200" b="1" dirty="0" smtClean="0">
              <a:solidFill>
                <a:srgbClr val="D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4578" name="Picture 2" descr="Výsledok vyhľadávania obrázkov pre dopyt think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3474" y="3307080"/>
            <a:ext cx="7093726" cy="3337560"/>
          </a:xfrm>
          <a:prstGeom prst="rect">
            <a:avLst/>
          </a:prstGeom>
          <a:noFill/>
        </p:spPr>
      </p:pic>
      <p:sp>
        <p:nvSpPr>
          <p:cNvPr id="6" name="Obdĺžnik 5"/>
          <p:cNvSpPr/>
          <p:nvPr/>
        </p:nvSpPr>
        <p:spPr>
          <a:xfrm rot="752123">
            <a:off x="4491767" y="2403454"/>
            <a:ext cx="2659831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4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Kykladská</a:t>
            </a:r>
          </a:p>
          <a:p>
            <a:pPr algn="ctr"/>
            <a:r>
              <a:rPr lang="sk-SK" sz="4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kultúra</a:t>
            </a:r>
            <a:endParaRPr lang="sk-SK" sz="4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Obdĺžnik 6"/>
          <p:cNvSpPr/>
          <p:nvPr/>
        </p:nvSpPr>
        <p:spPr>
          <a:xfrm rot="921351">
            <a:off x="6885210" y="1915775"/>
            <a:ext cx="238398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Minojská</a:t>
            </a:r>
            <a:endParaRPr lang="sk-SK" sz="4400" b="1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  <a:p>
            <a:pPr algn="ctr"/>
            <a:r>
              <a:rPr lang="sk-SK" sz="4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kultúra</a:t>
            </a:r>
            <a:endParaRPr lang="sk-SK" sz="4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8" name="Obdĺžnik 7"/>
          <p:cNvSpPr/>
          <p:nvPr/>
        </p:nvSpPr>
        <p:spPr>
          <a:xfrm rot="1722625">
            <a:off x="9194067" y="2708255"/>
            <a:ext cx="2643864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4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Mykénska</a:t>
            </a:r>
            <a:endParaRPr lang="sk-SK" sz="4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algn="ctr"/>
            <a:r>
              <a:rPr lang="sk-SK" sz="4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kultúra</a:t>
            </a:r>
            <a:endParaRPr lang="sk-SK" sz="4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6" name="Picture 4" descr="GreeceCyclad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59564" y="1534820"/>
            <a:ext cx="3097156" cy="3159100"/>
          </a:xfrm>
          <a:prstGeom prst="rect">
            <a:avLst/>
          </a:prstGeom>
          <a:noFill/>
        </p:spPr>
      </p:pic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257800" y="973872"/>
            <a:ext cx="5974080" cy="1438672"/>
          </a:xfrm>
        </p:spPr>
        <p:txBody>
          <a:bodyPr>
            <a:noAutofit/>
          </a:bodyPr>
          <a:lstStyle/>
          <a:p>
            <a:pPr eaLnBrk="1" hangingPunct="1"/>
            <a:r>
              <a:rPr lang="sk-SK" sz="8000" b="1" dirty="0" smtClean="0">
                <a:solidFill>
                  <a:srgbClr val="D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Kykladská</a:t>
            </a:r>
            <a:br>
              <a:rPr lang="sk-SK" sz="8000" b="1" dirty="0" smtClean="0">
                <a:solidFill>
                  <a:srgbClr val="D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k-SK" sz="8000" b="1" dirty="0" smtClean="0">
                <a:solidFill>
                  <a:srgbClr val="D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kultúra</a:t>
            </a:r>
            <a:endParaRPr lang="cs-CZ" sz="8000" b="1" dirty="0" smtClean="0">
              <a:solidFill>
                <a:srgbClr val="D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84304" y="3977640"/>
            <a:ext cx="5710416" cy="2468880"/>
          </a:xfrm>
        </p:spPr>
        <p:txBody>
          <a:bodyPr>
            <a:normAutofit/>
          </a:bodyPr>
          <a:lstStyle/>
          <a:p>
            <a:pPr eaLnBrk="1" hangingPunct="1"/>
            <a:r>
              <a:rPr lang="sk-SK" sz="3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Územie kykladských ostrovov</a:t>
            </a:r>
          </a:p>
          <a:p>
            <a:pPr eaLnBrk="1" hangingPunct="1"/>
            <a:r>
              <a:rPr lang="sk-SK" sz="4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Mramorové sošky – </a:t>
            </a:r>
            <a:r>
              <a:rPr lang="sk-SK" sz="3600" b="1" dirty="0" smtClean="0">
                <a:solidFill>
                  <a:srgbClr val="D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idoly</a:t>
            </a:r>
            <a:endParaRPr lang="cs-CZ" sz="44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Obrázok 3" descr="800px-Cycladic_female_figurine_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6991" y="-1"/>
            <a:ext cx="4736151" cy="68783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54576" y="727368"/>
            <a:ext cx="8325544" cy="1143000"/>
          </a:xfrm>
        </p:spPr>
        <p:txBody>
          <a:bodyPr>
            <a:noAutofit/>
          </a:bodyPr>
          <a:lstStyle/>
          <a:p>
            <a:pPr eaLnBrk="1" hangingPunct="1"/>
            <a:r>
              <a:rPr lang="sk-SK" sz="8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Minojská kultúra</a:t>
            </a:r>
            <a:endParaRPr lang="cs-CZ" sz="80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0376" y="2236872"/>
            <a:ext cx="5441685" cy="4026768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sk-SK" sz="4000" b="1" dirty="0" smtClean="0">
                <a:solidFill>
                  <a:srgbClr val="D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Ostrov Kréta</a:t>
            </a:r>
          </a:p>
          <a:p>
            <a:pPr eaLnBrk="1" hangingPunct="1">
              <a:lnSpc>
                <a:spcPct val="90000"/>
              </a:lnSpc>
            </a:pPr>
            <a:r>
              <a:rPr lang="sk-SK" sz="2800" b="1" dirty="0" smtClean="0">
                <a:solidFill>
                  <a:schemeClr val="tx2"/>
                </a:solidFill>
              </a:rPr>
              <a:t>Paralelný vývoj s </a:t>
            </a:r>
            <a:r>
              <a:rPr lang="sk-SK" sz="2800" b="1" dirty="0" err="1" smtClean="0">
                <a:solidFill>
                  <a:schemeClr val="tx2"/>
                </a:solidFill>
              </a:rPr>
              <a:t>Mykénskou</a:t>
            </a:r>
            <a:r>
              <a:rPr lang="sk-SK" sz="2800" b="1" dirty="0" smtClean="0">
                <a:solidFill>
                  <a:schemeClr val="tx2"/>
                </a:solidFill>
              </a:rPr>
              <a:t> kultúrou</a:t>
            </a:r>
          </a:p>
          <a:p>
            <a:pPr eaLnBrk="1" hangingPunct="1">
              <a:lnSpc>
                <a:spcPct val="90000"/>
              </a:lnSpc>
            </a:pPr>
            <a:r>
              <a:rPr lang="sk-SK" sz="2800" b="1" dirty="0" smtClean="0">
                <a:solidFill>
                  <a:schemeClr val="tx2"/>
                </a:solidFill>
              </a:rPr>
              <a:t>pomenovanie dostala podľa mýtického kráľa</a:t>
            </a:r>
            <a:r>
              <a:rPr lang="sk-SK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Minoa</a:t>
            </a:r>
            <a:r>
              <a:rPr lang="sk-SK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sz="2800" b="1" dirty="0" smtClean="0">
                <a:solidFill>
                  <a:schemeClr val="tx2"/>
                </a:solidFill>
              </a:rPr>
              <a:t>(v meste </a:t>
            </a:r>
            <a:r>
              <a:rPr lang="sk-SK" sz="2800" b="1" dirty="0" err="1" smtClean="0">
                <a:solidFill>
                  <a:schemeClr val="tx2"/>
                </a:solidFill>
              </a:rPr>
              <a:t>Knóssos</a:t>
            </a:r>
            <a:r>
              <a:rPr lang="sk-SK" sz="2800" b="1" dirty="0" smtClean="0">
                <a:solidFill>
                  <a:schemeClr val="tx2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sk-SK" sz="2800" b="1" dirty="0" smtClean="0">
                <a:solidFill>
                  <a:schemeClr val="tx2"/>
                </a:solidFill>
              </a:rPr>
              <a:t>Typický znak - </a:t>
            </a:r>
            <a:r>
              <a:rPr lang="sk-SK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PALÁCE</a:t>
            </a:r>
            <a:endParaRPr lang="sk-SK" sz="28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lnSpc>
                <a:spcPct val="90000"/>
              </a:lnSpc>
            </a:pPr>
            <a:r>
              <a:rPr lang="sk-SK" sz="2800" b="1" dirty="0" smtClean="0">
                <a:solidFill>
                  <a:schemeClr val="tx2"/>
                </a:solidFill>
              </a:rPr>
              <a:t>Báje o </a:t>
            </a:r>
            <a:r>
              <a:rPr lang="sk-SK" sz="2800" b="1" dirty="0" err="1" smtClean="0">
                <a:solidFill>
                  <a:schemeClr val="tx2"/>
                </a:solidFill>
              </a:rPr>
              <a:t>Minotaurovi</a:t>
            </a:r>
            <a:r>
              <a:rPr lang="sk-SK" sz="2800" b="1" dirty="0" smtClean="0">
                <a:solidFill>
                  <a:schemeClr val="tx2"/>
                </a:solidFill>
              </a:rPr>
              <a:t>, </a:t>
            </a:r>
            <a:r>
              <a:rPr lang="sk-SK" sz="2800" b="1" dirty="0" err="1" smtClean="0">
                <a:solidFill>
                  <a:schemeClr val="tx2"/>
                </a:solidFill>
              </a:rPr>
              <a:t>Daladaiovi</a:t>
            </a:r>
            <a:r>
              <a:rPr lang="sk-SK" sz="2800" b="1" dirty="0" smtClean="0">
                <a:solidFill>
                  <a:schemeClr val="tx2"/>
                </a:solidFill>
              </a:rPr>
              <a:t>, </a:t>
            </a:r>
            <a:endParaRPr lang="cs-CZ" sz="2800" b="1" dirty="0" smtClean="0">
              <a:solidFill>
                <a:schemeClr val="tx2"/>
              </a:solidFill>
            </a:endParaRPr>
          </a:p>
        </p:txBody>
      </p:sp>
      <p:pic>
        <p:nvPicPr>
          <p:cNvPr id="5" name="Obrázok 4" descr="800px-Inferno_Canto_5_line_4_Mino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97845" y="0"/>
            <a:ext cx="4294155" cy="37444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Obrázok 5" descr="04-knossos-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37960" y="3933056"/>
            <a:ext cx="5304965" cy="26595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93128" y="646976"/>
            <a:ext cx="4704523" cy="1512168"/>
          </a:xfrm>
        </p:spPr>
        <p:txBody>
          <a:bodyPr>
            <a:noAutofit/>
          </a:bodyPr>
          <a:lstStyle/>
          <a:p>
            <a:pPr eaLnBrk="1" hangingPunct="1"/>
            <a:r>
              <a:rPr lang="sk-SK" sz="8000" b="1" dirty="0" smtClean="0">
                <a:solidFill>
                  <a:srgbClr val="D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Minojská kultúra</a:t>
            </a:r>
            <a:endParaRPr lang="cs-CZ" sz="8000" b="1" dirty="0" smtClean="0">
              <a:solidFill>
                <a:srgbClr val="D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403" y="2621280"/>
            <a:ext cx="6017749" cy="382524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sk-SK" sz="2800" b="1" dirty="0" smtClean="0">
                <a:solidFill>
                  <a:schemeClr val="tx2"/>
                </a:solidFill>
              </a:rPr>
              <a:t>najväčšie paláce: </a:t>
            </a:r>
            <a:r>
              <a:rPr lang="sk-SK" sz="2800" b="1" dirty="0" err="1" smtClean="0">
                <a:solidFill>
                  <a:srgbClr val="D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Knóssos</a:t>
            </a:r>
            <a:r>
              <a:rPr lang="sk-SK" sz="2800" b="1" dirty="0" smtClean="0">
                <a:solidFill>
                  <a:srgbClr val="D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sk-SK" sz="2800" b="1" dirty="0" err="1" smtClean="0">
                <a:solidFill>
                  <a:srgbClr val="D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Mallia</a:t>
            </a:r>
            <a:r>
              <a:rPr lang="sk-SK" sz="2800" b="1" dirty="0" smtClean="0">
                <a:solidFill>
                  <a:srgbClr val="D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sk-SK" sz="2800" b="1" dirty="0" err="1" smtClean="0">
                <a:solidFill>
                  <a:srgbClr val="D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Faistos</a:t>
            </a:r>
            <a:endParaRPr lang="sk-SK" sz="2800" b="1" dirty="0" smtClean="0">
              <a:solidFill>
                <a:srgbClr val="D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/>
            <a:r>
              <a:rPr lang="sk-SK" sz="2800" b="1" dirty="0" smtClean="0">
                <a:solidFill>
                  <a:schemeClr val="tx2"/>
                </a:solidFill>
              </a:rPr>
              <a:t>Obrana – </a:t>
            </a:r>
            <a:r>
              <a:rPr lang="sk-SK" sz="3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silné loďstvo </a:t>
            </a:r>
            <a:endParaRPr lang="sk-SK" sz="28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/>
            <a:r>
              <a:rPr lang="sk-SK" sz="2800" b="1" dirty="0" smtClean="0">
                <a:solidFill>
                  <a:schemeClr val="tx2"/>
                </a:solidFill>
              </a:rPr>
              <a:t>obchod s Egyptom</a:t>
            </a:r>
          </a:p>
          <a:p>
            <a:pPr eaLnBrk="1" hangingPunct="1"/>
            <a:r>
              <a:rPr lang="sk-SK" sz="2800" b="1" dirty="0" err="1" smtClean="0">
                <a:solidFill>
                  <a:schemeClr val="tx2"/>
                </a:solidFill>
              </a:rPr>
              <a:t>piktografické</a:t>
            </a:r>
            <a:r>
              <a:rPr lang="sk-SK" sz="2800" b="1" dirty="0" smtClean="0">
                <a:solidFill>
                  <a:schemeClr val="tx2"/>
                </a:solidFill>
              </a:rPr>
              <a:t> písmo – neskôr </a:t>
            </a:r>
            <a:r>
              <a:rPr lang="sk-SK" sz="2800" b="1" dirty="0" smtClean="0">
                <a:solidFill>
                  <a:srgbClr val="D00000"/>
                </a:solidFill>
              </a:rPr>
              <a:t>lineárne písmo typu A</a:t>
            </a:r>
          </a:p>
          <a:p>
            <a:pPr eaLnBrk="1" hangingPunct="1"/>
            <a:r>
              <a:rPr lang="sk-SK" sz="2800" b="1" dirty="0" smtClean="0">
                <a:solidFill>
                  <a:schemeClr val="tx2"/>
                </a:solidFill>
              </a:rPr>
              <a:t>minojská kultúra zaniká – zmenou podnebia, príchodom</a:t>
            </a:r>
            <a:r>
              <a:rPr lang="sk-SK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sz="3200" b="1" dirty="0" smtClean="0">
                <a:solidFill>
                  <a:srgbClr val="D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Dórov</a:t>
            </a:r>
            <a:endParaRPr lang="cs-CZ" sz="2800" b="1" dirty="0" smtClean="0">
              <a:solidFill>
                <a:srgbClr val="D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Obrázok 3" descr="04-knossos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15947" y="0"/>
            <a:ext cx="6576053" cy="25181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Obrázok 5" descr="Linear_A_tablets_fil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00571" y="3114680"/>
            <a:ext cx="5760640" cy="21649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autoUpdateAnimBg="0"/>
    </p:bldLst>
  </p:timing>
</p:sld>
</file>

<file path=ppt/theme/theme1.xml><?xml version="1.0" encoding="utf-8"?>
<a:theme xmlns:a="http://schemas.openxmlformats.org/drawingml/2006/main" name="Základ">
  <a:themeElements>
    <a:clrScheme name="Základ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Základ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Základ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493AF9-AC66-400F-BE61-DEAB22F2F7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8C8B583-6F29-43E5-A753-63A626A76C98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FE4A0A9-2C99-418B-A071-FC66BFD35DE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287</TotalTime>
  <Words>403</Words>
  <Application>Microsoft Office PowerPoint</Application>
  <PresentationFormat>Širokouhlá</PresentationFormat>
  <Paragraphs>82</Paragraphs>
  <Slides>19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19</vt:i4>
      </vt:variant>
    </vt:vector>
  </HeadingPairs>
  <TitlesOfParts>
    <vt:vector size="22" baseType="lpstr">
      <vt:lpstr>Corbel</vt:lpstr>
      <vt:lpstr>Wingdings</vt:lpstr>
      <vt:lpstr>Základ</vt:lpstr>
      <vt:lpstr>Staroveké grécko</vt:lpstr>
      <vt:lpstr>Kde sa rozprestieralo staroveké Grécko? </vt:lpstr>
      <vt:lpstr>Charakteristika</vt:lpstr>
      <vt:lpstr>Prezentácia programu PowerPoint</vt:lpstr>
      <vt:lpstr>Periodizácia starogréckych dejín</vt:lpstr>
      <vt:lpstr>Rané a homérske obdobie</vt:lpstr>
      <vt:lpstr>Kykladská kultúra</vt:lpstr>
      <vt:lpstr>Minojská kultúra</vt:lpstr>
      <vt:lpstr>Minojská kultúra</vt:lpstr>
      <vt:lpstr>Prezentácia programu PowerPoint</vt:lpstr>
      <vt:lpstr>Prezentácia programu PowerPoint</vt:lpstr>
      <vt:lpstr>Prezentácia programu PowerPoint</vt:lpstr>
      <vt:lpstr>Báje </vt:lpstr>
      <vt:lpstr>Mykénska kultúra</vt:lpstr>
      <vt:lpstr>Mykénska kultúra</vt:lpstr>
      <vt:lpstr>Homérove eposy Ilias a Odysea</vt:lpstr>
      <vt:lpstr>Homérske (temné) obdobie</vt:lpstr>
      <vt:lpstr>13. – 12. storočie pred Kr. 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Rozloženie nadpisu</dc:title>
  <dc:creator>Raduz</dc:creator>
  <cp:lastModifiedBy>student</cp:lastModifiedBy>
  <cp:revision>9</cp:revision>
  <dcterms:created xsi:type="dcterms:W3CDTF">2013-04-05T20:05:51Z</dcterms:created>
  <dcterms:modified xsi:type="dcterms:W3CDTF">2021-09-30T07:39:44Z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sMyDocuments">
    <vt:bool>true</vt:bool>
  </property>
</Properties>
</file>